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99"/>
  </p:notesMasterIdLst>
  <p:handoutMasterIdLst>
    <p:handoutMasterId r:id="rId200"/>
  </p:handoutMasterIdLst>
  <p:sldIdLst>
    <p:sldId id="603" r:id="rId2"/>
    <p:sldId id="612" r:id="rId3"/>
    <p:sldId id="786" r:id="rId4"/>
    <p:sldId id="609" r:id="rId5"/>
    <p:sldId id="610" r:id="rId6"/>
    <p:sldId id="621" r:id="rId7"/>
    <p:sldId id="622" r:id="rId8"/>
    <p:sldId id="654" r:id="rId9"/>
    <p:sldId id="655" r:id="rId10"/>
    <p:sldId id="656" r:id="rId11"/>
    <p:sldId id="657" r:id="rId12"/>
    <p:sldId id="659" r:id="rId13"/>
    <p:sldId id="660" r:id="rId14"/>
    <p:sldId id="661" r:id="rId15"/>
    <p:sldId id="662" r:id="rId16"/>
    <p:sldId id="663" r:id="rId17"/>
    <p:sldId id="664" r:id="rId18"/>
    <p:sldId id="665" r:id="rId19"/>
    <p:sldId id="611" r:id="rId20"/>
    <p:sldId id="607" r:id="rId21"/>
    <p:sldId id="752" r:id="rId22"/>
    <p:sldId id="628" r:id="rId23"/>
    <p:sldId id="629" r:id="rId24"/>
    <p:sldId id="754" r:id="rId25"/>
    <p:sldId id="753" r:id="rId26"/>
    <p:sldId id="627" r:id="rId27"/>
    <p:sldId id="624" r:id="rId28"/>
    <p:sldId id="626" r:id="rId29"/>
    <p:sldId id="620" r:id="rId30"/>
    <p:sldId id="427" r:id="rId31"/>
    <p:sldId id="428" r:id="rId32"/>
    <p:sldId id="431" r:id="rId33"/>
    <p:sldId id="432" r:id="rId34"/>
    <p:sldId id="433" r:id="rId35"/>
    <p:sldId id="435" r:id="rId36"/>
    <p:sldId id="436" r:id="rId37"/>
    <p:sldId id="637" r:id="rId38"/>
    <p:sldId id="631" r:id="rId39"/>
    <p:sldId id="635" r:id="rId40"/>
    <p:sldId id="632" r:id="rId41"/>
    <p:sldId id="638" r:id="rId42"/>
    <p:sldId id="639" r:id="rId43"/>
    <p:sldId id="640" r:id="rId44"/>
    <p:sldId id="633" r:id="rId45"/>
    <p:sldId id="641" r:id="rId46"/>
    <p:sldId id="625" r:id="rId47"/>
    <p:sldId id="702" r:id="rId48"/>
    <p:sldId id="703" r:id="rId49"/>
    <p:sldId id="704" r:id="rId50"/>
    <p:sldId id="705" r:id="rId51"/>
    <p:sldId id="440" r:id="rId52"/>
    <p:sldId id="441" r:id="rId53"/>
    <p:sldId id="442" r:id="rId54"/>
    <p:sldId id="439" r:id="rId55"/>
    <p:sldId id="738" r:id="rId56"/>
    <p:sldId id="448" r:id="rId57"/>
    <p:sldId id="449" r:id="rId58"/>
    <p:sldId id="451" r:id="rId59"/>
    <p:sldId id="555" r:id="rId60"/>
    <p:sldId id="755" r:id="rId61"/>
    <p:sldId id="831" r:id="rId62"/>
    <p:sldId id="452" r:id="rId63"/>
    <p:sldId id="464" r:id="rId64"/>
    <p:sldId id="455" r:id="rId65"/>
    <p:sldId id="456" r:id="rId66"/>
    <p:sldId id="457" r:id="rId67"/>
    <p:sldId id="458" r:id="rId68"/>
    <p:sldId id="762" r:id="rId69"/>
    <p:sldId id="463" r:id="rId70"/>
    <p:sldId id="465" r:id="rId71"/>
    <p:sldId id="739" r:id="rId72"/>
    <p:sldId id="469" r:id="rId73"/>
    <p:sldId id="462" r:id="rId74"/>
    <p:sldId id="470" r:id="rId75"/>
    <p:sldId id="471" r:id="rId76"/>
    <p:sldId id="473" r:id="rId77"/>
    <p:sldId id="474" r:id="rId78"/>
    <p:sldId id="475" r:id="rId79"/>
    <p:sldId id="479" r:id="rId80"/>
    <p:sldId id="556" r:id="rId81"/>
    <p:sldId id="575" r:id="rId82"/>
    <p:sldId id="568" r:id="rId83"/>
    <p:sldId id="761" r:id="rId84"/>
    <p:sldId id="666" r:id="rId85"/>
    <p:sldId id="480" r:id="rId86"/>
    <p:sldId id="756" r:id="rId87"/>
    <p:sldId id="559" r:id="rId88"/>
    <p:sldId id="673" r:id="rId89"/>
    <p:sldId id="560" r:id="rId90"/>
    <p:sldId id="689" r:id="rId91"/>
    <p:sldId id="690" r:id="rId92"/>
    <p:sldId id="674" r:id="rId93"/>
    <p:sldId id="740" r:id="rId94"/>
    <p:sldId id="676" r:id="rId95"/>
    <p:sldId id="699" r:id="rId96"/>
    <p:sldId id="741" r:id="rId97"/>
    <p:sldId id="677" r:id="rId98"/>
    <p:sldId id="678" r:id="rId99"/>
    <p:sldId id="679" r:id="rId100"/>
    <p:sldId id="680" r:id="rId101"/>
    <p:sldId id="681" r:id="rId102"/>
    <p:sldId id="682" r:id="rId103"/>
    <p:sldId id="683" r:id="rId104"/>
    <p:sldId id="684" r:id="rId105"/>
    <p:sldId id="685" r:id="rId106"/>
    <p:sldId id="686" r:id="rId107"/>
    <p:sldId id="687" r:id="rId108"/>
    <p:sldId id="577" r:id="rId109"/>
    <p:sldId id="483" r:id="rId110"/>
    <p:sldId id="524" r:id="rId111"/>
    <p:sldId id="525" r:id="rId112"/>
    <p:sldId id="485" r:id="rId113"/>
    <p:sldId id="558" r:id="rId114"/>
    <p:sldId id="710" r:id="rId115"/>
    <p:sldId id="708" r:id="rId116"/>
    <p:sldId id="706" r:id="rId117"/>
    <p:sldId id="709" r:id="rId118"/>
    <p:sldId id="489" r:id="rId119"/>
    <p:sldId id="490" r:id="rId120"/>
    <p:sldId id="491" r:id="rId121"/>
    <p:sldId id="492" r:id="rId122"/>
    <p:sldId id="493" r:id="rId123"/>
    <p:sldId id="494" r:id="rId124"/>
    <p:sldId id="495" r:id="rId125"/>
    <p:sldId id="496" r:id="rId126"/>
    <p:sldId id="497" r:id="rId127"/>
    <p:sldId id="499" r:id="rId128"/>
    <p:sldId id="498" r:id="rId129"/>
    <p:sldId id="500" r:id="rId130"/>
    <p:sldId id="501" r:id="rId131"/>
    <p:sldId id="503" r:id="rId132"/>
    <p:sldId id="502" r:id="rId133"/>
    <p:sldId id="504" r:id="rId134"/>
    <p:sldId id="505" r:id="rId135"/>
    <p:sldId id="506" r:id="rId136"/>
    <p:sldId id="507" r:id="rId137"/>
    <p:sldId id="742" r:id="rId138"/>
    <p:sldId id="508" r:id="rId139"/>
    <p:sldId id="509" r:id="rId140"/>
    <p:sldId id="581" r:id="rId141"/>
    <p:sldId id="668" r:id="rId142"/>
    <p:sldId id="614" r:id="rId143"/>
    <p:sldId id="667" r:id="rId144"/>
    <p:sldId id="787" r:id="rId145"/>
    <p:sldId id="788" r:id="rId146"/>
    <p:sldId id="789" r:id="rId147"/>
    <p:sldId id="790" r:id="rId148"/>
    <p:sldId id="791" r:id="rId149"/>
    <p:sldId id="792" r:id="rId150"/>
    <p:sldId id="793" r:id="rId151"/>
    <p:sldId id="794" r:id="rId152"/>
    <p:sldId id="795" r:id="rId153"/>
    <p:sldId id="796" r:id="rId154"/>
    <p:sldId id="797" r:id="rId155"/>
    <p:sldId id="798" r:id="rId156"/>
    <p:sldId id="799" r:id="rId157"/>
    <p:sldId id="800" r:id="rId158"/>
    <p:sldId id="801" r:id="rId159"/>
    <p:sldId id="804" r:id="rId160"/>
    <p:sldId id="805" r:id="rId161"/>
    <p:sldId id="802" r:id="rId162"/>
    <p:sldId id="806" r:id="rId163"/>
    <p:sldId id="711" r:id="rId164"/>
    <p:sldId id="615" r:id="rId165"/>
    <p:sldId id="707" r:id="rId166"/>
    <p:sldId id="736" r:id="rId167"/>
    <p:sldId id="744" r:id="rId168"/>
    <p:sldId id="748" r:id="rId169"/>
    <p:sldId id="749" r:id="rId170"/>
    <p:sldId id="698" r:id="rId171"/>
    <p:sldId id="595" r:id="rId172"/>
    <p:sldId id="623" r:id="rId173"/>
    <p:sldId id="830" r:id="rId174"/>
    <p:sldId id="807" r:id="rId175"/>
    <p:sldId id="808" r:id="rId176"/>
    <p:sldId id="809" r:id="rId177"/>
    <p:sldId id="810" r:id="rId178"/>
    <p:sldId id="811" r:id="rId179"/>
    <p:sldId id="812" r:id="rId180"/>
    <p:sldId id="813" r:id="rId181"/>
    <p:sldId id="814" r:id="rId182"/>
    <p:sldId id="815" r:id="rId183"/>
    <p:sldId id="816" r:id="rId184"/>
    <p:sldId id="817" r:id="rId185"/>
    <p:sldId id="818" r:id="rId186"/>
    <p:sldId id="819" r:id="rId187"/>
    <p:sldId id="820" r:id="rId188"/>
    <p:sldId id="821" r:id="rId189"/>
    <p:sldId id="822" r:id="rId190"/>
    <p:sldId id="823" r:id="rId191"/>
    <p:sldId id="824" r:id="rId192"/>
    <p:sldId id="825" r:id="rId193"/>
    <p:sldId id="826" r:id="rId194"/>
    <p:sldId id="827" r:id="rId195"/>
    <p:sldId id="828" r:id="rId196"/>
    <p:sldId id="829" r:id="rId197"/>
    <p:sldId id="691" r:id="rId198"/>
  </p:sldIdLst>
  <p:sldSz cx="9144000" cy="5143500" type="screen16x9"/>
  <p:notesSz cx="9710738" cy="6881813"/>
  <p:defaultTextStyle>
    <a:defPPr>
      <a:defRPr lang="es-ES"/>
    </a:defPPr>
    <a:lvl1pPr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1pPr>
    <a:lvl2pPr marL="4572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2pPr>
    <a:lvl3pPr marL="9144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3pPr>
    <a:lvl4pPr marL="13716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4pPr>
    <a:lvl5pPr marL="18288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5pPr>
    <a:lvl6pPr marL="2286000" algn="l" defTabSz="914400" rtl="0" eaLnBrk="1" latinLnBrk="0" hangingPunct="1">
      <a:defRPr sz="1600" b="1" kern="1200">
        <a:solidFill>
          <a:srgbClr val="002D62"/>
        </a:solidFill>
        <a:latin typeface="Arial" pitchFamily="34" charset="0"/>
        <a:ea typeface="+mn-ea"/>
        <a:cs typeface="Arial" pitchFamily="34" charset="0"/>
      </a:defRPr>
    </a:lvl6pPr>
    <a:lvl7pPr marL="2743200" algn="l" defTabSz="914400" rtl="0" eaLnBrk="1" latinLnBrk="0" hangingPunct="1">
      <a:defRPr sz="1600" b="1" kern="1200">
        <a:solidFill>
          <a:srgbClr val="002D62"/>
        </a:solidFill>
        <a:latin typeface="Arial" pitchFamily="34" charset="0"/>
        <a:ea typeface="+mn-ea"/>
        <a:cs typeface="Arial" pitchFamily="34" charset="0"/>
      </a:defRPr>
    </a:lvl7pPr>
    <a:lvl8pPr marL="3200400" algn="l" defTabSz="914400" rtl="0" eaLnBrk="1" latinLnBrk="0" hangingPunct="1">
      <a:defRPr sz="1600" b="1" kern="1200">
        <a:solidFill>
          <a:srgbClr val="002D62"/>
        </a:solidFill>
        <a:latin typeface="Arial" pitchFamily="34" charset="0"/>
        <a:ea typeface="+mn-ea"/>
        <a:cs typeface="Arial" pitchFamily="34" charset="0"/>
      </a:defRPr>
    </a:lvl8pPr>
    <a:lvl9pPr marL="3657600" algn="l" defTabSz="914400" rtl="0" eaLnBrk="1" latinLnBrk="0" hangingPunct="1">
      <a:defRPr sz="1600" b="1" kern="1200">
        <a:solidFill>
          <a:srgbClr val="002D62"/>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4D4D4D"/>
    <a:srgbClr val="996633"/>
    <a:srgbClr val="0000CC"/>
    <a:srgbClr val="000204"/>
    <a:srgbClr val="FFFFFF"/>
    <a:srgbClr val="FF7C80"/>
    <a:srgbClr val="E8F8FE"/>
    <a:srgbClr val="CC00CC"/>
    <a:srgbClr val="66CC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52" autoAdjust="0"/>
    <p:restoredTop sz="87276" autoAdjust="0"/>
  </p:normalViewPr>
  <p:slideViewPr>
    <p:cSldViewPr>
      <p:cViewPr>
        <p:scale>
          <a:sx n="66" d="100"/>
          <a:sy n="66" d="100"/>
        </p:scale>
        <p:origin x="-72" y="438"/>
      </p:cViewPr>
      <p:guideLst>
        <p:guide orient="horz" pos="1620"/>
        <p:guide orient="horz" pos="158"/>
        <p:guide orient="horz" pos="293"/>
        <p:guide orient="horz" pos="532"/>
        <p:guide orient="horz" pos="2879"/>
        <p:guide pos="2880"/>
        <p:guide pos="295"/>
        <p:guide pos="5465"/>
        <p:guide pos="249"/>
      </p:guideLst>
    </p:cSldViewPr>
  </p:slideViewPr>
  <p:notesTextViewPr>
    <p:cViewPr>
      <p:scale>
        <a:sx n="100" d="100"/>
        <a:sy n="100" d="100"/>
      </p:scale>
      <p:origin x="0" y="0"/>
    </p:cViewPr>
  </p:notesTextViewPr>
  <p:sorterViewPr>
    <p:cViewPr>
      <p:scale>
        <a:sx n="66" d="100"/>
        <a:sy n="66" d="100"/>
      </p:scale>
      <p:origin x="0" y="11880"/>
    </p:cViewPr>
  </p:sorterViewPr>
  <p:notesViewPr>
    <p:cSldViewPr>
      <p:cViewPr varScale="1">
        <p:scale>
          <a:sx n="70" d="100"/>
          <a:sy n="70" d="100"/>
        </p:scale>
        <p:origin x="-1830" y="-96"/>
      </p:cViewPr>
      <p:guideLst>
        <p:guide orient="horz" pos="2167"/>
        <p:guide pos="3058"/>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4208425" cy="344552"/>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n-GB"/>
          </a:p>
        </p:txBody>
      </p:sp>
      <p:sp>
        <p:nvSpPr>
          <p:cNvPr id="56323" name="Rectangle 3"/>
          <p:cNvSpPr>
            <a:spLocks noGrp="1" noChangeArrowheads="1"/>
          </p:cNvSpPr>
          <p:nvPr>
            <p:ph type="dt" sz="quarter" idx="1"/>
          </p:nvPr>
        </p:nvSpPr>
        <p:spPr bwMode="auto">
          <a:xfrm>
            <a:off x="5500672" y="0"/>
            <a:ext cx="4208425" cy="344552"/>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endParaRPr lang="en-GB"/>
          </a:p>
        </p:txBody>
      </p:sp>
      <p:sp>
        <p:nvSpPr>
          <p:cNvPr id="56324" name="Rectangle 4"/>
          <p:cNvSpPr>
            <a:spLocks noGrp="1" noChangeArrowheads="1"/>
          </p:cNvSpPr>
          <p:nvPr>
            <p:ph type="ftr" sz="quarter" idx="2"/>
          </p:nvPr>
        </p:nvSpPr>
        <p:spPr bwMode="auto">
          <a:xfrm>
            <a:off x="0" y="6535723"/>
            <a:ext cx="4208425" cy="344552"/>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n-GB"/>
          </a:p>
        </p:txBody>
      </p:sp>
      <p:sp>
        <p:nvSpPr>
          <p:cNvPr id="56325" name="Rectangle 5"/>
          <p:cNvSpPr>
            <a:spLocks noGrp="1" noChangeArrowheads="1"/>
          </p:cNvSpPr>
          <p:nvPr>
            <p:ph type="sldNum" sz="quarter" idx="3"/>
          </p:nvPr>
        </p:nvSpPr>
        <p:spPr bwMode="auto">
          <a:xfrm>
            <a:off x="5500672" y="6535723"/>
            <a:ext cx="4208425" cy="344552"/>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fld id="{2E92FEAE-D295-4BEA-B7A3-85895F9561C3}"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4208425" cy="344552"/>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s-ES"/>
          </a:p>
        </p:txBody>
      </p:sp>
      <p:sp>
        <p:nvSpPr>
          <p:cNvPr id="9219" name="Rectangle 3"/>
          <p:cNvSpPr>
            <a:spLocks noGrp="1" noChangeArrowheads="1"/>
          </p:cNvSpPr>
          <p:nvPr>
            <p:ph type="dt" idx="1"/>
          </p:nvPr>
        </p:nvSpPr>
        <p:spPr bwMode="auto">
          <a:xfrm>
            <a:off x="5500672" y="0"/>
            <a:ext cx="4208425" cy="344552"/>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endParaRPr lang="es-ES"/>
          </a:p>
        </p:txBody>
      </p:sp>
      <p:sp>
        <p:nvSpPr>
          <p:cNvPr id="71684" name="Rectangle 4"/>
          <p:cNvSpPr>
            <a:spLocks noGrp="1" noRot="1" noChangeAspect="1" noChangeArrowheads="1" noTextEdit="1"/>
          </p:cNvSpPr>
          <p:nvPr>
            <p:ph type="sldImg" idx="2"/>
          </p:nvPr>
        </p:nvSpPr>
        <p:spPr bwMode="auto">
          <a:xfrm>
            <a:off x="2563813" y="517525"/>
            <a:ext cx="4583112" cy="25781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970418" y="3268631"/>
            <a:ext cx="7769904" cy="3096354"/>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p>
            <a:pPr lvl="0"/>
            <a:r>
              <a:rPr lang="es-ES" noProof="0" smtClean="0"/>
              <a:t>Click to edit Master text styles</a:t>
            </a:r>
          </a:p>
          <a:p>
            <a:pPr lvl="1"/>
            <a:r>
              <a:rPr lang="es-ES" noProof="0" smtClean="0"/>
              <a:t>Second level</a:t>
            </a:r>
          </a:p>
          <a:p>
            <a:pPr lvl="2"/>
            <a:r>
              <a:rPr lang="es-ES" noProof="0" smtClean="0"/>
              <a:t>Third level</a:t>
            </a:r>
          </a:p>
          <a:p>
            <a:pPr lvl="3"/>
            <a:r>
              <a:rPr lang="es-ES" noProof="0" smtClean="0"/>
              <a:t>Fourth level</a:t>
            </a:r>
          </a:p>
          <a:p>
            <a:pPr lvl="4"/>
            <a:r>
              <a:rPr lang="es-ES" noProof="0" smtClean="0"/>
              <a:t>Fifth level</a:t>
            </a:r>
          </a:p>
        </p:txBody>
      </p:sp>
      <p:sp>
        <p:nvSpPr>
          <p:cNvPr id="9222" name="Rectangle 6"/>
          <p:cNvSpPr>
            <a:spLocks noGrp="1" noChangeArrowheads="1"/>
          </p:cNvSpPr>
          <p:nvPr>
            <p:ph type="ftr" sz="quarter" idx="4"/>
          </p:nvPr>
        </p:nvSpPr>
        <p:spPr bwMode="auto">
          <a:xfrm>
            <a:off x="0" y="6535723"/>
            <a:ext cx="4208425" cy="344552"/>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s-ES"/>
          </a:p>
        </p:txBody>
      </p:sp>
      <p:sp>
        <p:nvSpPr>
          <p:cNvPr id="9223" name="Rectangle 7"/>
          <p:cNvSpPr>
            <a:spLocks noGrp="1" noChangeArrowheads="1"/>
          </p:cNvSpPr>
          <p:nvPr>
            <p:ph type="sldNum" sz="quarter" idx="5"/>
          </p:nvPr>
        </p:nvSpPr>
        <p:spPr bwMode="auto">
          <a:xfrm>
            <a:off x="5500672" y="6535723"/>
            <a:ext cx="4208425" cy="344552"/>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fld id="{FEE7485B-443D-4AE2-A89F-BEFF6A936AB6}" type="slidenum">
              <a:rPr lang="es-ES"/>
              <a:pPr>
                <a:defRPr/>
              </a:pPr>
              <a:t>‹#›</a:t>
            </a:fld>
            <a:endParaRPr 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r>
              <a:rPr lang="es-AR" dirty="0" smtClean="0"/>
              <a:t>Mi </a:t>
            </a:r>
            <a:r>
              <a:rPr lang="es-AR" dirty="0" err="1" smtClean="0"/>
              <a:t>check</a:t>
            </a:r>
            <a:r>
              <a:rPr lang="es-AR" dirty="0" smtClean="0"/>
              <a:t> in:</a:t>
            </a:r>
          </a:p>
          <a:p>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5</a:t>
            </a:fld>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Rot="1" noChangeAspect="1" noChangeArrowheads="1" noTextEdit="1"/>
          </p:cNvSpPr>
          <p:nvPr>
            <p:ph type="sldImg"/>
          </p:nvPr>
        </p:nvSpPr>
        <p:spPr>
          <a:xfrm>
            <a:off x="2563813" y="517525"/>
            <a:ext cx="4583112" cy="2578100"/>
          </a:xfrm>
          <a:ln/>
        </p:spPr>
      </p:sp>
      <p:sp>
        <p:nvSpPr>
          <p:cNvPr id="969731" name="Rectangle 3"/>
          <p:cNvSpPr>
            <a:spLocks noGrp="1" noChangeArrowheads="1"/>
          </p:cNvSpPr>
          <p:nvPr>
            <p:ph type="body" idx="1"/>
          </p:nvPr>
        </p:nvSpPr>
        <p:spPr>
          <a:xfrm>
            <a:off x="968776" y="3268631"/>
            <a:ext cx="7773187" cy="3096355"/>
          </a:xfrm>
          <a:noFill/>
          <a:ln/>
        </p:spPr>
        <p:txBody>
          <a:bodyPr/>
          <a:lstStyle/>
          <a:p>
            <a:endParaRPr lang="es-AR" smtClean="0">
              <a:latin typeface="Arial"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2563813" y="517525"/>
            <a:ext cx="4583112" cy="2578100"/>
          </a:xfrm>
          <a:ln/>
        </p:spPr>
      </p:sp>
      <p:sp>
        <p:nvSpPr>
          <p:cNvPr id="120835" name="Rectangle 3"/>
          <p:cNvSpPr>
            <a:spLocks noGrp="1" noChangeArrowheads="1"/>
          </p:cNvSpPr>
          <p:nvPr>
            <p:ph type="body" idx="1"/>
          </p:nvPr>
        </p:nvSpPr>
        <p:spPr>
          <a:noFill/>
          <a:ln/>
        </p:spPr>
        <p:txBody>
          <a:bodyPr/>
          <a:lstStyle/>
          <a:p>
            <a:endParaRPr lang="es-AR" smtClean="0">
              <a:latin typeface="Arial" pitchFamily="34" charset="0"/>
              <a:cs typeface="Arial"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127</a:t>
            </a:fld>
            <a:endParaRPr lang="es-E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xfrm>
            <a:off x="2563813" y="517525"/>
            <a:ext cx="4583112" cy="2578100"/>
          </a:xfrm>
          <a:ln/>
        </p:spPr>
      </p:sp>
      <p:sp>
        <p:nvSpPr>
          <p:cNvPr id="121859" name="Notes Placeholder 2"/>
          <p:cNvSpPr>
            <a:spLocks noGrp="1"/>
          </p:cNvSpPr>
          <p:nvPr>
            <p:ph type="body" idx="1"/>
          </p:nvPr>
        </p:nvSpPr>
        <p:spPr>
          <a:noFill/>
          <a:ln/>
        </p:spPr>
        <p:txBody>
          <a:bodyPr/>
          <a:lstStyle/>
          <a:p>
            <a:endParaRPr lang="es-AR" smtClean="0">
              <a:latin typeface="Arial" pitchFamily="34" charset="0"/>
              <a:cs typeface="Arial" pitchFamily="34" charset="0"/>
            </a:endParaRPr>
          </a:p>
        </p:txBody>
      </p:sp>
      <p:sp>
        <p:nvSpPr>
          <p:cNvPr id="121860" name="Slide Number Placeholder 3"/>
          <p:cNvSpPr>
            <a:spLocks noGrp="1"/>
          </p:cNvSpPr>
          <p:nvPr>
            <p:ph type="sldNum" sz="quarter" idx="5"/>
          </p:nvPr>
        </p:nvSpPr>
        <p:spPr>
          <a:noFill/>
        </p:spPr>
        <p:txBody>
          <a:bodyPr/>
          <a:lstStyle/>
          <a:p>
            <a:pPr defTabSz="923925"/>
            <a:fld id="{12FCFA12-6445-4DA8-824F-478BF856F7B4}" type="slidenum">
              <a:rPr lang="es-ES" smtClean="0">
                <a:latin typeface="Arial" pitchFamily="34" charset="0"/>
                <a:cs typeface="Arial" pitchFamily="34" charset="0"/>
              </a:rPr>
              <a:pPr defTabSz="923925"/>
              <a:t>128</a:t>
            </a:fld>
            <a:endParaRPr lang="es-ES" smtClean="0">
              <a:latin typeface="Arial" pitchFamily="34" charset="0"/>
              <a:cs typeface="Arial"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xfrm>
            <a:off x="2563813" y="517525"/>
            <a:ext cx="4583112" cy="2578100"/>
          </a:xfrm>
          <a:ln/>
        </p:spPr>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129</a:t>
            </a:fld>
            <a:endParaRPr lang="es-ES"/>
          </a:p>
        </p:txBody>
      </p:sp>
      <p:graphicFrame>
        <p:nvGraphicFramePr>
          <p:cNvPr id="5" name="Group 3"/>
          <p:cNvGraphicFramePr>
            <a:graphicFrameLocks/>
          </p:cNvGraphicFramePr>
          <p:nvPr/>
        </p:nvGraphicFramePr>
        <p:xfrm>
          <a:off x="1318587" y="3315550"/>
          <a:ext cx="7284284" cy="3118904"/>
        </p:xfrm>
        <a:graphic>
          <a:graphicData uri="http://schemas.openxmlformats.org/drawingml/2006/table">
            <a:tbl>
              <a:tblPr/>
              <a:tblGrid>
                <a:gridCol w="7284284"/>
              </a:tblGrid>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5499427" y="6536293"/>
            <a:ext cx="4209044" cy="344421"/>
          </a:xfrm>
          <a:prstGeom prst="rect">
            <a:avLst/>
          </a:prstGeom>
          <a:noFill/>
          <a:ln w="9525">
            <a:noFill/>
            <a:miter lim="800000"/>
            <a:headEnd/>
            <a:tailEnd/>
          </a:ln>
        </p:spPr>
        <p:txBody>
          <a:bodyPr lIns="90111" tIns="45055" rIns="90111" bIns="45055" anchor="b"/>
          <a:lstStyle/>
          <a:p>
            <a:pPr algn="r" defTabSz="901700"/>
            <a:fld id="{7607FAA1-4F72-4695-98FC-DF872245E20F}" type="slidenum">
              <a:rPr lang="en-US" sz="1100"/>
              <a:pPr algn="r" defTabSz="901700"/>
              <a:t>130</a:t>
            </a:fld>
            <a:endParaRPr lang="en-US" sz="1100"/>
          </a:p>
        </p:txBody>
      </p:sp>
      <p:sp>
        <p:nvSpPr>
          <p:cNvPr id="124931" name="Rectangle 2"/>
          <p:cNvSpPr>
            <a:spLocks noGrp="1" noRot="1" noChangeAspect="1" noChangeArrowheads="1" noTextEdit="1"/>
          </p:cNvSpPr>
          <p:nvPr>
            <p:ph type="sldImg"/>
          </p:nvPr>
        </p:nvSpPr>
        <p:spPr>
          <a:xfrm>
            <a:off x="2563813" y="517525"/>
            <a:ext cx="4583112" cy="2578100"/>
          </a:xfrm>
          <a:ln/>
        </p:spPr>
      </p:sp>
      <p:sp>
        <p:nvSpPr>
          <p:cNvPr id="124932" name="Rectangle 3"/>
          <p:cNvSpPr>
            <a:spLocks noGrp="1" noChangeArrowheads="1"/>
          </p:cNvSpPr>
          <p:nvPr>
            <p:ph type="body" idx="1"/>
          </p:nvPr>
        </p:nvSpPr>
        <p:spPr>
          <a:xfrm>
            <a:off x="970623" y="3267046"/>
            <a:ext cx="7769498" cy="3097585"/>
          </a:xfrm>
          <a:noFill/>
          <a:ln/>
        </p:spPr>
        <p:txBody>
          <a:bodyPr/>
          <a:lstStyle/>
          <a:p>
            <a:pPr eaLnBrk="1" hangingPunct="1"/>
            <a:endParaRPr lang="fr-FR" smtClean="0">
              <a:latin typeface="Arial" pitchFamily="34" charset="0"/>
              <a:cs typeface="Arial"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5499427" y="6537394"/>
            <a:ext cx="4209044" cy="343321"/>
          </a:xfrm>
          <a:prstGeom prst="rect">
            <a:avLst/>
          </a:prstGeom>
          <a:noFill/>
          <a:ln w="9525">
            <a:noFill/>
            <a:miter lim="800000"/>
            <a:headEnd/>
            <a:tailEnd/>
          </a:ln>
        </p:spPr>
        <p:txBody>
          <a:bodyPr lIns="87444" tIns="43722" rIns="87444" bIns="43722" anchor="b"/>
          <a:lstStyle/>
          <a:p>
            <a:pPr algn="r"/>
            <a:fld id="{5AD1D657-343C-4C81-9A48-8C3677B325A5}" type="slidenum">
              <a:rPr lang="en-US" sz="1100"/>
              <a:pPr algn="r"/>
              <a:t>131</a:t>
            </a:fld>
            <a:endParaRPr lang="en-US" sz="1100"/>
          </a:p>
        </p:txBody>
      </p:sp>
      <p:sp>
        <p:nvSpPr>
          <p:cNvPr id="125955" name="Rectangle 2"/>
          <p:cNvSpPr>
            <a:spLocks noGrp="1" noRot="1" noChangeAspect="1" noChangeArrowheads="1" noTextEdit="1"/>
          </p:cNvSpPr>
          <p:nvPr>
            <p:ph type="sldImg"/>
          </p:nvPr>
        </p:nvSpPr>
        <p:spPr>
          <a:xfrm>
            <a:off x="2563813" y="517525"/>
            <a:ext cx="4583112" cy="2578100"/>
          </a:xfrm>
          <a:ln/>
        </p:spPr>
      </p:sp>
      <p:sp>
        <p:nvSpPr>
          <p:cNvPr id="125956" name="Rectangle 3"/>
          <p:cNvSpPr>
            <a:spLocks noGrp="1" noChangeArrowheads="1"/>
          </p:cNvSpPr>
          <p:nvPr>
            <p:ph type="body" idx="1"/>
          </p:nvPr>
        </p:nvSpPr>
        <p:spPr>
          <a:xfrm>
            <a:off x="970623" y="3267046"/>
            <a:ext cx="7769498" cy="3097585"/>
          </a:xfrm>
          <a:noFill/>
          <a:ln/>
        </p:spPr>
        <p:txBody>
          <a:bodyPr/>
          <a:lstStyle/>
          <a:p>
            <a:pPr eaLnBrk="1" hangingPunct="1"/>
            <a:endParaRPr lang="fr-FR" smtClean="0">
              <a:latin typeface="Arial" pitchFamily="34" charset="0"/>
              <a:cs typeface="Arial"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5499427" y="6536293"/>
            <a:ext cx="4209044" cy="344421"/>
          </a:xfrm>
          <a:prstGeom prst="rect">
            <a:avLst/>
          </a:prstGeom>
          <a:noFill/>
          <a:ln w="9525">
            <a:noFill/>
            <a:miter lim="800000"/>
            <a:headEnd/>
            <a:tailEnd/>
          </a:ln>
        </p:spPr>
        <p:txBody>
          <a:bodyPr lIns="90111" tIns="45055" rIns="90111" bIns="45055" anchor="b"/>
          <a:lstStyle/>
          <a:p>
            <a:pPr algn="r" defTabSz="901700"/>
            <a:fld id="{7607FAA1-4F72-4695-98FC-DF872245E20F}" type="slidenum">
              <a:rPr lang="en-US" sz="1100"/>
              <a:pPr algn="r" defTabSz="901700"/>
              <a:t>132</a:t>
            </a:fld>
            <a:endParaRPr lang="en-US" sz="1100"/>
          </a:p>
        </p:txBody>
      </p:sp>
      <p:sp>
        <p:nvSpPr>
          <p:cNvPr id="124931" name="Rectangle 2"/>
          <p:cNvSpPr>
            <a:spLocks noGrp="1" noRot="1" noChangeAspect="1" noChangeArrowheads="1" noTextEdit="1"/>
          </p:cNvSpPr>
          <p:nvPr>
            <p:ph type="sldImg"/>
          </p:nvPr>
        </p:nvSpPr>
        <p:spPr>
          <a:xfrm>
            <a:off x="2563813" y="517525"/>
            <a:ext cx="4583112" cy="2578100"/>
          </a:xfrm>
          <a:ln/>
        </p:spPr>
      </p:sp>
      <p:sp>
        <p:nvSpPr>
          <p:cNvPr id="124932" name="Rectangle 3"/>
          <p:cNvSpPr>
            <a:spLocks noGrp="1" noChangeArrowheads="1"/>
          </p:cNvSpPr>
          <p:nvPr>
            <p:ph type="body" idx="1"/>
          </p:nvPr>
        </p:nvSpPr>
        <p:spPr>
          <a:xfrm>
            <a:off x="970623" y="3267046"/>
            <a:ext cx="7769498" cy="3097585"/>
          </a:xfrm>
          <a:noFill/>
          <a:ln/>
        </p:spPr>
        <p:txBody>
          <a:bodyPr/>
          <a:lstStyle/>
          <a:p>
            <a:pPr eaLnBrk="1" hangingPunct="1"/>
            <a:endParaRPr lang="fr-FR" smtClean="0">
              <a:latin typeface="Arial" pitchFamily="34" charset="0"/>
              <a:cs typeface="Arial"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txBox="1">
            <a:spLocks noGrp="1" noChangeArrowheads="1"/>
          </p:cNvSpPr>
          <p:nvPr/>
        </p:nvSpPr>
        <p:spPr bwMode="auto">
          <a:xfrm>
            <a:off x="5499427" y="6537394"/>
            <a:ext cx="4209044" cy="343321"/>
          </a:xfrm>
          <a:prstGeom prst="rect">
            <a:avLst/>
          </a:prstGeom>
          <a:noFill/>
          <a:ln w="9525">
            <a:noFill/>
            <a:miter lim="800000"/>
            <a:headEnd/>
            <a:tailEnd/>
          </a:ln>
        </p:spPr>
        <p:txBody>
          <a:bodyPr lIns="87444" tIns="43722" rIns="87444" bIns="43722" anchor="b"/>
          <a:lstStyle/>
          <a:p>
            <a:pPr algn="r"/>
            <a:fld id="{F926D34C-1383-48DF-9C3C-702CCE34FA6D}" type="slidenum">
              <a:rPr lang="en-US" sz="1100"/>
              <a:pPr algn="r"/>
              <a:t>133</a:t>
            </a:fld>
            <a:endParaRPr lang="en-US" sz="1100"/>
          </a:p>
        </p:txBody>
      </p:sp>
      <p:sp>
        <p:nvSpPr>
          <p:cNvPr id="126979" name="Rectangle 2"/>
          <p:cNvSpPr>
            <a:spLocks noGrp="1" noRot="1" noChangeAspect="1" noChangeArrowheads="1" noTextEdit="1"/>
          </p:cNvSpPr>
          <p:nvPr>
            <p:ph type="sldImg"/>
          </p:nvPr>
        </p:nvSpPr>
        <p:spPr>
          <a:xfrm>
            <a:off x="2563813" y="517525"/>
            <a:ext cx="4583112" cy="2578100"/>
          </a:xfrm>
          <a:ln/>
        </p:spPr>
      </p:sp>
      <p:sp>
        <p:nvSpPr>
          <p:cNvPr id="126980" name="Rectangle 3"/>
          <p:cNvSpPr>
            <a:spLocks noGrp="1" noChangeArrowheads="1"/>
          </p:cNvSpPr>
          <p:nvPr>
            <p:ph type="body" idx="1"/>
          </p:nvPr>
        </p:nvSpPr>
        <p:spPr>
          <a:xfrm>
            <a:off x="970623" y="3267046"/>
            <a:ext cx="7769498" cy="3097585"/>
          </a:xfrm>
          <a:noFill/>
          <a:ln/>
        </p:spPr>
        <p:txBody>
          <a:bodyPr/>
          <a:lstStyle/>
          <a:p>
            <a:pPr eaLnBrk="1" hangingPunct="1"/>
            <a:r>
              <a:rPr lang="fr-FR" smtClean="0">
                <a:latin typeface="Arial" pitchFamily="34" charset="0"/>
                <a:cs typeface="Arial" pitchFamily="34" charset="0"/>
              </a:rPr>
              <a:t>Pablo, fijate cuál de estas dos imágenes te gusta mas, o si preferís otra </a:t>
            </a:r>
            <a:r>
              <a:rPr lang="fr-FR" smtClean="0">
                <a:latin typeface="Arial" pitchFamily="34" charset="0"/>
                <a:cs typeface="Arial" pitchFamily="34" charset="0"/>
                <a:sym typeface="Wingdings" pitchFamily="2" charset="2"/>
              </a:rPr>
              <a:t></a:t>
            </a:r>
            <a:endParaRPr lang="fr-FR" smtClean="0">
              <a:latin typeface="Arial" pitchFamily="34" charset="0"/>
              <a:cs typeface="Arial"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5499427" y="6537394"/>
            <a:ext cx="4209044" cy="343321"/>
          </a:xfrm>
          <a:prstGeom prst="rect">
            <a:avLst/>
          </a:prstGeom>
          <a:noFill/>
          <a:ln w="9525">
            <a:noFill/>
            <a:miter lim="800000"/>
            <a:headEnd/>
            <a:tailEnd/>
          </a:ln>
        </p:spPr>
        <p:txBody>
          <a:bodyPr lIns="87444" tIns="43722" rIns="87444" bIns="43722" anchor="b"/>
          <a:lstStyle/>
          <a:p>
            <a:pPr algn="r"/>
            <a:fld id="{DB32794B-74C5-409F-A93A-811EE5FDF769}" type="slidenum">
              <a:rPr lang="en-US" sz="1100"/>
              <a:pPr algn="r"/>
              <a:t>134</a:t>
            </a:fld>
            <a:endParaRPr lang="en-US" sz="1100"/>
          </a:p>
        </p:txBody>
      </p:sp>
      <p:sp>
        <p:nvSpPr>
          <p:cNvPr id="128003" name="Rectangle 2"/>
          <p:cNvSpPr>
            <a:spLocks noGrp="1" noRot="1" noChangeAspect="1" noChangeArrowheads="1" noTextEdit="1"/>
          </p:cNvSpPr>
          <p:nvPr>
            <p:ph type="sldImg"/>
          </p:nvPr>
        </p:nvSpPr>
        <p:spPr>
          <a:xfrm>
            <a:off x="2563813" y="517525"/>
            <a:ext cx="4583112" cy="2578100"/>
          </a:xfrm>
          <a:ln/>
        </p:spPr>
      </p:sp>
      <p:sp>
        <p:nvSpPr>
          <p:cNvPr id="128004" name="Rectangle 3"/>
          <p:cNvSpPr>
            <a:spLocks noGrp="1" noChangeArrowheads="1"/>
          </p:cNvSpPr>
          <p:nvPr>
            <p:ph type="body" idx="1"/>
          </p:nvPr>
        </p:nvSpPr>
        <p:spPr>
          <a:xfrm>
            <a:off x="970623" y="3267046"/>
            <a:ext cx="7769498" cy="3097585"/>
          </a:xfrm>
          <a:noFill/>
          <a:ln/>
        </p:spPr>
        <p:txBody>
          <a:bodyPr/>
          <a:lstStyle/>
          <a:p>
            <a:pPr eaLnBrk="1" hangingPunct="1"/>
            <a:endParaRPr lang="fr-FR" smtClean="0">
              <a:latin typeface="Arial" pitchFamily="34" charset="0"/>
              <a:cs typeface="Arial"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5499427" y="6537394"/>
            <a:ext cx="4209044" cy="343321"/>
          </a:xfrm>
          <a:prstGeom prst="rect">
            <a:avLst/>
          </a:prstGeom>
          <a:noFill/>
          <a:ln w="9525">
            <a:noFill/>
            <a:miter lim="800000"/>
            <a:headEnd/>
            <a:tailEnd/>
          </a:ln>
        </p:spPr>
        <p:txBody>
          <a:bodyPr lIns="87444" tIns="43722" rIns="87444" bIns="43722" anchor="b"/>
          <a:lstStyle/>
          <a:p>
            <a:pPr algn="r"/>
            <a:fld id="{92BAE39D-23BF-479D-8236-9BF3340D1473}" type="slidenum">
              <a:rPr lang="en-US" sz="1100"/>
              <a:pPr algn="r"/>
              <a:t>135</a:t>
            </a:fld>
            <a:endParaRPr lang="en-US" sz="1100"/>
          </a:p>
        </p:txBody>
      </p:sp>
      <p:sp>
        <p:nvSpPr>
          <p:cNvPr id="129027" name="Rectangle 2"/>
          <p:cNvSpPr>
            <a:spLocks noGrp="1" noRot="1" noChangeAspect="1" noChangeArrowheads="1" noTextEdit="1"/>
          </p:cNvSpPr>
          <p:nvPr>
            <p:ph type="sldImg"/>
          </p:nvPr>
        </p:nvSpPr>
        <p:spPr>
          <a:xfrm>
            <a:off x="2563813" y="517525"/>
            <a:ext cx="4583112" cy="2578100"/>
          </a:xfrm>
          <a:ln/>
        </p:spPr>
      </p:sp>
      <p:sp>
        <p:nvSpPr>
          <p:cNvPr id="129028" name="Rectangle 3"/>
          <p:cNvSpPr>
            <a:spLocks noGrp="1" noChangeArrowheads="1"/>
          </p:cNvSpPr>
          <p:nvPr>
            <p:ph type="body" idx="1"/>
          </p:nvPr>
        </p:nvSpPr>
        <p:spPr>
          <a:xfrm>
            <a:off x="970623" y="3267046"/>
            <a:ext cx="7769498" cy="3097585"/>
          </a:xfrm>
          <a:noFill/>
          <a:ln/>
        </p:spPr>
        <p:txBody>
          <a:bodyPr/>
          <a:lstStyle/>
          <a:p>
            <a:pPr eaLnBrk="1" hangingPunct="1"/>
            <a:endParaRPr lang="fr-FR" smtClean="0">
              <a:latin typeface="Arial" pitchFamily="34" charset="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2"/>
          <p:cNvSpPr>
            <a:spLocks noGrp="1" noRot="1" noChangeAspect="1" noChangeArrowheads="1" noTextEdit="1"/>
          </p:cNvSpPr>
          <p:nvPr>
            <p:ph type="sldImg"/>
          </p:nvPr>
        </p:nvSpPr>
        <p:spPr>
          <a:xfrm>
            <a:off x="2563813" y="517525"/>
            <a:ext cx="4583112" cy="2578100"/>
          </a:xfrm>
          <a:ln/>
        </p:spPr>
      </p:sp>
      <p:sp>
        <p:nvSpPr>
          <p:cNvPr id="973827" name="Rectangle 3"/>
          <p:cNvSpPr>
            <a:spLocks noGrp="1" noChangeArrowheads="1"/>
          </p:cNvSpPr>
          <p:nvPr>
            <p:ph type="body" idx="1"/>
          </p:nvPr>
        </p:nvSpPr>
        <p:spPr>
          <a:xfrm>
            <a:off x="968776" y="3268631"/>
            <a:ext cx="7773187" cy="3096355"/>
          </a:xfrm>
          <a:noFill/>
          <a:ln/>
        </p:spPr>
        <p:txBody>
          <a:bodyPr/>
          <a:lstStyle/>
          <a:p>
            <a:endParaRPr lang="es-AR" smtClean="0">
              <a:latin typeface="Arial"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136</a:t>
            </a:fld>
            <a:endParaRPr lang="es-E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5499427" y="6537394"/>
            <a:ext cx="4209044" cy="343321"/>
          </a:xfrm>
          <a:prstGeom prst="rect">
            <a:avLst/>
          </a:prstGeom>
          <a:noFill/>
          <a:ln w="9525">
            <a:noFill/>
            <a:miter lim="800000"/>
            <a:headEnd/>
            <a:tailEnd/>
          </a:ln>
        </p:spPr>
        <p:txBody>
          <a:bodyPr lIns="87444" tIns="43722" rIns="87444" bIns="43722" anchor="b"/>
          <a:lstStyle/>
          <a:p>
            <a:pPr algn="r"/>
            <a:fld id="{2126F6F4-2984-4393-A262-A2C48DAD2EA7}" type="slidenum">
              <a:rPr lang="en-US" sz="1100"/>
              <a:pPr algn="r"/>
              <a:t>139</a:t>
            </a:fld>
            <a:endParaRPr lang="en-US" sz="1100"/>
          </a:p>
        </p:txBody>
      </p:sp>
      <p:sp>
        <p:nvSpPr>
          <p:cNvPr id="130051" name="Rectangle 2"/>
          <p:cNvSpPr>
            <a:spLocks noGrp="1" noRot="1" noChangeAspect="1" noChangeArrowheads="1" noTextEdit="1"/>
          </p:cNvSpPr>
          <p:nvPr>
            <p:ph type="sldImg"/>
          </p:nvPr>
        </p:nvSpPr>
        <p:spPr>
          <a:xfrm>
            <a:off x="2563813" y="517525"/>
            <a:ext cx="4583112" cy="2578100"/>
          </a:xfrm>
          <a:ln/>
        </p:spPr>
      </p:sp>
      <p:sp>
        <p:nvSpPr>
          <p:cNvPr id="130052" name="Rectangle 3"/>
          <p:cNvSpPr>
            <a:spLocks noGrp="1" noChangeArrowheads="1"/>
          </p:cNvSpPr>
          <p:nvPr>
            <p:ph type="body" idx="1"/>
          </p:nvPr>
        </p:nvSpPr>
        <p:spPr>
          <a:xfrm>
            <a:off x="970623" y="3267046"/>
            <a:ext cx="7769498" cy="3097585"/>
          </a:xfrm>
          <a:noFill/>
          <a:ln/>
        </p:spPr>
        <p:txBody>
          <a:bodyPr/>
          <a:lstStyle/>
          <a:p>
            <a:pPr eaLnBrk="1" hangingPunct="1"/>
            <a:endParaRPr lang="fr-FR" smtClean="0">
              <a:latin typeface="Arial" pitchFamily="34" charset="0"/>
              <a:cs typeface="Arial"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2563813" y="517525"/>
            <a:ext cx="4583112" cy="2578100"/>
          </a:xfrm>
          <a:ln/>
        </p:spPr>
      </p:sp>
      <p:sp>
        <p:nvSpPr>
          <p:cNvPr id="232451" name="Rectangle 3"/>
          <p:cNvSpPr>
            <a:spLocks noGrp="1" noChangeArrowheads="1"/>
          </p:cNvSpPr>
          <p:nvPr>
            <p:ph type="body" idx="1"/>
          </p:nvPr>
        </p:nvSpPr>
        <p:spPr>
          <a:noFill/>
          <a:ln/>
        </p:spPr>
        <p:txBody>
          <a:bodyPr/>
          <a:lstStyle/>
          <a:p>
            <a:endParaRPr lang="es-AR"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563813" y="517525"/>
            <a:ext cx="4583112" cy="2578100"/>
          </a:xfrm>
          <a:ln/>
        </p:spPr>
      </p:sp>
      <p:sp>
        <p:nvSpPr>
          <p:cNvPr id="178176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ID" altLang="es-ES" smtClean="0">
              <a:latin typeface="Arial" pitchFamily="34" charset="0"/>
              <a:cs typeface="Arial" pitchFamily="34" charset="0"/>
            </a:endParaRPr>
          </a:p>
        </p:txBody>
      </p:sp>
      <p:sp>
        <p:nvSpPr>
          <p:cNvPr id="10547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pitchFamily="34" charset="0"/>
                <a:cs typeface="Arial" pitchFamily="34" charset="0"/>
              </a:defRPr>
            </a:lvl1pPr>
            <a:lvl2pPr marL="770365" indent="-296294" eaLnBrk="0" hangingPunct="0">
              <a:defRPr sz="1700">
                <a:solidFill>
                  <a:schemeClr val="tx1"/>
                </a:solidFill>
                <a:latin typeface="Arial" pitchFamily="34" charset="0"/>
                <a:cs typeface="Arial" pitchFamily="34" charset="0"/>
              </a:defRPr>
            </a:lvl2pPr>
            <a:lvl3pPr marL="1185177" indent="-237035" eaLnBrk="0" hangingPunct="0">
              <a:defRPr sz="1700">
                <a:solidFill>
                  <a:schemeClr val="tx1"/>
                </a:solidFill>
                <a:latin typeface="Arial" pitchFamily="34" charset="0"/>
                <a:cs typeface="Arial" pitchFamily="34" charset="0"/>
              </a:defRPr>
            </a:lvl3pPr>
            <a:lvl4pPr marL="1659247" indent="-237035" eaLnBrk="0" hangingPunct="0">
              <a:defRPr sz="1700">
                <a:solidFill>
                  <a:schemeClr val="tx1"/>
                </a:solidFill>
                <a:latin typeface="Arial" pitchFamily="34" charset="0"/>
                <a:cs typeface="Arial" pitchFamily="34" charset="0"/>
              </a:defRPr>
            </a:lvl4pPr>
            <a:lvl5pPr marL="2133318" indent="-237035" eaLnBrk="0" hangingPunct="0">
              <a:defRPr sz="1700">
                <a:solidFill>
                  <a:schemeClr val="tx1"/>
                </a:solidFill>
                <a:latin typeface="Arial" pitchFamily="34" charset="0"/>
                <a:cs typeface="Arial" pitchFamily="34" charset="0"/>
              </a:defRPr>
            </a:lvl5pPr>
            <a:lvl6pPr marL="2607389" indent="-237035" eaLnBrk="0" fontAlgn="base" hangingPunct="0">
              <a:spcBef>
                <a:spcPct val="0"/>
              </a:spcBef>
              <a:spcAft>
                <a:spcPct val="0"/>
              </a:spcAft>
              <a:defRPr sz="1700">
                <a:solidFill>
                  <a:schemeClr val="tx1"/>
                </a:solidFill>
                <a:latin typeface="Arial" pitchFamily="34" charset="0"/>
                <a:cs typeface="Arial" pitchFamily="34" charset="0"/>
              </a:defRPr>
            </a:lvl6pPr>
            <a:lvl7pPr marL="3081459" indent="-237035" eaLnBrk="0" fontAlgn="base" hangingPunct="0">
              <a:spcBef>
                <a:spcPct val="0"/>
              </a:spcBef>
              <a:spcAft>
                <a:spcPct val="0"/>
              </a:spcAft>
              <a:defRPr sz="1700">
                <a:solidFill>
                  <a:schemeClr val="tx1"/>
                </a:solidFill>
                <a:latin typeface="Arial" pitchFamily="34" charset="0"/>
                <a:cs typeface="Arial" pitchFamily="34" charset="0"/>
              </a:defRPr>
            </a:lvl7pPr>
            <a:lvl8pPr marL="3555530" indent="-237035" eaLnBrk="0" fontAlgn="base" hangingPunct="0">
              <a:spcBef>
                <a:spcPct val="0"/>
              </a:spcBef>
              <a:spcAft>
                <a:spcPct val="0"/>
              </a:spcAft>
              <a:defRPr sz="1700">
                <a:solidFill>
                  <a:schemeClr val="tx1"/>
                </a:solidFill>
                <a:latin typeface="Arial" pitchFamily="34" charset="0"/>
                <a:cs typeface="Arial" pitchFamily="34" charset="0"/>
              </a:defRPr>
            </a:lvl8pPr>
            <a:lvl9pPr marL="4029601" indent="-237035" eaLnBrk="0" fontAlgn="base" hangingPunct="0">
              <a:spcBef>
                <a:spcPct val="0"/>
              </a:spcBef>
              <a:spcAft>
                <a:spcPct val="0"/>
              </a:spcAft>
              <a:defRPr sz="1700">
                <a:solidFill>
                  <a:schemeClr val="tx1"/>
                </a:solidFill>
                <a:latin typeface="Arial" pitchFamily="34" charset="0"/>
                <a:cs typeface="Arial" pitchFamily="34" charset="0"/>
              </a:defRPr>
            </a:lvl9pPr>
          </a:lstStyle>
          <a:p>
            <a:pPr eaLnBrk="1" hangingPunct="1"/>
            <a:fld id="{45702002-5393-44BF-B09F-142708F1ACFE}" type="slidenum">
              <a:rPr lang="de-DE" altLang="es-ES" sz="1200" smtClean="0"/>
              <a:pPr eaLnBrk="1" hangingPunct="1"/>
              <a:t>145</a:t>
            </a:fld>
            <a:endParaRPr lang="de-DE" altLang="es-ES" sz="1200" dirty="0"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r>
              <a:rPr lang="es-AR" dirty="0" smtClean="0">
                <a:latin typeface="Arial" charset="0"/>
              </a:rPr>
              <a:t>Ejemplo</a:t>
            </a:r>
            <a:r>
              <a:rPr lang="es-AR" baseline="0" dirty="0" smtClean="0">
                <a:latin typeface="Arial" charset="0"/>
              </a:rPr>
              <a:t> típico: 3 chicos en el auto…quién va del lado de la ventanilla.</a:t>
            </a:r>
            <a:endParaRPr lang="es-AR" dirty="0" smtClean="0">
              <a:latin typeface="Arial"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There are three factors in any conflict (all three are necessary for conflict to exist): </a:t>
            </a:r>
            <a:endParaRPr lang="es-ES" b="1" dirty="0" smtClean="0"/>
          </a:p>
          <a:p>
            <a:pPr lvl="0"/>
            <a:r>
              <a:rPr lang="en-US" u="sng" dirty="0" smtClean="0"/>
              <a:t>Factual disagreement</a:t>
            </a:r>
            <a:r>
              <a:rPr lang="en-US" dirty="0" smtClean="0"/>
              <a:t>: Difference of opinions that may or may not have consequences on the action. </a:t>
            </a:r>
            <a:endParaRPr lang="es-ES" dirty="0" smtClean="0"/>
          </a:p>
          <a:p>
            <a:pPr lvl="0"/>
            <a:r>
              <a:rPr lang="en-US" dirty="0" smtClean="0"/>
              <a:t>If speakers have the power to decide something that will determine future action, this is an </a:t>
            </a:r>
            <a:r>
              <a:rPr lang="en-US" i="1" u="sng" dirty="0" smtClean="0"/>
              <a:t>operational conflict</a:t>
            </a:r>
            <a:r>
              <a:rPr lang="en-US" dirty="0" smtClean="0"/>
              <a:t>.</a:t>
            </a:r>
            <a:endParaRPr lang="es-ES" dirty="0" smtClean="0"/>
          </a:p>
          <a:p>
            <a:pPr lvl="0"/>
            <a:r>
              <a:rPr lang="en-US" dirty="0" smtClean="0"/>
              <a:t>If speakers don’t have that power and their decision will only affect the relationship between them, each person’s self-esteem, and their individual emotions, then these are </a:t>
            </a:r>
            <a:r>
              <a:rPr lang="en-US" i="1" u="sng" dirty="0" smtClean="0"/>
              <a:t>personal conflicts</a:t>
            </a:r>
            <a:r>
              <a:rPr lang="en-US" dirty="0" smtClean="0"/>
              <a:t>.</a:t>
            </a:r>
            <a:endParaRPr lang="es-ES" dirty="0" smtClean="0"/>
          </a:p>
          <a:p>
            <a:pPr lvl="0"/>
            <a:r>
              <a:rPr lang="en-US" dirty="0" smtClean="0"/>
              <a:t>All conflicts are personal, but only some of them are operational.</a:t>
            </a:r>
            <a:endParaRPr lang="es-ES" dirty="0" smtClean="0"/>
          </a:p>
          <a:p>
            <a:r>
              <a:rPr lang="en-US" dirty="0" smtClean="0"/>
              <a:t>A difference in opinion is always based on a difference in desires, needs or values. In an operational conflict, the discrepancy is over a material decision (for example, vacations at the beach or in the mountains). With personal conflicts, the difference concerns an abstract value – who is right – and there is no operational consequence (for example, people watching a soccer match).</a:t>
            </a:r>
            <a:endParaRPr lang="es-ES" dirty="0" smtClean="0"/>
          </a:p>
          <a:p>
            <a:pPr lvl="0"/>
            <a:r>
              <a:rPr lang="en-US" u="sng" dirty="0" smtClean="0"/>
              <a:t>Scarcity or limitation</a:t>
            </a:r>
            <a:r>
              <a:rPr lang="en-US" dirty="0" smtClean="0"/>
              <a:t>: This is when there’s a lack of something that prevents people from independently getting what they desire. In the case of operational conflicts, there is a scarcity of material resources; with personal conflicts there is a scarcity of “being right” and “position”. (Factors related to identity, self-esteem and relative power are at stake. The intent is to prevail over the other party and attain a feeling of power and self-esteem.)</a:t>
            </a:r>
            <a:endParaRPr lang="es-ES" dirty="0" smtClean="0"/>
          </a:p>
          <a:p>
            <a:r>
              <a:rPr lang="en-US" u="sng" dirty="0" smtClean="0"/>
              <a:t>Kids example</a:t>
            </a:r>
            <a:r>
              <a:rPr lang="en-US" dirty="0" smtClean="0"/>
              <a:t>. It’s useful to watch arguments between two kids (or adults that behave like children). If two brothers are fighting for a candy, the personal experience of any parent shows that if we intervene by saying “Don’t fight, there’s more candy in the kitchen”, one of the brothers will complain: “But I want </a:t>
            </a:r>
            <a:r>
              <a:rPr lang="en-US" i="1" dirty="0" smtClean="0"/>
              <a:t>that</a:t>
            </a:r>
            <a:r>
              <a:rPr lang="en-US" dirty="0" smtClean="0"/>
              <a:t> candy”. By focusing on that candy in particular, the rivals will reinvent the necessary scarcity to continue with the conflict. The deep desire isn’t to eat the candy, but to prevail over the other party and have the corresponding feeling of power and self-esteem. The candy is just an excuse to see “who gets it their own way”.</a:t>
            </a:r>
            <a:endParaRPr lang="es-ES" dirty="0" smtClean="0"/>
          </a:p>
          <a:p>
            <a:r>
              <a:rPr lang="en-US" dirty="0" smtClean="0"/>
              <a:t>Taking into account that we are talking about two different things, there are many analogies in the organizational world where adults “invent constraints” so as to initiate a battle of egos.</a:t>
            </a:r>
            <a:endParaRPr lang="es-ES" dirty="0" smtClean="0"/>
          </a:p>
          <a:p>
            <a:r>
              <a:rPr lang="en-US" dirty="0" smtClean="0"/>
              <a:t> </a:t>
            </a:r>
            <a:endParaRPr lang="es-ES" dirty="0" smtClean="0"/>
          </a:p>
          <a:p>
            <a:pPr lvl="0"/>
            <a:r>
              <a:rPr lang="en-US" u="sng" dirty="0" smtClean="0"/>
              <a:t>Lack of clarity over property rights</a:t>
            </a:r>
            <a:r>
              <a:rPr lang="en-US" dirty="0" smtClean="0"/>
              <a:t> (be it by ownership or authority): Disagreement over the allocation mechanism when different people have different positions about the use of a scarce resource. </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50C0B4B8-0919-47B9-AB5B-7439E6D0F6FF}" type="slidenum">
              <a:rPr lang="es-ES" smtClean="0"/>
              <a:pPr/>
              <a:t>150</a:t>
            </a:fld>
            <a:endParaRPr lang="es-ES"/>
          </a:p>
        </p:txBody>
      </p:sp>
    </p:spTree>
    <p:extLst>
      <p:ext uri="{BB962C8B-B14F-4D97-AF65-F5344CB8AC3E}">
        <p14:creationId xmlns="" xmlns:p14="http://schemas.microsoft.com/office/powerpoint/2010/main" val="103062911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99331"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TE GUSTA?</a:t>
            </a:r>
          </a:p>
        </p:txBody>
      </p:sp>
      <p:sp>
        <p:nvSpPr>
          <p:cNvPr id="99332"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B5C36B-25DE-40DA-818E-4E08502450E9}" type="slidenum">
              <a:rPr lang="en-US" smtClean="0">
                <a:cs typeface="Arial" charset="0"/>
              </a:rPr>
              <a:pPr fontAlgn="base">
                <a:spcBef>
                  <a:spcPct val="0"/>
                </a:spcBef>
                <a:spcAft>
                  <a:spcPct val="0"/>
                </a:spcAft>
                <a:defRPr/>
              </a:pPr>
              <a:t>153</a:t>
            </a:fld>
            <a:endParaRPr lang="en-US" smtClean="0">
              <a:cs typeface="Arial"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Rectangle 7"/>
          <p:cNvSpPr txBox="1">
            <a:spLocks noGrp="1" noChangeArrowheads="1"/>
          </p:cNvSpPr>
          <p:nvPr/>
        </p:nvSpPr>
        <p:spPr bwMode="auto">
          <a:xfrm>
            <a:off x="5500673" y="6535724"/>
            <a:ext cx="4208425"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1FA9E11B-6990-415B-B6EA-0F5C4E76B9F8}" type="slidenum">
              <a:rPr lang="es-ES" sz="1200"/>
              <a:pPr algn="r" defTabSz="908934" eaLnBrk="1" hangingPunct="1">
                <a:spcBef>
                  <a:spcPct val="0"/>
                </a:spcBef>
              </a:pPr>
              <a:t>156</a:t>
            </a:fld>
            <a:endParaRPr lang="es-ES" sz="1200" dirty="0"/>
          </a:p>
        </p:txBody>
      </p:sp>
      <p:sp>
        <p:nvSpPr>
          <p:cNvPr id="1354755" name="Rectangle 2"/>
          <p:cNvSpPr>
            <a:spLocks noGrp="1" noRot="1" noChangeAspect="1" noChangeArrowheads="1" noTextEdit="1"/>
          </p:cNvSpPr>
          <p:nvPr>
            <p:ph type="sldImg"/>
          </p:nvPr>
        </p:nvSpPr>
        <p:spPr>
          <a:ln/>
        </p:spPr>
      </p:sp>
      <p:sp>
        <p:nvSpPr>
          <p:cNvPr id="1354756" name="Rectangle 3"/>
          <p:cNvSpPr>
            <a:spLocks noGrp="1" noChangeArrowheads="1"/>
          </p:cNvSpPr>
          <p:nvPr>
            <p:ph type="body" idx="1"/>
          </p:nvPr>
        </p:nvSpPr>
        <p:spPr>
          <a:xfrm>
            <a:off x="968777" y="3268632"/>
            <a:ext cx="7773188" cy="3096354"/>
          </a:xfrm>
          <a:noFill/>
          <a:ln/>
        </p:spPr>
        <p:txBody>
          <a:bodyPr/>
          <a:lstStyle/>
          <a:p>
            <a:r>
              <a:rPr lang="en-US" sz="1200" dirty="0" err="1" smtClean="0"/>
              <a:t>Listar</a:t>
            </a:r>
            <a:r>
              <a:rPr lang="en-US" sz="1200" dirty="0" smtClean="0"/>
              <a:t> </a:t>
            </a:r>
            <a:r>
              <a:rPr lang="en-US" sz="1200" dirty="0" err="1" smtClean="0"/>
              <a:t>previamente</a:t>
            </a:r>
            <a:r>
              <a:rPr lang="en-US" sz="1200" dirty="0" smtClean="0"/>
              <a:t> </a:t>
            </a:r>
            <a:r>
              <a:rPr lang="en-US" sz="1200" dirty="0" err="1" smtClean="0"/>
              <a:t>temas</a:t>
            </a:r>
            <a:r>
              <a:rPr lang="en-US" sz="1200" dirty="0" smtClean="0"/>
              <a:t> </a:t>
            </a:r>
            <a:r>
              <a:rPr lang="en-US" sz="1200" dirty="0" err="1" smtClean="0"/>
              <a:t>controversiales</a:t>
            </a:r>
            <a:r>
              <a:rPr lang="en-US" sz="1200" dirty="0" smtClean="0"/>
              <a:t>:</a:t>
            </a:r>
          </a:p>
          <a:p>
            <a:r>
              <a:rPr lang="en-US" sz="1200" dirty="0" smtClean="0"/>
              <a:t>i) De </a:t>
            </a:r>
            <a:r>
              <a:rPr lang="en-US" sz="1200" dirty="0" err="1" smtClean="0"/>
              <a:t>trabajo</a:t>
            </a:r>
            <a:r>
              <a:rPr lang="en-US" sz="1200" dirty="0" smtClean="0"/>
              <a:t>; ii) </a:t>
            </a:r>
            <a:r>
              <a:rPr lang="en-US" sz="1200" dirty="0" err="1" smtClean="0"/>
              <a:t>Ajenos</a:t>
            </a:r>
            <a:r>
              <a:rPr lang="en-US" sz="1200" dirty="0" smtClean="0"/>
              <a:t> al </a:t>
            </a:r>
            <a:r>
              <a:rPr lang="en-US" sz="1200" dirty="0" err="1" smtClean="0"/>
              <a:t>trabajo</a:t>
            </a:r>
            <a:endParaRPr lang="en-US" sz="1200" dirty="0" smtClean="0"/>
          </a:p>
          <a:p>
            <a:r>
              <a:rPr lang="en-US" sz="1200" dirty="0" err="1" smtClean="0"/>
              <a:t>Aclarar</a:t>
            </a:r>
            <a:r>
              <a:rPr lang="en-US" sz="1200" dirty="0" smtClean="0"/>
              <a:t> </a:t>
            </a:r>
            <a:r>
              <a:rPr lang="en-US" sz="1200" dirty="0" err="1" smtClean="0"/>
              <a:t>objetivos</a:t>
            </a:r>
            <a:r>
              <a:rPr lang="en-US" sz="1200" dirty="0" smtClean="0"/>
              <a:t>:</a:t>
            </a:r>
          </a:p>
          <a:p>
            <a:pPr marL="457200" indent="-457200">
              <a:buAutoNum type="alphaLcParenR"/>
            </a:pPr>
            <a:r>
              <a:rPr lang="en-US" sz="1200" dirty="0" err="1" smtClean="0"/>
              <a:t>Práctica</a:t>
            </a:r>
            <a:r>
              <a:rPr lang="en-US" sz="1200" dirty="0" smtClean="0"/>
              <a:t> de </a:t>
            </a:r>
            <a:r>
              <a:rPr lang="en-US" sz="1200" dirty="0" err="1" smtClean="0"/>
              <a:t>Actitudes</a:t>
            </a:r>
            <a:r>
              <a:rPr lang="en-US" sz="1200" dirty="0" smtClean="0"/>
              <a:t> / </a:t>
            </a:r>
            <a:r>
              <a:rPr lang="en-US" sz="1200" dirty="0" err="1" smtClean="0"/>
              <a:t>Habilidades</a:t>
            </a:r>
            <a:endParaRPr lang="en-US" sz="1200" dirty="0" smtClean="0"/>
          </a:p>
          <a:p>
            <a:pPr marL="457200" indent="-457200">
              <a:buAutoNum type="alphaLcParenR"/>
            </a:pPr>
            <a:r>
              <a:rPr lang="en-US" sz="1200" dirty="0" smtClean="0"/>
              <a:t>No Resolver, </a:t>
            </a:r>
            <a:r>
              <a:rPr lang="en-US" sz="1200" dirty="0" err="1" smtClean="0"/>
              <a:t>sí</a:t>
            </a:r>
            <a:r>
              <a:rPr lang="en-US" sz="1200" dirty="0" smtClean="0"/>
              <a:t> </a:t>
            </a:r>
            <a:r>
              <a:rPr lang="en-US" sz="1200" dirty="0" err="1" smtClean="0"/>
              <a:t>entenderse</a:t>
            </a:r>
            <a:r>
              <a:rPr lang="en-US" sz="1200" dirty="0" smtClean="0"/>
              <a:t> </a:t>
            </a:r>
            <a:r>
              <a:rPr lang="en-US" sz="1200" dirty="0" err="1" smtClean="0"/>
              <a:t>mutuamente</a:t>
            </a:r>
            <a:endParaRPr lang="en-US" sz="1200" dirty="0" smtClean="0"/>
          </a:p>
          <a:p>
            <a:pPr marL="457200" indent="-457200">
              <a:buAutoNum type="alphaLcParenR"/>
            </a:pPr>
            <a:r>
              <a:rPr lang="en-US" sz="1200" dirty="0" smtClean="0"/>
              <a:t>IMPORTANTE: </a:t>
            </a:r>
            <a:r>
              <a:rPr lang="en-US" sz="1200" dirty="0" err="1" smtClean="0"/>
              <a:t>Cumplir</a:t>
            </a:r>
            <a:r>
              <a:rPr lang="en-US" sz="1200" dirty="0" smtClean="0"/>
              <a:t> </a:t>
            </a:r>
            <a:r>
              <a:rPr lang="en-US" sz="1200" dirty="0" err="1" smtClean="0"/>
              <a:t>las</a:t>
            </a:r>
            <a:r>
              <a:rPr lang="en-US" sz="1200" dirty="0" smtClean="0"/>
              <a:t> </a:t>
            </a:r>
            <a:r>
              <a:rPr lang="en-US" sz="1200" dirty="0" err="1" smtClean="0"/>
              <a:t>consignas</a:t>
            </a:r>
            <a:r>
              <a:rPr lang="en-US" sz="1200" dirty="0" smtClean="0"/>
              <a:t>.</a:t>
            </a:r>
          </a:p>
          <a:p>
            <a:pPr eaLnBrk="1" hangingPunct="1"/>
            <a:endParaRPr lang="en-US" dirty="0" smtClean="0">
              <a:latin typeface="Arial" charset="0"/>
            </a:endParaRPr>
          </a:p>
        </p:txBody>
      </p:sp>
      <p:sp>
        <p:nvSpPr>
          <p:cNvPr id="5" name="Slide Number Placeholder 4"/>
          <p:cNvSpPr>
            <a:spLocks noGrp="1"/>
          </p:cNvSpPr>
          <p:nvPr>
            <p:ph type="sldNum" sz="quarter" idx="10"/>
          </p:nvPr>
        </p:nvSpPr>
        <p:spPr/>
        <p:txBody>
          <a:bodyPr/>
          <a:lstStyle/>
          <a:p>
            <a:pPr>
              <a:defRPr/>
            </a:pPr>
            <a:fld id="{29F9966C-E2CB-44E6-82EB-B0D80EB3BD54}" type="slidenum">
              <a:rPr lang="es-ES" smtClean="0"/>
              <a:pPr>
                <a:defRPr/>
              </a:pPr>
              <a:t>156</a:t>
            </a:fld>
            <a:endParaRPr lang="es-ES"/>
          </a:p>
        </p:txBody>
      </p:sp>
      <p:graphicFrame>
        <p:nvGraphicFramePr>
          <p:cNvPr id="6" name="Group 3"/>
          <p:cNvGraphicFramePr>
            <a:graphicFrameLocks/>
          </p:cNvGraphicFramePr>
          <p:nvPr/>
        </p:nvGraphicFramePr>
        <p:xfrm>
          <a:off x="1318590" y="3315551"/>
          <a:ext cx="7284284" cy="3118902"/>
        </p:xfrm>
        <a:graphic>
          <a:graphicData uri="http://schemas.openxmlformats.org/drawingml/2006/table">
            <a:tbl>
              <a:tblPr/>
              <a:tblGrid>
                <a:gridCol w="7284284"/>
              </a:tblGrid>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714" name="Rectangle 2"/>
          <p:cNvSpPr>
            <a:spLocks noGrp="1" noRot="1" noChangeAspect="1" noChangeArrowheads="1" noTextEdit="1"/>
          </p:cNvSpPr>
          <p:nvPr>
            <p:ph type="sldImg"/>
          </p:nvPr>
        </p:nvSpPr>
        <p:spPr>
          <a:ln/>
        </p:spPr>
      </p:sp>
      <p:sp>
        <p:nvSpPr>
          <p:cNvPr id="4" name="2 Marcador de notas"/>
          <p:cNvSpPr>
            <a:spLocks noGrp="1"/>
          </p:cNvSpPr>
          <p:nvPr>
            <p:ph type="body" idx="1"/>
          </p:nvPr>
        </p:nvSpPr>
        <p:spPr/>
        <p:txBody>
          <a:bodyPr>
            <a:noAutofit/>
          </a:bodyPr>
          <a:lstStyle/>
          <a:p>
            <a:r>
              <a:rPr lang="en-US" sz="2400" dirty="0" smtClean="0"/>
              <a:t>………………………………………………………………………………………………………………………………………………………………………………………………………………………………………………………………………………………………………………………………………………………………………………………………………………………………………………………………………………………………………………………………………………………………</a:t>
            </a:r>
            <a:endParaRPr lang="en-US" sz="2400" dirty="0"/>
          </a:p>
        </p:txBody>
      </p:sp>
      <p:sp>
        <p:nvSpPr>
          <p:cNvPr id="5" name="Slide Number Placeholder 3"/>
          <p:cNvSpPr>
            <a:spLocks noGrp="1"/>
          </p:cNvSpPr>
          <p:nvPr>
            <p:ph type="sldNum" sz="quarter" idx="5"/>
          </p:nvPr>
        </p:nvSpPr>
        <p:spPr>
          <a:xfrm>
            <a:off x="5500223" y="6537041"/>
            <a:ext cx="4208408" cy="343636"/>
          </a:xfrm>
        </p:spPr>
        <p:txBody>
          <a:bodyPr/>
          <a:lstStyle/>
          <a:p>
            <a:fld id="{249B8DF2-7E2A-4F91-A387-F93A7A207E5E}" type="slidenum">
              <a:rPr lang="en-US" smtClean="0"/>
              <a:pPr/>
              <a:t>157</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2563813" y="517525"/>
            <a:ext cx="4583112" cy="2578100"/>
          </a:xfrm>
          <a:ln/>
        </p:spPr>
      </p:sp>
      <p:sp>
        <p:nvSpPr>
          <p:cNvPr id="975875"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Rot="1" noChangeAspect="1" noChangeArrowheads="1" noTextEdit="1"/>
          </p:cNvSpPr>
          <p:nvPr>
            <p:ph type="sldImg"/>
          </p:nvPr>
        </p:nvSpPr>
        <p:spPr>
          <a:ln/>
        </p:spPr>
      </p:sp>
      <p:sp>
        <p:nvSpPr>
          <p:cNvPr id="882691"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AR" dirty="0" smtClean="0">
                <a:latin typeface="Arial" charset="0"/>
              </a:rPr>
              <a:t>Identificar una lista de temas controversiales</a:t>
            </a:r>
          </a:p>
          <a:p>
            <a:pPr marL="0" marR="0" indent="0" algn="l" defTabSz="914400" rtl="0" eaLnBrk="0" fontAlgn="base" latinLnBrk="0" hangingPunct="0">
              <a:lnSpc>
                <a:spcPct val="100000"/>
              </a:lnSpc>
              <a:spcBef>
                <a:spcPct val="30000"/>
              </a:spcBef>
              <a:spcAft>
                <a:spcPct val="0"/>
              </a:spcAft>
              <a:buClrTx/>
              <a:buSzTx/>
              <a:buFontTx/>
              <a:buNone/>
              <a:tabLst/>
              <a:defRPr/>
            </a:pPr>
            <a:r>
              <a:rPr lang="es-AR" dirty="0" smtClean="0">
                <a:latin typeface="Arial" charset="0"/>
              </a:rPr>
              <a:t>Hacer el ejercicio</a:t>
            </a:r>
          </a:p>
          <a:p>
            <a:endParaRPr lang="es-AR" dirty="0" smtClean="0">
              <a:latin typeface="Arial"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AR" smtClean="0">
              <a:latin typeface="Arial"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02B4D4-1F6A-4416-B20E-26F52654AD29}" type="slidenum">
              <a:rPr lang="de-DE" smtClean="0">
                <a:cs typeface="Arial" charset="0"/>
              </a:rPr>
              <a:pPr fontAlgn="base">
                <a:spcBef>
                  <a:spcPct val="0"/>
                </a:spcBef>
                <a:spcAft>
                  <a:spcPct val="0"/>
                </a:spcAft>
                <a:defRPr/>
              </a:pPr>
              <a:t>161</a:t>
            </a:fld>
            <a:endParaRPr lang="de-DE" smtClean="0">
              <a:cs typeface="Arial" charset="0"/>
            </a:endParaRPr>
          </a:p>
        </p:txBody>
      </p:sp>
      <p:sp>
        <p:nvSpPr>
          <p:cNvPr id="101379" name="Rectangle 7"/>
          <p:cNvSpPr txBox="1">
            <a:spLocks noGrp="1" noChangeArrowheads="1"/>
          </p:cNvSpPr>
          <p:nvPr/>
        </p:nvSpPr>
        <p:spPr bwMode="auto">
          <a:xfrm>
            <a:off x="5500506" y="6537722"/>
            <a:ext cx="4207987" cy="342897"/>
          </a:xfrm>
          <a:prstGeom prst="rect">
            <a:avLst/>
          </a:prstGeom>
          <a:noFill/>
          <a:ln w="9525">
            <a:noFill/>
            <a:miter lim="800000"/>
            <a:headEnd/>
            <a:tailEnd/>
          </a:ln>
        </p:spPr>
        <p:txBody>
          <a:bodyPr lIns="100228" tIns="50114" rIns="100228" bIns="50114" anchor="b"/>
          <a:lstStyle/>
          <a:p>
            <a:pPr algn="r" defTabSz="1002462"/>
            <a:fld id="{E4E9AB76-2AA0-4B62-A900-1A017A199204}" type="slidenum">
              <a:rPr lang="de-DE" sz="1300">
                <a:latin typeface="Calibri" pitchFamily="34" charset="0"/>
              </a:rPr>
              <a:pPr algn="r" defTabSz="1002462"/>
              <a:t>161</a:t>
            </a:fld>
            <a:endParaRPr lang="de-DE" sz="1300" dirty="0">
              <a:latin typeface="Calibri" pitchFamily="34" charset="0"/>
            </a:endParaRPr>
          </a:p>
        </p:txBody>
      </p:sp>
      <p:sp>
        <p:nvSpPr>
          <p:cNvPr id="101380" name="Rectangle 2"/>
          <p:cNvSpPr>
            <a:spLocks noGrp="1" noRot="1" noChangeAspect="1" noChangeArrowheads="1" noTextEdit="1"/>
          </p:cNvSpPr>
          <p:nvPr>
            <p:ph type="sldImg"/>
          </p:nvPr>
        </p:nvSpPr>
        <p:spPr bwMode="auto">
          <a:xfrm>
            <a:off x="2562225" y="517525"/>
            <a:ext cx="4589463" cy="2581275"/>
          </a:xfrm>
          <a:noFill/>
          <a:ln>
            <a:solidFill>
              <a:srgbClr val="000000"/>
            </a:solidFill>
            <a:miter lim="800000"/>
            <a:headEnd/>
            <a:tailEnd/>
          </a:ln>
        </p:spPr>
      </p:sp>
      <p:sp>
        <p:nvSpPr>
          <p:cNvPr id="101381" name="Rectangle 3"/>
          <p:cNvSpPr>
            <a:spLocks noGrp="1" noChangeArrowheads="1"/>
          </p:cNvSpPr>
          <p:nvPr>
            <p:ph type="body" idx="1"/>
          </p:nvPr>
        </p:nvSpPr>
        <p:spPr bwMode="auto">
          <a:noFill/>
        </p:spPr>
        <p:txBody>
          <a:bodyPr wrap="square" lIns="100228" tIns="50114" rIns="100228" bIns="50114" numCol="1" anchor="t" anchorCtr="0" compatLnSpc="1">
            <a:prstTxWarp prst="textNoShape">
              <a:avLst/>
            </a:prstTxWarp>
          </a:bodyPr>
          <a:lstStyle/>
          <a:p>
            <a:pPr eaLnBrk="1" hangingPunct="1">
              <a:spcBef>
                <a:spcPct val="0"/>
              </a:spcBef>
            </a:pPr>
            <a:endParaRPr lang="es-ES"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563813" y="517525"/>
            <a:ext cx="4583112" cy="2578100"/>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163</a:t>
            </a:fld>
            <a:endParaRPr lang="de-DE"/>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AR" smtClean="0">
              <a:latin typeface="Arial"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8 </a:t>
            </a:r>
            <a:r>
              <a:rPr lang="en-US" dirty="0" err="1"/>
              <a:t>comportamientos</a:t>
            </a:r>
            <a:endParaRPr lang="en-US" dirty="0"/>
          </a:p>
          <a:p>
            <a:endParaRPr lang="en-U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5BB6A-E885-4F3E-80DA-7DE926B2C6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 xmlns:p14="http://schemas.microsoft.com/office/powerpoint/2010/main" val="15183839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8 </a:t>
            </a:r>
            <a:r>
              <a:rPr lang="en-US" dirty="0" err="1"/>
              <a:t>comportamientos</a:t>
            </a:r>
            <a:endParaRPr lang="en-US" dirty="0"/>
          </a:p>
          <a:p>
            <a:endParaRPr lang="en-U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5BB6A-E885-4F3E-80DA-7DE926B2C6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 xmlns:p14="http://schemas.microsoft.com/office/powerpoint/2010/main" val="15183839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171</a:t>
            </a:fld>
            <a:endParaRPr lang="es-E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7C6F899E-DF27-411F-B31F-6F87A031126C}" type="slidenum">
              <a:rPr lang="es-ES" smtClean="0"/>
              <a:pPr/>
              <a:t>172</a:t>
            </a:fld>
            <a:endParaRPr lang="es-ES" smtClean="0"/>
          </a:p>
        </p:txBody>
      </p:sp>
      <p:sp>
        <p:nvSpPr>
          <p:cNvPr id="26627" name="Rectangle 2"/>
          <p:cNvSpPr>
            <a:spLocks noGrp="1" noRot="1" noChangeAspect="1" noChangeArrowheads="1" noTextEdit="1"/>
          </p:cNvSpPr>
          <p:nvPr>
            <p:ph type="sldImg"/>
          </p:nvPr>
        </p:nvSpPr>
        <p:spPr>
          <a:xfrm>
            <a:off x="2563813" y="517525"/>
            <a:ext cx="4583112" cy="2578100"/>
          </a:xfrm>
          <a:ln/>
        </p:spPr>
      </p:sp>
      <p:sp>
        <p:nvSpPr>
          <p:cNvPr id="266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a:noFill/>
          <a:ln/>
        </p:spPr>
        <p:txBody>
          <a:bodyPr/>
          <a:lstStyle/>
          <a:p>
            <a:r>
              <a:rPr lang="es-AR" smtClean="0">
                <a:latin typeface="Arial" charset="0"/>
              </a:rPr>
              <a:t>Ejercicio del puño cerrado, en parejas.</a:t>
            </a:r>
          </a:p>
          <a:p>
            <a:endParaRPr lang="es-AR" smtClean="0">
              <a:latin typeface="Arial" charset="0"/>
            </a:endParaRPr>
          </a:p>
          <a:p>
            <a:pPr>
              <a:spcBef>
                <a:spcPct val="20000"/>
              </a:spcBef>
              <a:spcAft>
                <a:spcPct val="10000"/>
              </a:spcAft>
              <a:buFont typeface="Wingdings" pitchFamily="2" charset="2"/>
              <a:buNone/>
            </a:pPr>
            <a:r>
              <a:rPr lang="es-ES" u="sng" smtClean="0"/>
              <a:t>Rescate</a:t>
            </a:r>
          </a:p>
          <a:p>
            <a:pPr>
              <a:spcAft>
                <a:spcPct val="30000"/>
              </a:spcAft>
            </a:pPr>
            <a:r>
              <a:rPr lang="es-ES" smtClean="0"/>
              <a:t>¿Qué pasó? ¿Cómo abrió el puño del otro la mayoría de los participantes? </a:t>
            </a:r>
          </a:p>
          <a:p>
            <a:pPr>
              <a:spcAft>
                <a:spcPct val="30000"/>
              </a:spcAft>
            </a:pPr>
            <a:r>
              <a:rPr lang="es-ES" smtClean="0"/>
              <a:t>¿Por qué no pedimos?</a:t>
            </a:r>
          </a:p>
          <a:p>
            <a:r>
              <a:rPr lang="es-ES" smtClean="0"/>
              <a:t>¿Qué nos impide pedir?</a:t>
            </a:r>
          </a:p>
          <a:p>
            <a:pPr lvl="1"/>
            <a:r>
              <a:rPr lang="es-ES" smtClean="0"/>
              <a:t>La creencia de que van a creer que soy incompetente.</a:t>
            </a:r>
          </a:p>
          <a:p>
            <a:pPr lvl="1"/>
            <a:r>
              <a:rPr lang="es-ES" smtClean="0"/>
              <a:t>Por miedo a que nuestro pedido sea rechazado. </a:t>
            </a:r>
          </a:p>
          <a:p>
            <a:pPr lvl="1"/>
            <a:r>
              <a:rPr lang="es-ES" smtClean="0"/>
              <a:t>Porque el pedir expone una carencia.</a:t>
            </a:r>
          </a:p>
          <a:p>
            <a:pPr lvl="1">
              <a:spcAft>
                <a:spcPct val="30000"/>
              </a:spcAft>
            </a:pPr>
            <a:r>
              <a:rPr lang="es-ES" smtClean="0"/>
              <a:t>Porque preguntar revela ignorancia.</a:t>
            </a:r>
          </a:p>
          <a:p>
            <a:r>
              <a:rPr lang="es-ES" smtClean="0"/>
              <a:t>¿Cuáles son las consecuencias?</a:t>
            </a:r>
          </a:p>
          <a:p>
            <a:pPr lvl="1"/>
            <a:r>
              <a:rPr lang="es-ES" smtClean="0"/>
              <a:t>En vez de hacer un pedido claro, “pedimos sin pedir”.</a:t>
            </a:r>
          </a:p>
          <a:p>
            <a:endParaRPr lang="es-AR"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Rot="1" noChangeAspect="1" noChangeArrowheads="1" noTextEdit="1"/>
          </p:cNvSpPr>
          <p:nvPr>
            <p:ph type="sldImg"/>
          </p:nvPr>
        </p:nvSpPr>
        <p:spPr>
          <a:xfrm>
            <a:off x="2563813" y="517525"/>
            <a:ext cx="4583112" cy="2578100"/>
          </a:xfrm>
          <a:ln/>
        </p:spPr>
      </p:sp>
      <p:graphicFrame>
        <p:nvGraphicFramePr>
          <p:cNvPr id="4" name="Group 3"/>
          <p:cNvGraphicFramePr>
            <a:graphicFrameLocks/>
          </p:cNvGraphicFramePr>
          <p:nvPr/>
        </p:nvGraphicFramePr>
        <p:xfrm>
          <a:off x="1318587" y="3315550"/>
          <a:ext cx="7284284" cy="3118904"/>
        </p:xfrm>
        <a:graphic>
          <a:graphicData uri="http://schemas.openxmlformats.org/drawingml/2006/table">
            <a:tbl>
              <a:tblPr/>
              <a:tblGrid>
                <a:gridCol w="7284284"/>
              </a:tblGrid>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
        <p:nvSpPr>
          <p:cNvPr id="5" name="Slide Number Placeholder 4"/>
          <p:cNvSpPr>
            <a:spLocks noGrp="1"/>
          </p:cNvSpPr>
          <p:nvPr>
            <p:ph type="sldNum" sz="quarter" idx="10"/>
          </p:nvPr>
        </p:nvSpPr>
        <p:spPr/>
        <p:txBody>
          <a:bodyPr/>
          <a:lstStyle/>
          <a:p>
            <a:pPr>
              <a:defRPr/>
            </a:pPr>
            <a:fld id="{29F9966C-E2CB-44E6-82EB-B0D80EB3BD54}" type="slidenum">
              <a:rPr lang="es-ES" smtClean="0"/>
              <a:pPr>
                <a:defRPr/>
              </a:pPr>
              <a:t>19</a:t>
            </a:fld>
            <a:endParaRPr lang="es-E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563813" y="517525"/>
            <a:ext cx="4583112" cy="2578100"/>
          </a:xfrm>
          <a:ln/>
        </p:spPr>
      </p:sp>
      <p:sp>
        <p:nvSpPr>
          <p:cNvPr id="178176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4E7E81F6-5BCF-40CF-BB17-9C8A4B2F56A8}" type="slidenum">
              <a:rPr lang="es-ES" smtClean="0"/>
              <a:pPr>
                <a:defRPr/>
              </a:pPr>
              <a:t>176</a:t>
            </a:fld>
            <a:endParaRPr lang="es-E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4E7E81F6-5BCF-40CF-BB17-9C8A4B2F56A8}" type="slidenum">
              <a:rPr lang="es-ES" smtClean="0"/>
              <a:pPr>
                <a:defRPr/>
              </a:pPr>
              <a:t>177</a:t>
            </a:fld>
            <a:endParaRPr lang="es-E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ES" sz="1200" dirty="0" err="1" smtClean="0"/>
              <a:t>Debrief</a:t>
            </a:r>
            <a:r>
              <a:rPr lang="es-ES" sz="1200" dirty="0" smtClean="0"/>
              <a:t>: ¿Qué factores construyen confianza y cuáles la destruyen?</a:t>
            </a:r>
          </a:p>
          <a:p>
            <a:pPr marL="0" marR="0" indent="0" algn="l" defTabSz="914400" rtl="0" eaLnBrk="0" fontAlgn="base" latinLnBrk="0" hangingPunct="0">
              <a:lnSpc>
                <a:spcPct val="100000"/>
              </a:lnSpc>
              <a:spcBef>
                <a:spcPct val="30000"/>
              </a:spcBef>
              <a:spcAft>
                <a:spcPct val="0"/>
              </a:spcAft>
              <a:buClrTx/>
              <a:buSzTx/>
              <a:buFontTx/>
              <a:buNone/>
              <a:tabLst/>
              <a:defRPr/>
            </a:pPr>
            <a:endParaRPr lang="es-E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dirty="0" smtClean="0"/>
              <a:t>Avanzar</a:t>
            </a:r>
            <a:r>
              <a:rPr lang="es-ES" sz="1200" baseline="0" dirty="0" smtClean="0"/>
              <a:t> en la etapa de resolución aquí se justifica sobre todo si la brecha se relaciona con formas inadecuadas de pedir o de aceptar pedidos.</a:t>
            </a:r>
          </a:p>
          <a:p>
            <a:pPr marL="0" marR="0" indent="0" algn="l" defTabSz="914400" rtl="0" eaLnBrk="0" fontAlgn="base" latinLnBrk="0" hangingPunct="0">
              <a:lnSpc>
                <a:spcPct val="100000"/>
              </a:lnSpc>
              <a:spcBef>
                <a:spcPct val="30000"/>
              </a:spcBef>
              <a:spcAft>
                <a:spcPct val="0"/>
              </a:spcAft>
              <a:buClrTx/>
              <a:buSzTx/>
              <a:buFontTx/>
              <a:buNone/>
              <a:tabLst/>
              <a:defRPr/>
            </a:pPr>
            <a:r>
              <a:rPr lang="es-ES" sz="1200" baseline="0" dirty="0" smtClean="0"/>
              <a:t>Si la brecha tiene que ver con el impacto del quiebre y los compromisos futuros (</a:t>
            </a:r>
            <a:r>
              <a:rPr lang="es-ES" sz="1200" baseline="0" dirty="0" err="1" smtClean="0"/>
              <a:t>recompromisos</a:t>
            </a:r>
            <a:r>
              <a:rPr lang="es-ES" sz="1200" baseline="0" dirty="0" smtClean="0"/>
              <a:t>), la etapa de Resolución no aplica aquí, ya que eventualmente la trabajaríamos en la segunda etapa del ejercicio al día siguiente.</a:t>
            </a:r>
            <a:endParaRPr lang="es-ES" sz="1200" dirty="0" smtClean="0"/>
          </a:p>
          <a:p>
            <a:endParaRPr lang="es-AR" dirty="0"/>
          </a:p>
        </p:txBody>
      </p:sp>
      <p:sp>
        <p:nvSpPr>
          <p:cNvPr id="4" name="Slide Number Placeholder 3"/>
          <p:cNvSpPr>
            <a:spLocks noGrp="1"/>
          </p:cNvSpPr>
          <p:nvPr>
            <p:ph type="sldNum" sz="quarter" idx="10"/>
          </p:nvPr>
        </p:nvSpPr>
        <p:spPr/>
        <p:txBody>
          <a:bodyPr/>
          <a:lstStyle/>
          <a:p>
            <a:pPr>
              <a:defRPr/>
            </a:pPr>
            <a:fld id="{4E7E81F6-5BCF-40CF-BB17-9C8A4B2F56A8}" type="slidenum">
              <a:rPr lang="es-ES" smtClean="0"/>
              <a:pPr>
                <a:defRPr/>
              </a:pPr>
              <a:t>178</a:t>
            </a:fld>
            <a:endParaRPr lang="es-E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Grp="1" noRot="1" noChangeAspect="1" noChangeArrowheads="1" noTextEdit="1"/>
          </p:cNvSpPr>
          <p:nvPr>
            <p:ph type="sldImg"/>
          </p:nvPr>
        </p:nvSpPr>
        <p:spPr>
          <a:xfrm>
            <a:off x="2563813" y="515938"/>
            <a:ext cx="4583112" cy="2579687"/>
          </a:xfrm>
          <a:ln/>
        </p:spPr>
      </p:sp>
      <p:sp>
        <p:nvSpPr>
          <p:cNvPr id="596995" name="Rectangle 3"/>
          <p:cNvSpPr>
            <a:spLocks noGrp="1" noChangeArrowheads="1"/>
          </p:cNvSpPr>
          <p:nvPr>
            <p:ph type="body" idx="1"/>
          </p:nvPr>
        </p:nvSpPr>
        <p:spPr>
          <a:xfrm>
            <a:off x="970418" y="3268632"/>
            <a:ext cx="7769904" cy="3097892"/>
          </a:xfrm>
          <a:noFill/>
          <a:ln/>
        </p:spPr>
        <p:txBody>
          <a:bodyPr/>
          <a:lstStyle/>
          <a:p>
            <a:pPr eaLnBrk="1" hangingPunct="1"/>
            <a:endParaRPr lang="en-US" smtClean="0">
              <a:latin typeface="Arial" charset="0"/>
            </a:endParaRPr>
          </a:p>
          <a:p>
            <a:pPr eaLnBrk="1" hangingPunct="1"/>
            <a:endParaRPr lang="en-US" smtClean="0">
              <a:latin typeface="Arial" charset="0"/>
            </a:endParaRPr>
          </a:p>
          <a:p>
            <a:pPr eaLnBrk="1" hangingPunct="1"/>
            <a:endParaRPr lang="en-US" smtClean="0">
              <a:latin typeface="Arial"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D9EB5E-D6D4-4ED3-8AF2-2377C2BDF37C}" type="slidenum">
              <a:rPr lang="es-ES"/>
              <a:pPr/>
              <a:t>180</a:t>
            </a:fld>
            <a:endParaRPr lang="es-ES"/>
          </a:p>
        </p:txBody>
      </p:sp>
      <p:sp>
        <p:nvSpPr>
          <p:cNvPr id="764930" name="Rectangle 2"/>
          <p:cNvSpPr>
            <a:spLocks noGrp="1" noRot="1" noChangeAspect="1" noChangeArrowheads="1" noTextEdit="1"/>
          </p:cNvSpPr>
          <p:nvPr>
            <p:ph type="sldImg"/>
          </p:nvPr>
        </p:nvSpPr>
        <p:spPr>
          <a:ln/>
        </p:spPr>
      </p:sp>
      <p:sp>
        <p:nvSpPr>
          <p:cNvPr id="764931" name="Rectangle 3"/>
          <p:cNvSpPr>
            <a:spLocks noGrp="1" noChangeArrowheads="1"/>
          </p:cNvSpPr>
          <p:nvPr>
            <p:ph type="body" idx="1"/>
          </p:nvPr>
        </p:nvSpPr>
        <p:spPr>
          <a:xfrm>
            <a:off x="970207" y="3268688"/>
            <a:ext cx="7770328" cy="3096466"/>
          </a:xfrm>
        </p:spPr>
        <p:txBody>
          <a:bodyPr/>
          <a:lstStyle/>
          <a:p>
            <a:pPr>
              <a:lnSpc>
                <a:spcPct val="120000"/>
              </a:lnSpc>
              <a:spcBef>
                <a:spcPct val="0"/>
              </a:spcBef>
            </a:pPr>
            <a:r>
              <a:rPr lang="es-MX" sz="1300" b="1"/>
              <a:t>REFLEXIÓN GRUPAL</a:t>
            </a:r>
            <a:endParaRPr lang="es-ES" sz="1300" b="1"/>
          </a:p>
          <a:p>
            <a:pPr>
              <a:lnSpc>
                <a:spcPct val="120000"/>
              </a:lnSpc>
              <a:spcBef>
                <a:spcPct val="0"/>
              </a:spcBef>
            </a:pPr>
            <a:r>
              <a:rPr lang="es-ES" sz="1300"/>
              <a:t>¿Cuáles son los elementos de los pedidos que les traen problemas en su trabajo, con más frecuencia?</a:t>
            </a:r>
          </a:p>
          <a:p>
            <a:endParaRPr lang="es-E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7"/>
          <p:cNvSpPr>
            <a:spLocks noGrp="1" noChangeArrowheads="1"/>
          </p:cNvSpPr>
          <p:nvPr>
            <p:ph type="sldNum" sz="quarter" idx="5"/>
          </p:nvPr>
        </p:nvSpPr>
        <p:spPr>
          <a:ln/>
        </p:spPr>
        <p:txBody>
          <a:bodyPr/>
          <a:lstStyle/>
          <a:p>
            <a:fld id="{BF65F5F0-C49F-4438-854D-85344D6A9BA7}" type="slidenum">
              <a:rPr lang="es-ES"/>
              <a:pPr/>
              <a:t>182</a:t>
            </a:fld>
            <a:endParaRPr lang="es-ES"/>
          </a:p>
        </p:txBody>
      </p:sp>
      <p:sp>
        <p:nvSpPr>
          <p:cNvPr id="109570" name="Rectangle 2"/>
          <p:cNvSpPr>
            <a:spLocks noGrp="1" noRot="1" noChangeAspect="1" noChangeArrowheads="1" noTextEdit="1"/>
          </p:cNvSpPr>
          <p:nvPr>
            <p:ph type="sldImg"/>
          </p:nvPr>
        </p:nvSpPr>
        <p:spPr>
          <a:xfrm>
            <a:off x="2509838" y="484188"/>
            <a:ext cx="4691062" cy="2640012"/>
          </a:xfrm>
          <a:ln/>
        </p:spPr>
      </p:sp>
      <p:graphicFrame>
        <p:nvGraphicFramePr>
          <p:cNvPr id="109572" name="Group 4"/>
          <p:cNvGraphicFramePr>
            <a:graphicFrameLocks noGrp="1"/>
          </p:cNvGraphicFramePr>
          <p:nvPr/>
        </p:nvGraphicFramePr>
        <p:xfrm>
          <a:off x="1113460" y="3335014"/>
          <a:ext cx="7765986" cy="3211668"/>
        </p:xfrm>
        <a:graphic>
          <a:graphicData uri="http://schemas.openxmlformats.org/drawingml/2006/table">
            <a:tbl>
              <a:tblPr/>
              <a:tblGrid>
                <a:gridCol w="7765986"/>
              </a:tblGrid>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
        <p:nvSpPr>
          <p:cNvPr id="109622" name="Rectangle 6"/>
          <p:cNvSpPr>
            <a:spLocks noGrp="1" noChangeArrowheads="1"/>
          </p:cNvSpPr>
          <p:nvPr>
            <p:ph type="body" idx="1"/>
          </p:nvPr>
        </p:nvSpPr>
        <p:spPr>
          <a:xfrm>
            <a:off x="1213302" y="3315233"/>
            <a:ext cx="7481651" cy="424732"/>
          </a:xfrm>
          <a:noFill/>
          <a:ln/>
        </p:spPr>
        <p:txBody>
          <a:bodyPr lIns="0" tIns="0" rIns="0" bIns="0">
            <a:spAutoFit/>
          </a:bodyPr>
          <a:lstStyle/>
          <a:p>
            <a:r>
              <a:rPr lang="en-US"/>
              <a:t>Ask a participant to make a request of you.  Do not commit and do not use one of the acceptable answers.  </a:t>
            </a:r>
          </a:p>
          <a:p>
            <a:r>
              <a:rPr lang="en-US"/>
              <a:t>Debrief to discuss the importance of how to make a request.</a:t>
            </a:r>
            <a:endParaRPr lang="es-MX"/>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4050" name="Rectangle 2"/>
          <p:cNvSpPr>
            <a:spLocks noGrp="1" noRot="1" noChangeAspect="1" noChangeArrowheads="1" noTextEdit="1"/>
          </p:cNvSpPr>
          <p:nvPr>
            <p:ph type="sldImg"/>
          </p:nvPr>
        </p:nvSpPr>
        <p:spPr>
          <a:ln/>
        </p:spPr>
      </p:sp>
      <p:sp>
        <p:nvSpPr>
          <p:cNvPr id="1794051"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Rot="1" noChangeAspect="1" noChangeArrowheads="1" noTextEdit="1"/>
          </p:cNvSpPr>
          <p:nvPr>
            <p:ph type="sldImg"/>
          </p:nvPr>
        </p:nvSpPr>
        <p:spPr>
          <a:ln/>
        </p:spPr>
      </p:sp>
      <p:sp>
        <p:nvSpPr>
          <p:cNvPr id="939011"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2562225" y="515938"/>
            <a:ext cx="4586288" cy="2581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75" name="Shape 375"/>
          <p:cNvSpPr txBox="1">
            <a:spLocks noGrp="1"/>
          </p:cNvSpPr>
          <p:nvPr>
            <p:ph type="body" idx="1"/>
          </p:nvPr>
        </p:nvSpPr>
        <p:spPr>
          <a:xfrm>
            <a:off x="971498" y="3269090"/>
            <a:ext cx="7767747" cy="3096132"/>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SzPct val="25000"/>
              <a:buNone/>
            </a:pPr>
            <a:r>
              <a:rPr lang="en-US" sz="1200" b="0" i="0" u="none" strike="noStrike" cap="none" dirty="0" err="1" smtClean="0">
                <a:solidFill>
                  <a:schemeClr val="dk1"/>
                </a:solidFill>
                <a:latin typeface="Arial"/>
                <a:ea typeface="Arial"/>
                <a:cs typeface="Arial"/>
                <a:sym typeface="Arial"/>
              </a:rPr>
              <a:t>Expresamos</a:t>
            </a:r>
            <a:r>
              <a:rPr lang="en-US" sz="1200" b="0" i="0" u="none" strike="noStrike" cap="none" dirty="0" smtClean="0">
                <a:solidFill>
                  <a:schemeClr val="dk1"/>
                </a:solidFill>
                <a:latin typeface="Arial"/>
                <a:ea typeface="Arial"/>
                <a:cs typeface="Arial"/>
                <a:sym typeface="Arial"/>
              </a:rPr>
              <a:t> el </a:t>
            </a:r>
            <a:r>
              <a:rPr lang="en-US" sz="1200" b="0" i="0" u="none" strike="noStrike" cap="none" dirty="0" err="1" smtClean="0">
                <a:solidFill>
                  <a:schemeClr val="dk1"/>
                </a:solidFill>
                <a:latin typeface="Arial"/>
                <a:ea typeface="Arial"/>
                <a:cs typeface="Arial"/>
                <a:sym typeface="Arial"/>
              </a:rPr>
              <a:t>futuro</a:t>
            </a:r>
            <a:r>
              <a:rPr lang="en-US" sz="1200" b="0" i="0" u="none" strike="noStrike" cap="none" dirty="0" smtClean="0">
                <a:solidFill>
                  <a:schemeClr val="dk1"/>
                </a:solidFill>
                <a:latin typeface="Arial"/>
                <a:ea typeface="Arial"/>
                <a:cs typeface="Arial"/>
                <a:sym typeface="Arial"/>
              </a:rPr>
              <a:t> </a:t>
            </a:r>
            <a:r>
              <a:rPr lang="en-US" sz="1200" b="0" i="0" u="none" strike="noStrike" cap="none" dirty="0" err="1" smtClean="0">
                <a:solidFill>
                  <a:schemeClr val="dk1"/>
                </a:solidFill>
                <a:latin typeface="Arial"/>
                <a:ea typeface="Arial"/>
                <a:cs typeface="Arial"/>
                <a:sym typeface="Arial"/>
              </a:rPr>
              <a:t>deseado</a:t>
            </a:r>
            <a:r>
              <a:rPr lang="en-US" sz="1200" b="0" i="0" u="none" strike="noStrike" cap="none" dirty="0" smtClean="0">
                <a:solidFill>
                  <a:schemeClr val="dk1"/>
                </a:solidFill>
                <a:latin typeface="Arial"/>
                <a:ea typeface="Arial"/>
                <a:cs typeface="Arial"/>
                <a:sym typeface="Arial"/>
              </a:rPr>
              <a:t> </a:t>
            </a:r>
            <a:r>
              <a:rPr lang="en-US" sz="1200" b="0" i="0" u="none" strike="noStrike" cap="none" dirty="0" err="1" smtClean="0">
                <a:solidFill>
                  <a:schemeClr val="dk1"/>
                </a:solidFill>
                <a:latin typeface="Arial"/>
                <a:ea typeface="Arial"/>
                <a:cs typeface="Arial"/>
                <a:sym typeface="Arial"/>
              </a:rPr>
              <a:t>para</a:t>
            </a:r>
            <a:r>
              <a:rPr lang="en-US" sz="1200" b="0" i="0" u="none" strike="noStrike" cap="none" dirty="0" smtClean="0">
                <a:solidFill>
                  <a:schemeClr val="dk1"/>
                </a:solidFill>
                <a:latin typeface="Arial"/>
                <a:ea typeface="Arial"/>
                <a:cs typeface="Arial"/>
                <a:sym typeface="Arial"/>
              </a:rPr>
              <a:t> </a:t>
            </a:r>
            <a:r>
              <a:rPr lang="en-US" sz="1200" b="0" i="0" u="none" strike="noStrike" cap="none" dirty="0" err="1" smtClean="0">
                <a:solidFill>
                  <a:schemeClr val="dk1"/>
                </a:solidFill>
                <a:latin typeface="Arial"/>
                <a:ea typeface="Arial"/>
                <a:cs typeface="Arial"/>
                <a:sym typeface="Arial"/>
              </a:rPr>
              <a:t>este</a:t>
            </a:r>
            <a:r>
              <a:rPr lang="en-US" sz="1200" b="0" i="0" u="none" strike="noStrike" cap="none" dirty="0" smtClean="0">
                <a:solidFill>
                  <a:schemeClr val="dk1"/>
                </a:solidFill>
                <a:latin typeface="Arial"/>
                <a:ea typeface="Arial"/>
                <a:cs typeface="Arial"/>
                <a:sym typeface="Arial"/>
              </a:rPr>
              <a:t> </a:t>
            </a:r>
            <a:r>
              <a:rPr lang="en-US" sz="1200" b="0" i="0" u="none" strike="noStrike" cap="none" dirty="0" err="1" smtClean="0">
                <a:solidFill>
                  <a:schemeClr val="dk1"/>
                </a:solidFill>
                <a:latin typeface="Arial"/>
                <a:ea typeface="Arial"/>
                <a:cs typeface="Arial"/>
                <a:sym typeface="Arial"/>
              </a:rPr>
              <a:t>equipo</a:t>
            </a:r>
            <a:r>
              <a:rPr lang="en-US" sz="1200" b="0" i="0" u="none" strike="noStrike" cap="none" dirty="0" smtClean="0">
                <a:solidFill>
                  <a:schemeClr val="dk1"/>
                </a:solidFill>
                <a:latin typeface="Arial"/>
                <a:ea typeface="Arial"/>
                <a:cs typeface="Arial"/>
                <a:sym typeface="Arial"/>
              </a:rPr>
              <a:t> de </a:t>
            </a:r>
            <a:r>
              <a:rPr lang="en-US" sz="1200" b="0" i="0" u="none" strike="noStrike" cap="none" dirty="0" err="1" smtClean="0">
                <a:solidFill>
                  <a:schemeClr val="dk1"/>
                </a:solidFill>
                <a:latin typeface="Arial"/>
                <a:ea typeface="Arial"/>
                <a:cs typeface="Arial"/>
                <a:sym typeface="Arial"/>
              </a:rPr>
              <a:t>diferentes</a:t>
            </a:r>
            <a:r>
              <a:rPr lang="en-US" sz="1200" b="0" i="0" u="none" strike="noStrike" cap="none" dirty="0" smtClean="0">
                <a:solidFill>
                  <a:schemeClr val="dk1"/>
                </a:solidFill>
                <a:latin typeface="Arial"/>
                <a:ea typeface="Arial"/>
                <a:cs typeface="Arial"/>
                <a:sym typeface="Arial"/>
              </a:rPr>
              <a:t> </a:t>
            </a:r>
            <a:r>
              <a:rPr lang="en-US" sz="1200" b="0" i="0" u="none" strike="noStrike" cap="none" dirty="0" err="1" smtClean="0">
                <a:solidFill>
                  <a:schemeClr val="dk1"/>
                </a:solidFill>
                <a:latin typeface="Arial"/>
                <a:ea typeface="Arial"/>
                <a:cs typeface="Arial"/>
                <a:sym typeface="Arial"/>
              </a:rPr>
              <a:t>maneras</a:t>
            </a:r>
            <a:r>
              <a:rPr lang="en-US" sz="1200" b="0" i="0" u="none" strike="noStrike" cap="none" dirty="0" smtClean="0">
                <a:solidFill>
                  <a:schemeClr val="dk1"/>
                </a:solidFill>
                <a:latin typeface="Arial"/>
                <a:ea typeface="Arial"/>
                <a:cs typeface="Arial"/>
                <a:sym typeface="Arial"/>
              </a:rPr>
              <a:t>. </a:t>
            </a:r>
            <a:r>
              <a:rPr lang="en-US" sz="1200" b="0" i="0" u="none" strike="noStrike" cap="none" dirty="0" err="1" smtClean="0">
                <a:solidFill>
                  <a:schemeClr val="dk1"/>
                </a:solidFill>
                <a:latin typeface="Arial"/>
                <a:ea typeface="Arial"/>
                <a:cs typeface="Arial"/>
                <a:sym typeface="Arial"/>
              </a:rPr>
              <a:t>Cuando</a:t>
            </a:r>
            <a:r>
              <a:rPr lang="en-US" sz="1200" b="0" i="0" u="none" strike="noStrike" cap="none" dirty="0" smtClean="0">
                <a:solidFill>
                  <a:schemeClr val="dk1"/>
                </a:solidFill>
                <a:latin typeface="Arial"/>
                <a:ea typeface="Arial"/>
                <a:cs typeface="Arial"/>
                <a:sym typeface="Arial"/>
              </a:rPr>
              <a:t> </a:t>
            </a:r>
            <a:r>
              <a:rPr lang="en-US" sz="1200" b="0" i="0" u="none" strike="noStrike" cap="none" dirty="0" err="1" smtClean="0">
                <a:solidFill>
                  <a:schemeClr val="dk1"/>
                </a:solidFill>
                <a:latin typeface="Arial"/>
                <a:ea typeface="Arial"/>
                <a:cs typeface="Arial"/>
                <a:sym typeface="Arial"/>
              </a:rPr>
              <a:t>hicimos</a:t>
            </a:r>
            <a:r>
              <a:rPr lang="en-US" sz="1200" b="0" i="0" u="none" strike="noStrike" cap="none" dirty="0" smtClean="0">
                <a:solidFill>
                  <a:schemeClr val="dk1"/>
                </a:solidFill>
                <a:latin typeface="Arial"/>
                <a:ea typeface="Arial"/>
                <a:cs typeface="Arial"/>
                <a:sym typeface="Arial"/>
              </a:rPr>
              <a:t> el </a:t>
            </a:r>
            <a:r>
              <a:rPr lang="en-US" sz="1200" b="0" i="0" u="none" strike="noStrike" cap="none" dirty="0" err="1" smtClean="0">
                <a:solidFill>
                  <a:schemeClr val="dk1"/>
                </a:solidFill>
                <a:latin typeface="Arial"/>
                <a:ea typeface="Arial"/>
                <a:cs typeface="Arial"/>
                <a:sym typeface="Arial"/>
              </a:rPr>
              <a:t>diagnóstico</a:t>
            </a:r>
            <a:r>
              <a:rPr lang="en-US" sz="1200" b="0" i="0" u="none" strike="noStrike" cap="none" baseline="0" dirty="0" smtClean="0">
                <a:solidFill>
                  <a:schemeClr val="dk1"/>
                </a:solidFill>
                <a:latin typeface="Arial"/>
                <a:ea typeface="Arial"/>
                <a:cs typeface="Arial"/>
                <a:sym typeface="Arial"/>
              </a:rPr>
              <a:t> </a:t>
            </a:r>
            <a:r>
              <a:rPr lang="en-US" sz="1200" b="0" i="0" u="none" strike="noStrike" cap="none" baseline="0" dirty="0" err="1" smtClean="0">
                <a:solidFill>
                  <a:schemeClr val="dk1"/>
                </a:solidFill>
                <a:latin typeface="Arial"/>
                <a:ea typeface="Arial"/>
                <a:cs typeface="Arial"/>
                <a:sym typeface="Arial"/>
              </a:rPr>
              <a:t>inicial</a:t>
            </a:r>
            <a:r>
              <a:rPr lang="en-US" sz="1200" b="0" i="0" u="none" strike="noStrike" cap="none" baseline="0" dirty="0" smtClean="0">
                <a:solidFill>
                  <a:schemeClr val="dk1"/>
                </a:solidFill>
                <a:latin typeface="Arial"/>
                <a:ea typeface="Arial"/>
                <a:cs typeface="Arial"/>
                <a:sym typeface="Arial"/>
              </a:rPr>
              <a:t> lo </a:t>
            </a:r>
            <a:r>
              <a:rPr lang="en-US" sz="1200" b="0" i="0" u="none" strike="noStrike" cap="none" baseline="0" dirty="0" err="1" smtClean="0">
                <a:solidFill>
                  <a:schemeClr val="dk1"/>
                </a:solidFill>
                <a:latin typeface="Arial"/>
                <a:ea typeface="Arial"/>
                <a:cs typeface="Arial"/>
                <a:sym typeface="Arial"/>
              </a:rPr>
              <a:t>resumimos</a:t>
            </a:r>
            <a:r>
              <a:rPr lang="en-US" sz="1200" b="0" i="0" u="none" strike="noStrike" cap="none" baseline="0" dirty="0" smtClean="0">
                <a:solidFill>
                  <a:schemeClr val="dk1"/>
                </a:solidFill>
                <a:latin typeface="Arial"/>
                <a:ea typeface="Arial"/>
                <a:cs typeface="Arial"/>
                <a:sym typeface="Arial"/>
              </a:rPr>
              <a:t> </a:t>
            </a:r>
            <a:r>
              <a:rPr lang="en-US" sz="1200" b="0" i="0" u="none" strike="noStrike" cap="none" baseline="0" dirty="0" err="1" smtClean="0">
                <a:solidFill>
                  <a:schemeClr val="dk1"/>
                </a:solidFill>
                <a:latin typeface="Arial"/>
                <a:ea typeface="Arial"/>
                <a:cs typeface="Arial"/>
                <a:sym typeface="Arial"/>
              </a:rPr>
              <a:t>así</a:t>
            </a:r>
            <a:r>
              <a:rPr lang="en-US" sz="1200" b="0" i="0" u="none" strike="noStrike" cap="none" baseline="0" dirty="0" smtClean="0">
                <a:solidFill>
                  <a:schemeClr val="dk1"/>
                </a:solidFill>
                <a:latin typeface="Arial"/>
                <a:ea typeface="Arial"/>
                <a:cs typeface="Arial"/>
                <a:sym typeface="Arial"/>
              </a:rPr>
              <a:t>…</a:t>
            </a:r>
            <a:endParaRPr lang="en-US" sz="1200" b="0" i="0" u="none" strike="noStrike" cap="none" dirty="0" smtClean="0">
              <a:solidFill>
                <a:schemeClr val="dk1"/>
              </a:solidFill>
              <a:latin typeface="Arial"/>
              <a:ea typeface="Arial"/>
              <a:cs typeface="Arial"/>
              <a:sym typeface="Arial"/>
            </a:endParaRPr>
          </a:p>
          <a:p>
            <a:pPr marL="0" marR="0" lvl="0" indent="0" algn="l" rtl="0">
              <a:spcBef>
                <a:spcPts val="0"/>
              </a:spcBef>
              <a:spcAft>
                <a:spcPts val="0"/>
              </a:spcAft>
              <a:buSzPct val="25000"/>
              <a:buNone/>
            </a:pPr>
            <a:r>
              <a:rPr lang="en-US" sz="1200" b="0" i="0" u="none" strike="noStrike" cap="none" dirty="0" err="1" smtClean="0">
                <a:solidFill>
                  <a:schemeClr val="dk1"/>
                </a:solidFill>
                <a:latin typeface="Arial"/>
                <a:ea typeface="Arial"/>
                <a:cs typeface="Arial"/>
                <a:sym typeface="Arial"/>
              </a:rPr>
              <a:t>Posibilidad</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Hacer</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ejercicio</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espacial</a:t>
            </a:r>
            <a:r>
              <a:rPr lang="en-US" sz="1200" b="0" i="0" u="none" strike="noStrike" cap="none" dirty="0">
                <a:solidFill>
                  <a:schemeClr val="dk1"/>
                </a:solidFill>
                <a:latin typeface="Arial"/>
                <a:ea typeface="Arial"/>
                <a:cs typeface="Arial"/>
                <a:sym typeface="Arial"/>
              </a:rPr>
              <a:t> del I – WE - IT</a:t>
            </a:r>
          </a:p>
        </p:txBody>
      </p:sp>
      <p:sp>
        <p:nvSpPr>
          <p:cNvPr id="376" name="Shape 376"/>
          <p:cNvSpPr txBox="1">
            <a:spLocks noGrp="1"/>
          </p:cNvSpPr>
          <p:nvPr>
            <p:ph type="sldNum" idx="12"/>
          </p:nvPr>
        </p:nvSpPr>
        <p:spPr>
          <a:xfrm>
            <a:off x="5500222" y="6537041"/>
            <a:ext cx="4208407" cy="343636"/>
          </a:xfrm>
          <a:prstGeom prst="rect">
            <a:avLst/>
          </a:prstGeom>
          <a:noFill/>
          <a:ln>
            <a:noFill/>
          </a:ln>
        </p:spPr>
        <p:txBody>
          <a:bodyPr lIns="96650" tIns="48325" rIns="96650" bIns="48325" anchor="b" anchorCtr="0">
            <a:noAutofit/>
          </a:bodyPr>
          <a:lstStyle/>
          <a:p>
            <a:pPr marL="0" marR="0" lvl="0" indent="0" algn="r" rtl="0">
              <a:spcBef>
                <a:spcPts val="0"/>
              </a:spcBef>
              <a:spcAft>
                <a:spcPts val="0"/>
              </a:spcAft>
              <a:buSzPct val="25000"/>
              <a:buNone/>
            </a:pPr>
            <a:fld id="{00000000-1234-1234-1234-123412341234}" type="slidenum">
              <a:rPr lang="en-US" sz="1300">
                <a:solidFill>
                  <a:schemeClr val="dk1"/>
                </a:solidFill>
                <a:latin typeface="Arial"/>
                <a:ea typeface="Arial"/>
                <a:cs typeface="Arial"/>
                <a:sym typeface="Arial"/>
              </a:rPr>
              <a:pPr marL="0" marR="0" lvl="0" indent="0" algn="r" rtl="0">
                <a:spcBef>
                  <a:spcPts val="0"/>
                </a:spcBef>
                <a:spcAft>
                  <a:spcPts val="0"/>
                </a:spcAft>
                <a:buSzPct val="25000"/>
                <a:buNone/>
              </a:pPr>
              <a:t>20</a:t>
            </a:fld>
            <a:endParaRPr lang="en-US" sz="1300">
              <a:solidFill>
                <a:schemeClr val="dk1"/>
              </a:solidFill>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3ACDF2-DCD5-473E-88D7-1C2B52B059C1}" type="slidenum">
              <a:rPr lang="es-ES" smtClean="0"/>
              <a:pPr>
                <a:defRPr/>
              </a:pPr>
              <a:t>185</a:t>
            </a:fld>
            <a:endParaRPr lang="es-E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Rot="1" noChangeAspect="1" noChangeArrowheads="1" noTextEdit="1"/>
          </p:cNvSpPr>
          <p:nvPr>
            <p:ph type="sldImg"/>
          </p:nvPr>
        </p:nvSpPr>
        <p:spPr>
          <a:ln/>
        </p:spPr>
      </p:sp>
      <p:sp>
        <p:nvSpPr>
          <p:cNvPr id="934915"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Rot="1" noChangeAspect="1" noChangeArrowheads="1" noTextEdit="1"/>
          </p:cNvSpPr>
          <p:nvPr>
            <p:ph type="sldImg"/>
          </p:nvPr>
        </p:nvSpPr>
        <p:spPr>
          <a:ln/>
        </p:spPr>
      </p:sp>
      <p:sp>
        <p:nvSpPr>
          <p:cNvPr id="935939"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Rot="1" noChangeAspect="1" noChangeArrowheads="1" noTextEdit="1"/>
          </p:cNvSpPr>
          <p:nvPr>
            <p:ph type="sldImg"/>
          </p:nvPr>
        </p:nvSpPr>
        <p:spPr>
          <a:ln/>
        </p:spPr>
      </p:sp>
      <p:sp>
        <p:nvSpPr>
          <p:cNvPr id="93696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Rot="1" noChangeAspect="1" noChangeArrowheads="1" noTextEdit="1"/>
          </p:cNvSpPr>
          <p:nvPr>
            <p:ph type="sldImg"/>
          </p:nvPr>
        </p:nvSpPr>
        <p:spPr>
          <a:ln/>
        </p:spPr>
      </p:sp>
      <p:sp>
        <p:nvSpPr>
          <p:cNvPr id="937987"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AC78A-D614-4377-8368-DF3A1C40F10B}" type="slidenum">
              <a:rPr lang="es-ES"/>
              <a:pPr/>
              <a:t>191</a:t>
            </a:fld>
            <a:endParaRPr lang="es-ES"/>
          </a:p>
        </p:txBody>
      </p:sp>
      <p:sp>
        <p:nvSpPr>
          <p:cNvPr id="101378" name="Rectangle 2"/>
          <p:cNvSpPr>
            <a:spLocks noGrp="1" noRot="1" noChangeAspect="1" noChangeArrowheads="1" noTextEdit="1"/>
          </p:cNvSpPr>
          <p:nvPr>
            <p:ph type="sldImg"/>
          </p:nvPr>
        </p:nvSpPr>
        <p:spPr>
          <a:xfrm>
            <a:off x="2509838" y="484188"/>
            <a:ext cx="4692650" cy="2640012"/>
          </a:xfrm>
          <a:ln/>
        </p:spPr>
      </p:sp>
      <p:sp>
        <p:nvSpPr>
          <p:cNvPr id="101430" name="Rectangle 54"/>
          <p:cNvSpPr>
            <a:spLocks noChangeArrowheads="1"/>
          </p:cNvSpPr>
          <p:nvPr/>
        </p:nvSpPr>
        <p:spPr bwMode="auto">
          <a:xfrm>
            <a:off x="1113463" y="3705055"/>
            <a:ext cx="7516379" cy="2415571"/>
          </a:xfrm>
          <a:prstGeom prst="rect">
            <a:avLst/>
          </a:prstGeom>
          <a:noFill/>
          <a:ln w="9525">
            <a:noFill/>
            <a:miter lim="800000"/>
            <a:headEnd/>
            <a:tailEnd/>
          </a:ln>
          <a:effectLst/>
        </p:spPr>
        <p:txBody>
          <a:bodyPr lIns="91967" tIns="91967" rIns="91967" bIns="91967">
            <a:spAutoFit/>
          </a:bodyPr>
          <a:lstStyle/>
          <a:p>
            <a:pPr>
              <a:lnSpc>
                <a:spcPct val="90000"/>
              </a:lnSpc>
              <a:spcBef>
                <a:spcPct val="40000"/>
              </a:spcBef>
              <a:spcAft>
                <a:spcPct val="30000"/>
              </a:spcAft>
              <a:buClr>
                <a:schemeClr val="accent2"/>
              </a:buClr>
            </a:pPr>
            <a:r>
              <a:rPr lang="es-ES" sz="900"/>
              <a:t>En el mundo de los negocios, y la sociedad en general, la coordinación de acciones adquiere una escala tan monumental que resulta inconmensurable para cualquier ser humano. </a:t>
            </a:r>
          </a:p>
          <a:p>
            <a:pPr>
              <a:lnSpc>
                <a:spcPct val="90000"/>
              </a:lnSpc>
              <a:spcBef>
                <a:spcPct val="40000"/>
              </a:spcBef>
              <a:spcAft>
                <a:spcPct val="30000"/>
              </a:spcAft>
              <a:buClr>
                <a:schemeClr val="accent2"/>
              </a:buClr>
            </a:pPr>
            <a:r>
              <a:rPr lang="es-ES" sz="900"/>
              <a:t>La confianza es la base del sistema de pedidos, promesas y cumplimientos que sustentan el sistema económico. </a:t>
            </a:r>
            <a:r>
              <a:rPr lang="es-ES" sz="900" b="1"/>
              <a:t>Si no pudiéramos anticipar el comportamiento de los otros, sería imposible planear el comportamiento propio. </a:t>
            </a:r>
          </a:p>
          <a:p>
            <a:pPr>
              <a:lnSpc>
                <a:spcPct val="90000"/>
              </a:lnSpc>
              <a:spcBef>
                <a:spcPct val="40000"/>
              </a:spcBef>
              <a:spcAft>
                <a:spcPct val="30000"/>
              </a:spcAft>
              <a:buClr>
                <a:schemeClr val="accent2"/>
              </a:buClr>
            </a:pPr>
            <a:r>
              <a:rPr lang="es-ES" sz="900"/>
              <a:t>La base de la economía material es una economía conversacional:</a:t>
            </a:r>
            <a:r>
              <a:rPr lang="es-ES" sz="900" b="1"/>
              <a:t> una infinita serie de conversaciones en la que los seres humanos intercambian compromisos. </a:t>
            </a:r>
          </a:p>
          <a:p>
            <a:pPr>
              <a:lnSpc>
                <a:spcPct val="90000"/>
              </a:lnSpc>
              <a:spcBef>
                <a:spcPct val="40000"/>
              </a:spcBef>
              <a:spcAft>
                <a:spcPct val="30000"/>
              </a:spcAft>
              <a:buClr>
                <a:schemeClr val="accent2"/>
              </a:buClr>
            </a:pPr>
            <a:r>
              <a:rPr lang="es-ES" sz="900"/>
              <a:t>La organización es un espacio lingüístico, </a:t>
            </a:r>
            <a:r>
              <a:rPr lang="es-ES" sz="900" b="1"/>
              <a:t>un contexto de sentido y confianza en el que los participantes intercambian compromisos en forma efectiva e íntegra. Estas conversaciones recurrentes son el espíritu de la empresa. </a:t>
            </a:r>
          </a:p>
          <a:p>
            <a:pPr>
              <a:lnSpc>
                <a:spcPct val="90000"/>
              </a:lnSpc>
              <a:spcBef>
                <a:spcPct val="40000"/>
              </a:spcBef>
              <a:spcAft>
                <a:spcPct val="30000"/>
              </a:spcAft>
              <a:buClr>
                <a:schemeClr val="accent2"/>
              </a:buClr>
            </a:pPr>
            <a:r>
              <a:rPr lang="es-ES" sz="900"/>
              <a:t>Un ejemplo del mecanismo de coordinación es el dinero</a:t>
            </a:r>
            <a:r>
              <a:rPr lang="es-ES" sz="900" b="1"/>
              <a:t>: libera al agente económico de tener que encontrar a alguien que tenga lo que él quiere y que quiera lo que él ofrezca, para hacer un intercambio directo. Cuando la moneda es destruida (ej. los procesos inflacionarios) hay un quiebre generalizado en la capacidad productiva de una sociedad. </a:t>
            </a:r>
          </a:p>
          <a:p>
            <a:pPr>
              <a:lnSpc>
                <a:spcPct val="90000"/>
              </a:lnSpc>
              <a:spcBef>
                <a:spcPct val="40000"/>
              </a:spcBef>
              <a:spcAft>
                <a:spcPct val="30000"/>
              </a:spcAft>
              <a:buClr>
                <a:schemeClr val="accent2"/>
              </a:buClr>
            </a:pPr>
            <a:r>
              <a:rPr lang="es-ES" sz="900" b="1"/>
              <a:t>De la misma forma, </a:t>
            </a:r>
            <a:r>
              <a:rPr lang="es-ES" sz="900"/>
              <a:t>cuando se pierde la confianza en la palabra de la gente sucede algo parecido a una “inflación de promesas”</a:t>
            </a:r>
            <a:r>
              <a:rPr lang="es-ES" sz="900" b="1"/>
              <a:t>: todo el mundo les aplica un “descuento” y asume que no se van a cumplir en tiempo y forma. Eso destruye la capacidad productiva de una organización. </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a:noFill/>
          <a:ln/>
        </p:spPr>
        <p:txBody>
          <a:bodyPr/>
          <a:lstStyle/>
          <a:p>
            <a:pPr eaLnBrk="1" hangingPunct="1"/>
            <a:r>
              <a:rPr lang="en-US" smtClean="0">
                <a:latin typeface="Arial" charset="0"/>
              </a:rPr>
              <a:t>Después de esto poner la CURVA DE CRIMINALIDAD. DONE.</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3ACDF2-DCD5-473E-88D7-1C2B52B059C1}" type="slidenum">
              <a:rPr lang="es-ES" smtClean="0"/>
              <a:pPr>
                <a:defRPr/>
              </a:pPr>
              <a:t>193</a:t>
            </a:fld>
            <a:endParaRPr lang="es-E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298" name="Rectangle 2"/>
          <p:cNvSpPr>
            <a:spLocks noGrp="1" noRot="1" noChangeAspect="1" noChangeArrowheads="1" noTextEdit="1"/>
          </p:cNvSpPr>
          <p:nvPr>
            <p:ph type="sldImg"/>
          </p:nvPr>
        </p:nvSpPr>
        <p:spPr>
          <a:ln/>
        </p:spPr>
      </p:sp>
      <p:sp>
        <p:nvSpPr>
          <p:cNvPr id="951299" name="Rectangle 3"/>
          <p:cNvSpPr>
            <a:spLocks noGrp="1" noChangeArrowheads="1"/>
          </p:cNvSpPr>
          <p:nvPr>
            <p:ph type="body" idx="1"/>
          </p:nvPr>
        </p:nvSpPr>
        <p:spPr>
          <a:noFill/>
          <a:ln/>
        </p:spPr>
        <p:txBody>
          <a:bodyPr/>
          <a:lstStyle/>
          <a:p>
            <a:r>
              <a:rPr lang="es-AR" err="1" smtClean="0">
                <a:latin typeface="Arial" charset="0"/>
              </a:rPr>
              <a:t>Microejercicio</a:t>
            </a:r>
            <a:r>
              <a:rPr lang="es-AR" smtClean="0">
                <a:latin typeface="Arial" charset="0"/>
              </a:rPr>
              <a:t>: </a:t>
            </a:r>
            <a:r>
              <a:rPr lang="es-AR" err="1" smtClean="0">
                <a:latin typeface="Arial" charset="0"/>
              </a:rPr>
              <a:t>Juntense</a:t>
            </a:r>
            <a:r>
              <a:rPr lang="es-AR" smtClean="0">
                <a:latin typeface="Arial" charset="0"/>
              </a:rPr>
              <a:t> A y B y </a:t>
            </a:r>
            <a:r>
              <a:rPr lang="es-AR" err="1" smtClean="0">
                <a:latin typeface="Arial" charset="0"/>
              </a:rPr>
              <a:t>cuentense</a:t>
            </a:r>
            <a:r>
              <a:rPr lang="es-AR" smtClean="0">
                <a:latin typeface="Arial" charset="0"/>
              </a:rPr>
              <a:t> qué pasó</a:t>
            </a:r>
            <a:r>
              <a:rPr lang="es-AR" baseline="0" smtClean="0">
                <a:latin typeface="Arial" charset="0"/>
              </a:rPr>
              <a:t> después.</a:t>
            </a:r>
            <a:endParaRPr lang="es-AR" smtClean="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smtClean="0"/>
              <a:t>Uds.</a:t>
            </a:r>
            <a:r>
              <a:rPr lang="es-AR" baseline="0" dirty="0" smtClean="0"/>
              <a:t> expresaron su aspiración acerca de la cultura deseada del MT, y en promedio el modo en que otros los perciben es…(LSI 2 </a:t>
            </a:r>
            <a:r>
              <a:rPr lang="es-AR" baseline="0" dirty="0" err="1" smtClean="0"/>
              <a:t>composite</a:t>
            </a:r>
            <a:r>
              <a:rPr lang="es-AR" baseline="0" dirty="0" smtClean="0"/>
              <a:t>)</a:t>
            </a:r>
            <a:endParaRPr lang="es-AR" dirty="0"/>
          </a:p>
        </p:txBody>
      </p:sp>
      <p:sp>
        <p:nvSpPr>
          <p:cNvPr id="4" name="Slide Number Placeholder 3"/>
          <p:cNvSpPr>
            <a:spLocks noGrp="1"/>
          </p:cNvSpPr>
          <p:nvPr>
            <p:ph type="sldNum" sz="quarter" idx="10"/>
          </p:nvPr>
        </p:nvSpPr>
        <p:spPr/>
        <p:txBody>
          <a:bodyPr/>
          <a:lstStyle/>
          <a:p>
            <a:pPr>
              <a:defRPr/>
            </a:pPr>
            <a:fld id="{FEE7485B-443D-4AE2-A89F-BEFF6A936AB6}" type="slidenum">
              <a:rPr lang="es-ES" smtClean="0"/>
              <a:pPr>
                <a:defRPr/>
              </a:pPr>
              <a:t>21</a:t>
            </a:fld>
            <a:endParaRPr lang="es-E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3ACDF2-DCD5-473E-88D7-1C2B52B059C1}" type="slidenum">
              <a:rPr lang="es-ES" smtClean="0"/>
              <a:pPr>
                <a:defRPr/>
              </a:pPr>
              <a:t>195</a:t>
            </a:fld>
            <a:endParaRPr lang="es-E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7"/>
          <p:cNvSpPr>
            <a:spLocks noGrp="1" noChangeArrowheads="1"/>
          </p:cNvSpPr>
          <p:nvPr>
            <p:ph type="sldNum" sz="quarter" idx="5"/>
          </p:nvPr>
        </p:nvSpPr>
        <p:spPr>
          <a:ln/>
        </p:spPr>
        <p:txBody>
          <a:bodyPr/>
          <a:lstStyle/>
          <a:p>
            <a:fld id="{7C1F3B31-673C-468D-9105-0944A166BECD}" type="slidenum">
              <a:rPr lang="es-ES"/>
              <a:pPr/>
              <a:t>196</a:t>
            </a:fld>
            <a:endParaRPr lang="es-ES"/>
          </a:p>
        </p:txBody>
      </p:sp>
      <p:sp>
        <p:nvSpPr>
          <p:cNvPr id="445442" name="Rectangle 2"/>
          <p:cNvSpPr>
            <a:spLocks noGrp="1" noRot="1" noChangeAspect="1" noChangeArrowheads="1" noTextEdit="1"/>
          </p:cNvSpPr>
          <p:nvPr>
            <p:ph type="sldImg"/>
          </p:nvPr>
        </p:nvSpPr>
        <p:spPr>
          <a:xfrm>
            <a:off x="2555875" y="457200"/>
            <a:ext cx="4691063" cy="2640013"/>
          </a:xfrm>
          <a:ln/>
        </p:spPr>
      </p:sp>
      <p:graphicFrame>
        <p:nvGraphicFramePr>
          <p:cNvPr id="445443" name="Group 3"/>
          <p:cNvGraphicFramePr>
            <a:graphicFrameLocks noGrp="1"/>
          </p:cNvGraphicFramePr>
          <p:nvPr/>
        </p:nvGraphicFramePr>
        <p:xfrm>
          <a:off x="1113460" y="3335014"/>
          <a:ext cx="7765986" cy="3211668"/>
        </p:xfrm>
        <a:graphic>
          <a:graphicData uri="http://schemas.openxmlformats.org/drawingml/2006/table">
            <a:tbl>
              <a:tblPr/>
              <a:tblGrid>
                <a:gridCol w="7765986"/>
              </a:tblGrid>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26810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300" b="0" i="0" u="none" strike="noStrike" cap="none" normalizeH="0" baseline="0" smtClean="0">
                        <a:ln>
                          <a:noFill/>
                        </a:ln>
                        <a:solidFill>
                          <a:schemeClr val="tx1"/>
                        </a:solidFill>
                        <a:effectLst/>
                        <a:latin typeface="Arial" charset="0"/>
                      </a:endParaRPr>
                    </a:p>
                  </a:txBody>
                  <a:tcPr marL="125021" marR="125021" marT="33514" marB="33514"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2562225" y="515938"/>
            <a:ext cx="4586288" cy="2581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75" name="Shape 375"/>
          <p:cNvSpPr txBox="1">
            <a:spLocks noGrp="1"/>
          </p:cNvSpPr>
          <p:nvPr>
            <p:ph type="body" idx="1"/>
          </p:nvPr>
        </p:nvSpPr>
        <p:spPr>
          <a:xfrm>
            <a:off x="971498" y="3269090"/>
            <a:ext cx="7767747" cy="3096132"/>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Posibilidad: Hacer ejercicio espacial del I – WE - IT</a:t>
            </a:r>
          </a:p>
        </p:txBody>
      </p:sp>
      <p:sp>
        <p:nvSpPr>
          <p:cNvPr id="376" name="Shape 376"/>
          <p:cNvSpPr txBox="1">
            <a:spLocks noGrp="1"/>
          </p:cNvSpPr>
          <p:nvPr>
            <p:ph type="sldNum" idx="12"/>
          </p:nvPr>
        </p:nvSpPr>
        <p:spPr>
          <a:xfrm>
            <a:off x="5500222" y="6537041"/>
            <a:ext cx="4208407" cy="343636"/>
          </a:xfrm>
          <a:prstGeom prst="rect">
            <a:avLst/>
          </a:prstGeom>
          <a:noFill/>
          <a:ln>
            <a:noFill/>
          </a:ln>
        </p:spPr>
        <p:txBody>
          <a:bodyPr lIns="96650" tIns="48325" rIns="96650" bIns="48325" anchor="b" anchorCtr="0">
            <a:noAutofit/>
          </a:bodyPr>
          <a:lstStyle/>
          <a:p>
            <a:pPr marL="0" marR="0" lvl="0" indent="0" algn="r" rtl="0">
              <a:spcBef>
                <a:spcPts val="0"/>
              </a:spcBef>
              <a:spcAft>
                <a:spcPts val="0"/>
              </a:spcAft>
              <a:buSzPct val="25000"/>
              <a:buNone/>
            </a:pPr>
            <a:fld id="{00000000-1234-1234-1234-123412341234}" type="slidenum">
              <a:rPr lang="en-US" sz="1300">
                <a:solidFill>
                  <a:schemeClr val="dk1"/>
                </a:solidFill>
                <a:latin typeface="Arial"/>
                <a:ea typeface="Arial"/>
                <a:cs typeface="Arial"/>
                <a:sym typeface="Arial"/>
              </a:rPr>
              <a:pPr marL="0" marR="0" lvl="0" indent="0" algn="r" rtl="0">
                <a:spcBef>
                  <a:spcPts val="0"/>
                </a:spcBef>
                <a:spcAft>
                  <a:spcPts val="0"/>
                </a:spcAft>
                <a:buSzPct val="25000"/>
                <a:buNone/>
              </a:pPr>
              <a:t>23</a:t>
            </a:fld>
            <a:endParaRPr lang="en-US" sz="13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2562225" y="515938"/>
            <a:ext cx="4586288" cy="25812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75" name="Shape 375"/>
          <p:cNvSpPr txBox="1">
            <a:spLocks noGrp="1"/>
          </p:cNvSpPr>
          <p:nvPr>
            <p:ph type="body" idx="1"/>
          </p:nvPr>
        </p:nvSpPr>
        <p:spPr>
          <a:xfrm>
            <a:off x="971498" y="3269090"/>
            <a:ext cx="7767747" cy="3096132"/>
          </a:xfrm>
          <a:prstGeom prst="rect">
            <a:avLst/>
          </a:prstGeom>
          <a:noFill/>
          <a:ln>
            <a:noFill/>
          </a:ln>
        </p:spPr>
        <p:txBody>
          <a:bodyPr lIns="96650" tIns="48325" rIns="96650" bIns="48325" anchor="t" anchorCtr="0">
            <a:noAutofit/>
          </a:bodyPr>
          <a:lstStyle/>
          <a:p>
            <a:pPr marL="0" marR="0" lvl="0" indent="0" algn="l" rtl="0">
              <a:spcBef>
                <a:spcPts val="0"/>
              </a:spcBef>
              <a:spcAft>
                <a:spcPts val="0"/>
              </a:spcAft>
              <a:buSzPct val="25000"/>
              <a:buNone/>
            </a:pPr>
            <a:r>
              <a:rPr lang="en-US" sz="1200" b="0" i="0" u="none" strike="noStrike" cap="none">
                <a:solidFill>
                  <a:schemeClr val="dk1"/>
                </a:solidFill>
                <a:latin typeface="Arial"/>
                <a:ea typeface="Arial"/>
                <a:cs typeface="Arial"/>
                <a:sym typeface="Arial"/>
              </a:rPr>
              <a:t>Posibilidad: Hacer ejercicio espacial del I – WE - IT</a:t>
            </a:r>
          </a:p>
        </p:txBody>
      </p:sp>
      <p:sp>
        <p:nvSpPr>
          <p:cNvPr id="376" name="Shape 376"/>
          <p:cNvSpPr txBox="1">
            <a:spLocks noGrp="1"/>
          </p:cNvSpPr>
          <p:nvPr>
            <p:ph type="sldNum" idx="12"/>
          </p:nvPr>
        </p:nvSpPr>
        <p:spPr>
          <a:xfrm>
            <a:off x="5500222" y="6537041"/>
            <a:ext cx="4208407" cy="343636"/>
          </a:xfrm>
          <a:prstGeom prst="rect">
            <a:avLst/>
          </a:prstGeom>
          <a:noFill/>
          <a:ln>
            <a:noFill/>
          </a:ln>
        </p:spPr>
        <p:txBody>
          <a:bodyPr lIns="96650" tIns="48325" rIns="96650" bIns="48325" anchor="b" anchorCtr="0">
            <a:noAutofit/>
          </a:bodyPr>
          <a:lstStyle/>
          <a:p>
            <a:pPr marL="0" marR="0" lvl="0" indent="0" algn="r" rtl="0">
              <a:spcBef>
                <a:spcPts val="0"/>
              </a:spcBef>
              <a:spcAft>
                <a:spcPts val="0"/>
              </a:spcAft>
              <a:buSzPct val="25000"/>
              <a:buNone/>
            </a:pPr>
            <a:fld id="{00000000-1234-1234-1234-123412341234}" type="slidenum">
              <a:rPr lang="en-US" sz="1300">
                <a:solidFill>
                  <a:schemeClr val="dk1"/>
                </a:solidFill>
                <a:latin typeface="Arial"/>
                <a:ea typeface="Arial"/>
                <a:cs typeface="Arial"/>
                <a:sym typeface="Arial"/>
              </a:rPr>
              <a:pPr marL="0" marR="0" lvl="0" indent="0" algn="r" rtl="0">
                <a:spcBef>
                  <a:spcPts val="0"/>
                </a:spcBef>
                <a:spcAft>
                  <a:spcPts val="0"/>
                </a:spcAft>
                <a:buSzPct val="25000"/>
                <a:buNone/>
              </a:pPr>
              <a:t>25</a:t>
            </a:fld>
            <a:endParaRPr lang="en-US" sz="13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563813" y="517525"/>
            <a:ext cx="4583112" cy="2578100"/>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28</a:t>
            </a:fld>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563813" y="517525"/>
            <a:ext cx="4583112" cy="2578100"/>
          </a:xfrm>
          <a:ln/>
        </p:spPr>
      </p:sp>
      <p:sp>
        <p:nvSpPr>
          <p:cNvPr id="1781763" name="Rectangle 3"/>
          <p:cNvSpPr>
            <a:spLocks noGrp="1" noChangeArrowheads="1"/>
          </p:cNvSpPr>
          <p:nvPr>
            <p:ph type="body" idx="1"/>
          </p:nvPr>
        </p:nvSpPr>
        <p:spPr>
          <a:noFill/>
          <a:ln/>
        </p:spPr>
        <p:txBody>
          <a:bodyPr/>
          <a:lstStyle/>
          <a:p>
            <a:r>
              <a:rPr lang="es-AR" dirty="0" smtClean="0">
                <a:latin typeface="Arial" charset="0"/>
              </a:rPr>
              <a:t>PASAR VIDEO DE MÁQUINA DE ESCRIBIR</a:t>
            </a:r>
          </a:p>
          <a:p>
            <a:r>
              <a:rPr lang="es-AR" dirty="0" smtClean="0">
                <a:latin typeface="Arial" charset="0"/>
              </a:rPr>
              <a:t>CONECTAR CON PROPENSIÓN O NO A LA INNOVACIÓN</a:t>
            </a:r>
          </a:p>
          <a:p>
            <a:r>
              <a:rPr lang="es-AR" dirty="0" smtClean="0">
                <a:latin typeface="Arial" charset="0"/>
              </a:rPr>
              <a:t>CONECTAR</a:t>
            </a:r>
            <a:r>
              <a:rPr lang="es-AR" baseline="0" dirty="0" smtClean="0">
                <a:latin typeface="Arial" charset="0"/>
              </a:rPr>
              <a:t> CON APERTURA, ACEPTACIÓN Y VALORACION DE LAS DIFERENCIAS</a:t>
            </a:r>
            <a:endParaRPr lang="es-AR" dirty="0"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563813" y="517525"/>
            <a:ext cx="4583112" cy="2578100"/>
          </a:xfrm>
        </p:spPr>
      </p:sp>
      <p:sp>
        <p:nvSpPr>
          <p:cNvPr id="3" name="Espaço Reservado para Anotações 2"/>
          <p:cNvSpPr>
            <a:spLocks noGrp="1"/>
          </p:cNvSpPr>
          <p:nvPr>
            <p:ph type="body" idx="1"/>
          </p:nvPr>
        </p:nvSpPr>
        <p:spPr/>
        <p:txBody>
          <a:bodyPr/>
          <a:lstStyle/>
          <a:p>
            <a:r>
              <a:rPr lang="pt-BR" dirty="0" err="1" smtClean="0"/>
              <a:t>develop</a:t>
            </a:r>
            <a:r>
              <a:rPr lang="pt-BR" dirty="0" smtClean="0"/>
              <a:t> </a:t>
            </a:r>
            <a:r>
              <a:rPr lang="pt-BR" dirty="0" err="1" smtClean="0"/>
              <a:t>with</a:t>
            </a:r>
            <a:r>
              <a:rPr lang="pt-BR" dirty="0" smtClean="0"/>
              <a:t> </a:t>
            </a:r>
            <a:r>
              <a:rPr lang="pt-BR" dirty="0" err="1" smtClean="0"/>
              <a:t>participants</a:t>
            </a:r>
            <a:endParaRPr lang="pt-BR" dirty="0"/>
          </a:p>
        </p:txBody>
      </p:sp>
      <p:sp>
        <p:nvSpPr>
          <p:cNvPr id="4" name="Espaço Reservado para Número de Slide 3"/>
          <p:cNvSpPr>
            <a:spLocks noGrp="1"/>
          </p:cNvSpPr>
          <p:nvPr>
            <p:ph type="sldNum" sz="quarter" idx="10"/>
          </p:nvPr>
        </p:nvSpPr>
        <p:spPr/>
        <p:txBody>
          <a:bodyPr/>
          <a:lstStyle/>
          <a:p>
            <a:fld id="{EF1856D9-9B40-4EE2-8DF7-F45FCBC2838B}" type="slidenum">
              <a:rPr lang="es-AR" smtClean="0"/>
              <a:pPr/>
              <a:t>8</a:t>
            </a:fld>
            <a:endParaRPr lang="es-AR"/>
          </a:p>
        </p:txBody>
      </p:sp>
    </p:spTree>
    <p:extLst>
      <p:ext uri="{BB962C8B-B14F-4D97-AF65-F5344CB8AC3E}">
        <p14:creationId xmlns:p14="http://schemas.microsoft.com/office/powerpoint/2010/main" xmlns="" val="3064526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4" name="Rectangle 2"/>
          <p:cNvSpPr>
            <a:spLocks noGrp="1" noRot="1" noChangeAspect="1" noChangeArrowheads="1" noTextEdit="1"/>
          </p:cNvSpPr>
          <p:nvPr>
            <p:ph type="sldImg"/>
          </p:nvPr>
        </p:nvSpPr>
        <p:spPr>
          <a:xfrm>
            <a:off x="2563813" y="517525"/>
            <a:ext cx="4583112" cy="2578100"/>
          </a:xfrm>
          <a:ln/>
        </p:spPr>
      </p:sp>
      <p:sp>
        <p:nvSpPr>
          <p:cNvPr id="1057795" name="Rectangle 3"/>
          <p:cNvSpPr>
            <a:spLocks noGrp="1" noChangeArrowheads="1"/>
          </p:cNvSpPr>
          <p:nvPr>
            <p:ph type="body" idx="1"/>
          </p:nvPr>
        </p:nvSpPr>
        <p:spPr>
          <a:noFill/>
          <a:ln/>
        </p:spPr>
        <p:txBody>
          <a:bodyPr/>
          <a:lstStyle/>
          <a:p>
            <a:r>
              <a:rPr lang="es-AR" dirty="0" smtClean="0">
                <a:latin typeface="Arial" charset="0"/>
              </a:rPr>
              <a:t>PASAR VIDEO DEL GORILA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txBox="1">
            <a:spLocks noGrp="1" noChangeArrowheads="1"/>
          </p:cNvSpPr>
          <p:nvPr/>
        </p:nvSpPr>
        <p:spPr bwMode="auto">
          <a:xfrm>
            <a:off x="5499031" y="6537263"/>
            <a:ext cx="4210066" cy="343014"/>
          </a:xfrm>
          <a:prstGeom prst="rect">
            <a:avLst/>
          </a:prstGeom>
          <a:noFill/>
          <a:ln w="9525">
            <a:noFill/>
            <a:miter lim="800000"/>
            <a:headEnd/>
            <a:tailEnd/>
          </a:ln>
        </p:spPr>
        <p:txBody>
          <a:bodyPr lIns="89611" tIns="44806" rIns="89611" bIns="44806" anchor="b"/>
          <a:lstStyle/>
          <a:p>
            <a:pPr algn="r" defTabSz="895350"/>
            <a:fld id="{2038A7ED-604D-4517-AE49-B5119A78E104}" type="slidenum">
              <a:rPr lang="en-US" sz="1200"/>
              <a:pPr algn="r" defTabSz="895350"/>
              <a:t>32</a:t>
            </a:fld>
            <a:endParaRPr lang="en-US" sz="1200"/>
          </a:p>
        </p:txBody>
      </p:sp>
      <p:sp>
        <p:nvSpPr>
          <p:cNvPr id="186371" name="Rectangle 7"/>
          <p:cNvSpPr txBox="1">
            <a:spLocks noGrp="1" noChangeArrowheads="1"/>
          </p:cNvSpPr>
          <p:nvPr/>
        </p:nvSpPr>
        <p:spPr bwMode="auto">
          <a:xfrm>
            <a:off x="5499031" y="6535723"/>
            <a:ext cx="4210066" cy="344552"/>
          </a:xfrm>
          <a:prstGeom prst="rect">
            <a:avLst/>
          </a:prstGeom>
          <a:noFill/>
          <a:ln w="9525">
            <a:noFill/>
            <a:miter lim="800000"/>
            <a:headEnd/>
            <a:tailEnd/>
          </a:ln>
        </p:spPr>
        <p:txBody>
          <a:bodyPr lIns="92344" tIns="46172" rIns="92344" bIns="46172" anchor="b"/>
          <a:lstStyle/>
          <a:p>
            <a:pPr algn="r" defTabSz="923925"/>
            <a:fld id="{3AA416B0-0DA0-42C8-A92F-2B9A7AC7D032}" type="slidenum">
              <a:rPr lang="es-ES" sz="1200"/>
              <a:pPr algn="r" defTabSz="923925"/>
              <a:t>32</a:t>
            </a:fld>
            <a:endParaRPr lang="es-ES" sz="1200"/>
          </a:p>
        </p:txBody>
      </p:sp>
      <p:sp>
        <p:nvSpPr>
          <p:cNvPr id="186372" name="Rectangle 2"/>
          <p:cNvSpPr>
            <a:spLocks noGrp="1" noRot="1" noChangeAspect="1" noChangeArrowheads="1" noTextEdit="1"/>
          </p:cNvSpPr>
          <p:nvPr>
            <p:ph type="sldImg"/>
          </p:nvPr>
        </p:nvSpPr>
        <p:spPr>
          <a:xfrm>
            <a:off x="2566988" y="517525"/>
            <a:ext cx="4581525" cy="2578100"/>
          </a:xfrm>
          <a:ln/>
        </p:spPr>
      </p:sp>
      <p:sp>
        <p:nvSpPr>
          <p:cNvPr id="186373" name="Rectangle 3"/>
          <p:cNvSpPr>
            <a:spLocks noGrp="1" noChangeArrowheads="1"/>
          </p:cNvSpPr>
          <p:nvPr>
            <p:ph type="body" idx="1"/>
          </p:nvPr>
        </p:nvSpPr>
        <p:spPr>
          <a:xfrm>
            <a:off x="970418" y="3268632"/>
            <a:ext cx="7769904" cy="169200"/>
          </a:xfrm>
          <a:noFill/>
          <a:ln/>
        </p:spPr>
        <p:txBody>
          <a:bodyPr/>
          <a:lstStyle/>
          <a:p>
            <a:pPr eaLnBrk="1" hangingPunct="1"/>
            <a:endParaRPr lang="es-MX" smtClean="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txBox="1">
            <a:spLocks noGrp="1" noChangeArrowheads="1"/>
          </p:cNvSpPr>
          <p:nvPr/>
        </p:nvSpPr>
        <p:spPr bwMode="auto">
          <a:xfrm>
            <a:off x="5500672" y="6535723"/>
            <a:ext cx="4208425" cy="344552"/>
          </a:xfrm>
          <a:prstGeom prst="rect">
            <a:avLst/>
          </a:prstGeom>
          <a:noFill/>
          <a:ln w="9525">
            <a:noFill/>
            <a:miter lim="800000"/>
            <a:headEnd/>
            <a:tailEnd/>
          </a:ln>
        </p:spPr>
        <p:txBody>
          <a:bodyPr lIns="94229" tIns="47114" rIns="94229" bIns="47114" anchor="b"/>
          <a:lstStyle/>
          <a:p>
            <a:pPr algn="r" defTabSz="942975" eaLnBrk="1" hangingPunct="1">
              <a:spcBef>
                <a:spcPct val="0"/>
              </a:spcBef>
            </a:pPr>
            <a:fld id="{A8E5BF82-0E7B-4FF1-BD8B-E03D1BA45480}" type="slidenum">
              <a:rPr lang="en-US" sz="1200" b="0">
                <a:solidFill>
                  <a:schemeClr val="tx1"/>
                </a:solidFill>
              </a:rPr>
              <a:pPr algn="r" defTabSz="942975" eaLnBrk="1" hangingPunct="1">
                <a:spcBef>
                  <a:spcPct val="0"/>
                </a:spcBef>
              </a:pPr>
              <a:t>33</a:t>
            </a:fld>
            <a:endParaRPr lang="en-US" sz="1200" b="0">
              <a:solidFill>
                <a:schemeClr val="tx1"/>
              </a:solidFill>
            </a:endParaRPr>
          </a:p>
        </p:txBody>
      </p:sp>
      <p:sp>
        <p:nvSpPr>
          <p:cNvPr id="188419" name="Rectangle 7"/>
          <p:cNvSpPr txBox="1">
            <a:spLocks noGrp="1" noChangeArrowheads="1"/>
          </p:cNvSpPr>
          <p:nvPr/>
        </p:nvSpPr>
        <p:spPr bwMode="auto">
          <a:xfrm>
            <a:off x="5500672" y="6535723"/>
            <a:ext cx="4208425" cy="344552"/>
          </a:xfrm>
          <a:prstGeom prst="rect">
            <a:avLst/>
          </a:prstGeom>
          <a:noFill/>
          <a:ln w="9525">
            <a:noFill/>
            <a:miter lim="800000"/>
            <a:headEnd/>
            <a:tailEnd/>
          </a:ln>
        </p:spPr>
        <p:txBody>
          <a:bodyPr lIns="94229" tIns="47114" rIns="94229" bIns="47114" anchor="b"/>
          <a:lstStyle/>
          <a:p>
            <a:pPr algn="r" defTabSz="942975"/>
            <a:fld id="{B29C6A21-02A9-4010-82F0-6A79DB94AC4B}" type="slidenum">
              <a:rPr lang="es-ES" sz="1200"/>
              <a:pPr algn="r" defTabSz="942975"/>
              <a:t>33</a:t>
            </a:fld>
            <a:endParaRPr lang="es-ES" sz="1200"/>
          </a:p>
        </p:txBody>
      </p:sp>
      <p:sp>
        <p:nvSpPr>
          <p:cNvPr id="188420" name="Rectangle 2"/>
          <p:cNvSpPr>
            <a:spLocks noGrp="1" noRot="1" noChangeAspect="1" noChangeArrowheads="1" noTextEdit="1"/>
          </p:cNvSpPr>
          <p:nvPr>
            <p:ph type="sldImg"/>
          </p:nvPr>
        </p:nvSpPr>
        <p:spPr>
          <a:xfrm>
            <a:off x="2563813" y="517525"/>
            <a:ext cx="4583112" cy="2578100"/>
          </a:xfrm>
          <a:ln/>
        </p:spPr>
      </p:sp>
      <p:sp>
        <p:nvSpPr>
          <p:cNvPr id="188421" name="Rectangle 3"/>
          <p:cNvSpPr>
            <a:spLocks noGrp="1" noChangeArrowheads="1"/>
          </p:cNvSpPr>
          <p:nvPr>
            <p:ph type="body" idx="1"/>
          </p:nvPr>
        </p:nvSpPr>
        <p:spPr>
          <a:xfrm>
            <a:off x="970418" y="3268631"/>
            <a:ext cx="7769904" cy="184666"/>
          </a:xfrm>
          <a:noFill/>
          <a:ln/>
        </p:spPr>
        <p:txBody>
          <a:bodyPr lIns="0" tIns="0" rIns="0" bIns="0">
            <a:spAutoFit/>
          </a:bodyPr>
          <a:lstStyle/>
          <a:p>
            <a:pPr eaLnBrk="1" hangingPunct="1"/>
            <a:endParaRPr lang="es-MX"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xfrm>
            <a:off x="2563813" y="517525"/>
            <a:ext cx="4583112" cy="2578100"/>
          </a:xfrm>
          <a:ln/>
        </p:spPr>
      </p:sp>
      <p:sp>
        <p:nvSpPr>
          <p:cNvPr id="184323"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txBox="1">
            <a:spLocks noGrp="1" noChangeArrowheads="1"/>
          </p:cNvSpPr>
          <p:nvPr/>
        </p:nvSpPr>
        <p:spPr bwMode="auto">
          <a:xfrm>
            <a:off x="5500672" y="6535723"/>
            <a:ext cx="4208425" cy="344552"/>
          </a:xfrm>
          <a:prstGeom prst="rect">
            <a:avLst/>
          </a:prstGeom>
          <a:noFill/>
          <a:ln w="9525">
            <a:noFill/>
            <a:miter lim="800000"/>
            <a:headEnd/>
            <a:tailEnd/>
          </a:ln>
        </p:spPr>
        <p:txBody>
          <a:bodyPr lIns="94229" tIns="47114" rIns="94229" bIns="47114" anchor="b"/>
          <a:lstStyle/>
          <a:p>
            <a:pPr algn="r" defTabSz="942975" eaLnBrk="1" hangingPunct="1">
              <a:spcBef>
                <a:spcPct val="0"/>
              </a:spcBef>
            </a:pPr>
            <a:fld id="{AF5522C6-DB94-4DBB-BC85-DC2DE922A645}" type="slidenum">
              <a:rPr lang="en-US" sz="1200" b="0">
                <a:solidFill>
                  <a:schemeClr val="tx1"/>
                </a:solidFill>
              </a:rPr>
              <a:pPr algn="r" defTabSz="942975" eaLnBrk="1" hangingPunct="1">
                <a:spcBef>
                  <a:spcPct val="0"/>
                </a:spcBef>
              </a:pPr>
              <a:t>35</a:t>
            </a:fld>
            <a:endParaRPr lang="en-US" sz="1200" b="0">
              <a:solidFill>
                <a:schemeClr val="tx1"/>
              </a:solidFill>
            </a:endParaRPr>
          </a:p>
        </p:txBody>
      </p:sp>
      <p:sp>
        <p:nvSpPr>
          <p:cNvPr id="196611" name="Rectangle 7"/>
          <p:cNvSpPr txBox="1">
            <a:spLocks noGrp="1" noChangeArrowheads="1"/>
          </p:cNvSpPr>
          <p:nvPr/>
        </p:nvSpPr>
        <p:spPr bwMode="auto">
          <a:xfrm>
            <a:off x="5500672" y="6535723"/>
            <a:ext cx="4208425" cy="344552"/>
          </a:xfrm>
          <a:prstGeom prst="rect">
            <a:avLst/>
          </a:prstGeom>
          <a:noFill/>
          <a:ln w="9525">
            <a:noFill/>
            <a:miter lim="800000"/>
            <a:headEnd/>
            <a:tailEnd/>
          </a:ln>
        </p:spPr>
        <p:txBody>
          <a:bodyPr lIns="94229" tIns="47114" rIns="94229" bIns="47114" anchor="b"/>
          <a:lstStyle/>
          <a:p>
            <a:pPr algn="r" defTabSz="942975"/>
            <a:fld id="{CCE928DE-30C6-4340-9F2D-6CB519D9709C}" type="slidenum">
              <a:rPr lang="es-ES" sz="1200"/>
              <a:pPr algn="r" defTabSz="942975"/>
              <a:t>35</a:t>
            </a:fld>
            <a:endParaRPr lang="es-ES" sz="1200"/>
          </a:p>
        </p:txBody>
      </p:sp>
      <p:sp>
        <p:nvSpPr>
          <p:cNvPr id="196612" name="Rectangle 2"/>
          <p:cNvSpPr>
            <a:spLocks noGrp="1" noRot="1" noChangeAspect="1" noChangeArrowheads="1" noTextEdit="1"/>
          </p:cNvSpPr>
          <p:nvPr>
            <p:ph type="sldImg"/>
          </p:nvPr>
        </p:nvSpPr>
        <p:spPr>
          <a:xfrm>
            <a:off x="2563813" y="517525"/>
            <a:ext cx="4583112" cy="2578100"/>
          </a:xfrm>
          <a:ln/>
        </p:spPr>
      </p:sp>
      <p:sp>
        <p:nvSpPr>
          <p:cNvPr id="196613" name="Rectangle 3"/>
          <p:cNvSpPr>
            <a:spLocks noGrp="1" noChangeArrowheads="1"/>
          </p:cNvSpPr>
          <p:nvPr>
            <p:ph type="body" idx="1"/>
          </p:nvPr>
        </p:nvSpPr>
        <p:spPr>
          <a:xfrm>
            <a:off x="970418" y="3268631"/>
            <a:ext cx="7769904" cy="184666"/>
          </a:xfrm>
          <a:noFill/>
          <a:ln/>
        </p:spPr>
        <p:txBody>
          <a:bodyPr lIns="0" tIns="0" rIns="0" bIns="0">
            <a:spAutoFit/>
          </a:bodyPr>
          <a:lstStyle/>
          <a:p>
            <a:pPr eaLnBrk="1" hangingPunct="1"/>
            <a:endParaRPr lang="es-MX" smtClean="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txBox="1">
            <a:spLocks noGrp="1" noChangeArrowheads="1"/>
          </p:cNvSpPr>
          <p:nvPr/>
        </p:nvSpPr>
        <p:spPr bwMode="auto">
          <a:xfrm>
            <a:off x="5500672" y="6535723"/>
            <a:ext cx="4208425" cy="344552"/>
          </a:xfrm>
          <a:prstGeom prst="rect">
            <a:avLst/>
          </a:prstGeom>
          <a:noFill/>
          <a:ln w="9525">
            <a:noFill/>
            <a:miter lim="800000"/>
            <a:headEnd/>
            <a:tailEnd/>
          </a:ln>
        </p:spPr>
        <p:txBody>
          <a:bodyPr lIns="94229" tIns="47114" rIns="94229" bIns="47114" anchor="b"/>
          <a:lstStyle/>
          <a:p>
            <a:pPr algn="r" defTabSz="942975" eaLnBrk="1" hangingPunct="1">
              <a:spcBef>
                <a:spcPct val="0"/>
              </a:spcBef>
            </a:pPr>
            <a:fld id="{B2A0717D-7914-471F-84EC-F4646C0AD392}" type="slidenum">
              <a:rPr lang="en-US" sz="1200" b="0">
                <a:solidFill>
                  <a:schemeClr val="tx1"/>
                </a:solidFill>
              </a:rPr>
              <a:pPr algn="r" defTabSz="942975" eaLnBrk="1" hangingPunct="1">
                <a:spcBef>
                  <a:spcPct val="0"/>
                </a:spcBef>
              </a:pPr>
              <a:t>36</a:t>
            </a:fld>
            <a:endParaRPr lang="en-US" sz="1200" b="0">
              <a:solidFill>
                <a:schemeClr val="tx1"/>
              </a:solidFill>
            </a:endParaRPr>
          </a:p>
        </p:txBody>
      </p:sp>
      <p:sp>
        <p:nvSpPr>
          <p:cNvPr id="198659" name="Rectangle 7"/>
          <p:cNvSpPr txBox="1">
            <a:spLocks noGrp="1" noChangeArrowheads="1"/>
          </p:cNvSpPr>
          <p:nvPr/>
        </p:nvSpPr>
        <p:spPr bwMode="auto">
          <a:xfrm>
            <a:off x="5500672" y="6535723"/>
            <a:ext cx="4208425" cy="344552"/>
          </a:xfrm>
          <a:prstGeom prst="rect">
            <a:avLst/>
          </a:prstGeom>
          <a:noFill/>
          <a:ln w="9525">
            <a:noFill/>
            <a:miter lim="800000"/>
            <a:headEnd/>
            <a:tailEnd/>
          </a:ln>
        </p:spPr>
        <p:txBody>
          <a:bodyPr lIns="94229" tIns="47114" rIns="94229" bIns="47114" anchor="b"/>
          <a:lstStyle/>
          <a:p>
            <a:pPr algn="r" defTabSz="942975"/>
            <a:fld id="{1A58B144-08FE-41B9-B8AD-FF9F75A64EE9}" type="slidenum">
              <a:rPr lang="es-ES" sz="1200"/>
              <a:pPr algn="r" defTabSz="942975"/>
              <a:t>36</a:t>
            </a:fld>
            <a:endParaRPr lang="es-ES" sz="1200"/>
          </a:p>
        </p:txBody>
      </p:sp>
      <p:sp>
        <p:nvSpPr>
          <p:cNvPr id="198660" name="Rectangle 2"/>
          <p:cNvSpPr>
            <a:spLocks noGrp="1" noRot="1" noChangeAspect="1" noChangeArrowheads="1" noTextEdit="1"/>
          </p:cNvSpPr>
          <p:nvPr>
            <p:ph type="sldImg"/>
          </p:nvPr>
        </p:nvSpPr>
        <p:spPr>
          <a:xfrm>
            <a:off x="2563813" y="517525"/>
            <a:ext cx="4583112" cy="2578100"/>
          </a:xfrm>
          <a:ln/>
        </p:spPr>
      </p:sp>
      <p:sp>
        <p:nvSpPr>
          <p:cNvPr id="198661" name="Rectangle 3"/>
          <p:cNvSpPr>
            <a:spLocks noGrp="1" noChangeArrowheads="1"/>
          </p:cNvSpPr>
          <p:nvPr>
            <p:ph type="body" idx="1"/>
          </p:nvPr>
        </p:nvSpPr>
        <p:spPr>
          <a:xfrm>
            <a:off x="970418" y="3268631"/>
            <a:ext cx="7769904" cy="184666"/>
          </a:xfrm>
          <a:noFill/>
          <a:ln/>
        </p:spPr>
        <p:txBody>
          <a:bodyPr lIns="0" tIns="0" rIns="0" bIns="0">
            <a:spAutoFit/>
          </a:bodyPr>
          <a:lstStyle/>
          <a:p>
            <a:pPr eaLnBrk="1" hangingPunct="1"/>
            <a:endParaRPr lang="es-MX" smtClean="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94757D3D-47A7-4622-95ED-FCD5C81AAF67}" type="slidenum">
              <a:rPr lang="es-ES" smtClean="0">
                <a:latin typeface="Arial" charset="0"/>
              </a:rPr>
              <a:pPr/>
              <a:t>37</a:t>
            </a:fld>
            <a:endParaRPr lang="es-ES" smtClean="0">
              <a:latin typeface="Arial" charset="0"/>
            </a:endParaRPr>
          </a:p>
        </p:txBody>
      </p:sp>
      <p:sp>
        <p:nvSpPr>
          <p:cNvPr id="16387" name="Rectangle 2"/>
          <p:cNvSpPr>
            <a:spLocks noGrp="1" noRot="1" noChangeAspect="1" noChangeArrowheads="1" noTextEdit="1"/>
          </p:cNvSpPr>
          <p:nvPr>
            <p:ph type="sldImg"/>
          </p:nvPr>
        </p:nvSpPr>
        <p:spPr>
          <a:xfrm>
            <a:off x="2563813" y="517525"/>
            <a:ext cx="4583112" cy="2578100"/>
          </a:xfrm>
          <a:solidFill>
            <a:srgbClr val="FFFFFF"/>
          </a:solidFill>
          <a:ln/>
        </p:spPr>
      </p:sp>
      <p:sp>
        <p:nvSpPr>
          <p:cNvPr id="16388" name="Rectangle 3"/>
          <p:cNvSpPr>
            <a:spLocks noGrp="1" noChangeArrowheads="1"/>
          </p:cNvSpPr>
          <p:nvPr>
            <p:ph type="body" idx="1"/>
          </p:nvPr>
        </p:nvSpPr>
        <p:spPr>
          <a:xfrm>
            <a:off x="1294765" y="3268861"/>
            <a:ext cx="7121208" cy="3096816"/>
          </a:xfrm>
          <a:solidFill>
            <a:srgbClr val="FFFFFF"/>
          </a:solidFill>
          <a:ln>
            <a:solidFill>
              <a:srgbClr val="000000"/>
            </a:solidFill>
          </a:ln>
        </p:spPr>
        <p:txBody>
          <a:bodyPr/>
          <a:lstStyle/>
          <a:p>
            <a:pPr eaLnBrk="1" hangingPunct="1"/>
            <a:r>
              <a:rPr lang="es-AR" dirty="0" smtClean="0">
                <a:latin typeface="Arial" charset="0"/>
              </a:rPr>
              <a:t>Los MM pueden entenderse, resumidamente, como un conjunto de filtros, y contenidos que se organizan en historias.</a:t>
            </a:r>
          </a:p>
          <a:p>
            <a:pPr eaLnBrk="1" hangingPunct="1"/>
            <a:r>
              <a:rPr lang="es-AR" dirty="0" smtClean="0">
                <a:latin typeface="Arial" charset="0"/>
              </a:rPr>
              <a:t>En Filtros y Contenidos</a:t>
            </a:r>
            <a:r>
              <a:rPr lang="es-AR" baseline="0" dirty="0" smtClean="0">
                <a:latin typeface="Arial" charset="0"/>
              </a:rPr>
              <a:t> / Historias existe una relación circular de influencia mutua:</a:t>
            </a:r>
          </a:p>
          <a:p>
            <a:pPr marL="228600" indent="-228600" eaLnBrk="1" hangingPunct="1">
              <a:buAutoNum type="alphaLcParenR"/>
            </a:pPr>
            <a:r>
              <a:rPr lang="es-AR" baseline="0" dirty="0" smtClean="0">
                <a:latin typeface="Arial" charset="0"/>
              </a:rPr>
              <a:t>Filtro de acuerdo a las historias que traigo;</a:t>
            </a:r>
          </a:p>
          <a:p>
            <a:pPr marL="228600" indent="-228600" eaLnBrk="1" hangingPunct="1">
              <a:buAutoNum type="alphaLcParenR"/>
            </a:pPr>
            <a:r>
              <a:rPr lang="es-AR" baseline="0" dirty="0" smtClean="0">
                <a:latin typeface="Arial" charset="0"/>
              </a:rPr>
              <a:t>Construyo mis historias condicionado por los contenidos que pasan mi filtro.</a:t>
            </a:r>
          </a:p>
          <a:p>
            <a:pPr marL="228600" indent="-228600" eaLnBrk="1" hangingPunct="1">
              <a:buAutoNum type="alphaLcParenR"/>
            </a:pPr>
            <a:endParaRPr lang="es-AR" baseline="0" dirty="0" smtClean="0">
              <a:latin typeface="Arial" charset="0"/>
            </a:endParaRPr>
          </a:p>
          <a:p>
            <a:pPr marL="228600" indent="-228600" eaLnBrk="1" hangingPunct="1">
              <a:buNone/>
            </a:pPr>
            <a:r>
              <a:rPr lang="es-AR" baseline="0" dirty="0" smtClean="0">
                <a:latin typeface="Arial" charset="0"/>
              </a:rPr>
              <a:t>Llevada a un extremo, esta relación construye lógicas </a:t>
            </a:r>
            <a:r>
              <a:rPr lang="es-AR" baseline="0" dirty="0" err="1" smtClean="0">
                <a:latin typeface="Arial" charset="0"/>
              </a:rPr>
              <a:t>autovalidantes</a:t>
            </a:r>
            <a:r>
              <a:rPr lang="es-AR" baseline="0" dirty="0" smtClean="0">
                <a:latin typeface="Arial" charset="0"/>
              </a:rPr>
              <a:t>.</a:t>
            </a:r>
          </a:p>
          <a:p>
            <a:pPr marL="228600" indent="-228600" eaLnBrk="1" hangingPunct="1">
              <a:buNone/>
            </a:pPr>
            <a:r>
              <a:rPr lang="es-AR" baseline="0" dirty="0" smtClean="0">
                <a:latin typeface="Arial" charset="0"/>
              </a:rPr>
              <a:t>El Aprendizaje Transformador implicará desacoplar los filtros de las historias, abrirse a nuevas percepciones y por este camino abrirse a nuevas historias. </a:t>
            </a:r>
          </a:p>
          <a:p>
            <a:pPr marL="228600" indent="-228600" eaLnBrk="1" hangingPunct="1">
              <a:buNone/>
            </a:pPr>
            <a:endParaRPr lang="es-AR" baseline="0" dirty="0" smtClean="0">
              <a:latin typeface="Arial" charset="0"/>
            </a:endParaRPr>
          </a:p>
          <a:p>
            <a:pPr marL="228600" indent="-228600" eaLnBrk="1" hangingPunct="1">
              <a:buNone/>
            </a:pPr>
            <a:r>
              <a:rPr lang="es-AR" baseline="0" dirty="0" smtClean="0">
                <a:latin typeface="Arial" charset="0"/>
              </a:rPr>
              <a:t>¿Qué es lo “útil” de tener MM? ¿Qué es lo “inefectivo” de tener MM</a:t>
            </a:r>
            <a:endParaRPr lang="es-AR" dirty="0"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94757D3D-47A7-4622-95ED-FCD5C81AAF67}" type="slidenum">
              <a:rPr lang="es-ES" smtClean="0">
                <a:latin typeface="Arial" charset="0"/>
              </a:rPr>
              <a:pPr/>
              <a:t>39</a:t>
            </a:fld>
            <a:endParaRPr lang="es-ES" smtClean="0">
              <a:latin typeface="Arial" charset="0"/>
            </a:endParaRPr>
          </a:p>
        </p:txBody>
      </p:sp>
      <p:sp>
        <p:nvSpPr>
          <p:cNvPr id="16387" name="Rectangle 2"/>
          <p:cNvSpPr>
            <a:spLocks noGrp="1" noRot="1" noChangeAspect="1" noChangeArrowheads="1" noTextEdit="1"/>
          </p:cNvSpPr>
          <p:nvPr>
            <p:ph type="sldImg"/>
          </p:nvPr>
        </p:nvSpPr>
        <p:spPr>
          <a:xfrm>
            <a:off x="2563813" y="517525"/>
            <a:ext cx="4583112" cy="2578100"/>
          </a:xfrm>
          <a:solidFill>
            <a:srgbClr val="FFFFFF"/>
          </a:solidFill>
          <a:ln/>
        </p:spPr>
      </p:sp>
      <p:sp>
        <p:nvSpPr>
          <p:cNvPr id="16388" name="Rectangle 3"/>
          <p:cNvSpPr>
            <a:spLocks noGrp="1" noChangeArrowheads="1"/>
          </p:cNvSpPr>
          <p:nvPr>
            <p:ph type="body" idx="1"/>
          </p:nvPr>
        </p:nvSpPr>
        <p:spPr>
          <a:xfrm>
            <a:off x="1294765" y="3268861"/>
            <a:ext cx="7121208" cy="3096816"/>
          </a:xfrm>
          <a:solidFill>
            <a:srgbClr val="FFFFFF"/>
          </a:solidFill>
          <a:ln>
            <a:solidFill>
              <a:srgbClr val="000000"/>
            </a:solidFill>
          </a:ln>
        </p:spPr>
        <p:txBody>
          <a:bodyPr/>
          <a:lstStyle/>
          <a:p>
            <a:pPr eaLnBrk="1" hangingPunct="1"/>
            <a:r>
              <a:rPr lang="es-AR" dirty="0" smtClean="0">
                <a:latin typeface="Arial" charset="0"/>
              </a:rPr>
              <a:t>Los MM pueden entenderse, resumidamente, como un conjunto de filtros, y contenidos que se organizan en historias.</a:t>
            </a:r>
          </a:p>
          <a:p>
            <a:pPr eaLnBrk="1" hangingPunct="1"/>
            <a:r>
              <a:rPr lang="es-AR" dirty="0" smtClean="0">
                <a:latin typeface="Arial" charset="0"/>
              </a:rPr>
              <a:t>En Filtros y Contenidos</a:t>
            </a:r>
            <a:r>
              <a:rPr lang="es-AR" baseline="0" dirty="0" smtClean="0">
                <a:latin typeface="Arial" charset="0"/>
              </a:rPr>
              <a:t> / Historias existe una relación circular de influencia mutua:</a:t>
            </a:r>
          </a:p>
          <a:p>
            <a:pPr marL="228600" indent="-228600" eaLnBrk="1" hangingPunct="1">
              <a:buAutoNum type="alphaLcParenR"/>
            </a:pPr>
            <a:r>
              <a:rPr lang="es-AR" baseline="0" dirty="0" smtClean="0">
                <a:latin typeface="Arial" charset="0"/>
              </a:rPr>
              <a:t>Filtro de acuerdo a las historias que traigo;</a:t>
            </a:r>
          </a:p>
          <a:p>
            <a:pPr marL="228600" indent="-228600" eaLnBrk="1" hangingPunct="1">
              <a:buAutoNum type="alphaLcParenR"/>
            </a:pPr>
            <a:r>
              <a:rPr lang="es-AR" baseline="0" dirty="0" smtClean="0">
                <a:latin typeface="Arial" charset="0"/>
              </a:rPr>
              <a:t>Construyo mis historias condicionado por los contenidos que pasan mi filtro.</a:t>
            </a:r>
          </a:p>
          <a:p>
            <a:pPr marL="228600" indent="-228600" eaLnBrk="1" hangingPunct="1">
              <a:buAutoNum type="alphaLcParenR"/>
            </a:pPr>
            <a:endParaRPr lang="es-AR" baseline="0" dirty="0" smtClean="0">
              <a:latin typeface="Arial" charset="0"/>
            </a:endParaRPr>
          </a:p>
          <a:p>
            <a:pPr marL="228600" indent="-228600" eaLnBrk="1" hangingPunct="1">
              <a:buNone/>
            </a:pPr>
            <a:r>
              <a:rPr lang="es-AR" baseline="0" dirty="0" smtClean="0">
                <a:latin typeface="Arial" charset="0"/>
              </a:rPr>
              <a:t>Llevada a un extremo, esta relación construye lógicas </a:t>
            </a:r>
            <a:r>
              <a:rPr lang="es-AR" baseline="0" dirty="0" err="1" smtClean="0">
                <a:latin typeface="Arial" charset="0"/>
              </a:rPr>
              <a:t>autovalidantes</a:t>
            </a:r>
            <a:r>
              <a:rPr lang="es-AR" baseline="0" dirty="0" smtClean="0">
                <a:latin typeface="Arial" charset="0"/>
              </a:rPr>
              <a:t>.</a:t>
            </a:r>
          </a:p>
          <a:p>
            <a:pPr marL="228600" indent="-228600" eaLnBrk="1" hangingPunct="1">
              <a:buNone/>
            </a:pPr>
            <a:r>
              <a:rPr lang="es-AR" baseline="0" dirty="0" smtClean="0">
                <a:latin typeface="Arial" charset="0"/>
              </a:rPr>
              <a:t>El Aprendizaje Transformador implicará desacoplar los filtros de las historias, abrirse a nuevas percepciones y por este camino abrirse a nuevas historias. </a:t>
            </a:r>
          </a:p>
          <a:p>
            <a:pPr marL="228600" indent="-228600" eaLnBrk="1" hangingPunct="1">
              <a:buNone/>
            </a:pPr>
            <a:endParaRPr lang="es-AR" baseline="0" dirty="0" smtClean="0">
              <a:latin typeface="Arial" charset="0"/>
            </a:endParaRPr>
          </a:p>
          <a:p>
            <a:pPr marL="228600" indent="-228600" eaLnBrk="1" hangingPunct="1">
              <a:buNone/>
            </a:pPr>
            <a:r>
              <a:rPr lang="es-AR" baseline="0" dirty="0" smtClean="0">
                <a:latin typeface="Arial" charset="0"/>
              </a:rPr>
              <a:t>¿Qué es lo “útil” de tener MM? ¿Qué es lo “inefectivo” de tener MM</a:t>
            </a:r>
            <a:endParaRPr lang="es-AR" dirty="0"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r>
              <a:rPr lang="es-AR" b="1" u="sng" dirty="0" smtClean="0"/>
              <a:t>LUEGO, CORTE PARA ALMUERZO</a:t>
            </a:r>
            <a:endParaRPr lang="es-AR" b="1" u="sng" dirty="0"/>
          </a:p>
        </p:txBody>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40</a:t>
            </a:fld>
            <a:endParaRPr lang="es-E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80384852-F8DC-4FC2-A3F5-B8822C18E6D9}" type="slidenum">
              <a:rPr lang="de-DE" smtClean="0">
                <a:solidFill>
                  <a:srgbClr val="000000"/>
                </a:solidFill>
                <a:latin typeface="Arial" pitchFamily="34" charset="0"/>
                <a:cs typeface="Arial" pitchFamily="34" charset="0"/>
              </a:rPr>
              <a:pPr/>
              <a:t>41</a:t>
            </a:fld>
            <a:endParaRPr lang="de-DE">
              <a:solidFill>
                <a:srgbClr val="000000"/>
              </a:solidFill>
              <a:latin typeface="Arial" pitchFamily="34" charset="0"/>
              <a:cs typeface="Arial" pitchFamily="34" charset="0"/>
            </a:endParaRPr>
          </a:p>
        </p:txBody>
      </p:sp>
      <p:sp>
        <p:nvSpPr>
          <p:cNvPr id="108547" name="Rectangle 2"/>
          <p:cNvSpPr>
            <a:spLocks noGrp="1" noRot="1" noChangeAspect="1" noChangeArrowheads="1" noTextEdit="1"/>
          </p:cNvSpPr>
          <p:nvPr>
            <p:ph type="sldImg"/>
          </p:nvPr>
        </p:nvSpPr>
        <p:spPr>
          <a:xfrm>
            <a:off x="-400050" y="887413"/>
            <a:ext cx="10448925" cy="5876925"/>
          </a:xfrm>
          <a:ln/>
        </p:spPr>
      </p:sp>
      <p:sp>
        <p:nvSpPr>
          <p:cNvPr id="108548" name="Rectangle 3"/>
          <p:cNvSpPr>
            <a:spLocks noGrp="1" noChangeArrowheads="1"/>
          </p:cNvSpPr>
          <p:nvPr>
            <p:ph type="body" idx="1"/>
          </p:nvPr>
        </p:nvSpPr>
        <p:spPr>
          <a:xfrm>
            <a:off x="781834" y="246917"/>
            <a:ext cx="8638090" cy="184666"/>
          </a:xfrm>
          <a:noFill/>
          <a:ln/>
        </p:spPr>
        <p:txBody>
          <a:bodyPr lIns="0" tIns="0" rIns="0" bIns="0">
            <a:spAutoFit/>
          </a:bodyPr>
          <a:lstStyle/>
          <a:p>
            <a:pPr eaLnBrk="1" hangingPunct="1"/>
            <a:endParaRPr lang="en-US">
              <a:latin typeface="Arial" pitchFamily="34" charset="0"/>
              <a:cs typeface="Arial" pitchFamily="34" charset="0"/>
            </a:endParaRPr>
          </a:p>
        </p:txBody>
      </p:sp>
    </p:spTree>
    <p:extLst>
      <p:ext uri="{BB962C8B-B14F-4D97-AF65-F5344CB8AC3E}">
        <p14:creationId xmlns:p14="http://schemas.microsoft.com/office/powerpoint/2010/main" xmlns="" val="416252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610" name="Rectangle 2"/>
          <p:cNvSpPr>
            <a:spLocks noGrp="1" noRot="1" noChangeAspect="1" noChangeArrowheads="1" noTextEdit="1"/>
          </p:cNvSpPr>
          <p:nvPr>
            <p:ph type="sldImg"/>
          </p:nvPr>
        </p:nvSpPr>
        <p:spPr>
          <a:xfrm>
            <a:off x="2563813" y="517525"/>
            <a:ext cx="4583112" cy="2578100"/>
          </a:xfrm>
          <a:ln/>
        </p:spPr>
      </p:sp>
      <p:sp>
        <p:nvSpPr>
          <p:cNvPr id="708611"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7"/>
          <p:cNvSpPr>
            <a:spLocks noGrp="1" noChangeArrowheads="1"/>
          </p:cNvSpPr>
          <p:nvPr>
            <p:ph type="sldNum" sz="quarter" idx="5"/>
          </p:nvPr>
        </p:nvSpPr>
        <p:spPr>
          <a:noFill/>
        </p:spPr>
        <p:txBody>
          <a:bodyPr/>
          <a:lstStyle/>
          <a:p>
            <a:fld id="{34B5B914-4A30-4242-BE32-10FE6EF6BD49}" type="slidenum">
              <a:rPr lang="de-DE" smtClean="0">
                <a:latin typeface="Arial" pitchFamily="34" charset="0"/>
                <a:cs typeface="Arial" pitchFamily="34" charset="0"/>
              </a:rPr>
              <a:pPr/>
              <a:t>42</a:t>
            </a:fld>
            <a:endParaRPr lang="de-DE">
              <a:latin typeface="Arial" pitchFamily="34" charset="0"/>
              <a:cs typeface="Arial" pitchFamily="34" charset="0"/>
            </a:endParaRPr>
          </a:p>
        </p:txBody>
      </p:sp>
      <p:sp>
        <p:nvSpPr>
          <p:cNvPr id="7" name="Rectangle 3"/>
          <p:cNvSpPr txBox="1">
            <a:spLocks noChangeArrowheads="1"/>
          </p:cNvSpPr>
          <p:nvPr/>
        </p:nvSpPr>
        <p:spPr>
          <a:xfrm>
            <a:off x="1234919" y="3269092"/>
            <a:ext cx="7767747" cy="3096133"/>
          </a:xfrm>
          <a:prstGeom prst="rect">
            <a:avLst/>
          </a:prstGeom>
        </p:spPr>
        <p:txBody>
          <a:bodyPr lIns="100214" tIns="50108" rIns="100214" bIns="50108"/>
          <a:lstStyle/>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p:txBody>
      </p:sp>
    </p:spTree>
    <p:extLst>
      <p:ext uri="{BB962C8B-B14F-4D97-AF65-F5344CB8AC3E}">
        <p14:creationId xmlns:p14="http://schemas.microsoft.com/office/powerpoint/2010/main" xmlns="" val="1855529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7"/>
          <p:cNvSpPr>
            <a:spLocks noGrp="1" noChangeArrowheads="1"/>
          </p:cNvSpPr>
          <p:nvPr>
            <p:ph type="sldNum" sz="quarter" idx="5"/>
          </p:nvPr>
        </p:nvSpPr>
        <p:spPr>
          <a:noFill/>
        </p:spPr>
        <p:txBody>
          <a:bodyPr/>
          <a:lstStyle/>
          <a:p>
            <a:fld id="{15117983-D691-4B2F-A9D5-DA7C91F6D7A1}" type="slidenum">
              <a:rPr lang="de-DE" smtClean="0">
                <a:latin typeface="Arial" pitchFamily="34" charset="0"/>
                <a:cs typeface="Arial" pitchFamily="34" charset="0"/>
              </a:rPr>
              <a:pPr/>
              <a:t>43</a:t>
            </a:fld>
            <a:endParaRPr lang="de-DE">
              <a:latin typeface="Arial" pitchFamily="34" charset="0"/>
              <a:cs typeface="Arial" pitchFamily="34" charset="0"/>
            </a:endParaRPr>
          </a:p>
        </p:txBody>
      </p:sp>
      <p:sp>
        <p:nvSpPr>
          <p:cNvPr id="6" name="Rectangle 3"/>
          <p:cNvSpPr txBox="1">
            <a:spLocks noChangeArrowheads="1"/>
          </p:cNvSpPr>
          <p:nvPr/>
        </p:nvSpPr>
        <p:spPr>
          <a:xfrm>
            <a:off x="1234919" y="3269092"/>
            <a:ext cx="7767747" cy="3096133"/>
          </a:xfrm>
          <a:prstGeom prst="rect">
            <a:avLst/>
          </a:prstGeom>
        </p:spPr>
        <p:txBody>
          <a:bodyPr lIns="100214" tIns="50108" rIns="100214" bIns="50108"/>
          <a:lstStyle/>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a:p>
            <a:pPr>
              <a:defRPr/>
            </a:pPr>
            <a:endParaRPr lang="en-US" sz="1200" dirty="0"/>
          </a:p>
          <a:p>
            <a:pPr>
              <a:defRPr/>
            </a:pPr>
            <a:r>
              <a:rPr lang="en-US" sz="1200" dirty="0"/>
              <a:t>_____________________________________________________________________</a:t>
            </a:r>
          </a:p>
        </p:txBody>
      </p:sp>
    </p:spTree>
    <p:extLst>
      <p:ext uri="{BB962C8B-B14F-4D97-AF65-F5344CB8AC3E}">
        <p14:creationId xmlns:p14="http://schemas.microsoft.com/office/powerpoint/2010/main" xmlns="" val="3126047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AR" sz="1200" kern="1200" dirty="0" smtClean="0">
                <a:solidFill>
                  <a:schemeClr val="tx1"/>
                </a:solidFill>
                <a:latin typeface="Arial" pitchFamily="34" charset="0"/>
                <a:ea typeface="+mn-ea"/>
                <a:cs typeface="+mn-cs"/>
              </a:rPr>
              <a:t>Estacas inhibidoras parcialmente fundadas: tenemos allí el ejemplo de generalización. Considerar también distorsiones cognitivas descriptas por David Burns, a las que también refiere </a:t>
            </a:r>
            <a:r>
              <a:rPr lang="es-AR" sz="1200" kern="1200" dirty="0" err="1" smtClean="0">
                <a:solidFill>
                  <a:schemeClr val="tx1"/>
                </a:solidFill>
                <a:latin typeface="Arial" pitchFamily="34" charset="0"/>
                <a:ea typeface="+mn-ea"/>
                <a:cs typeface="+mn-cs"/>
              </a:rPr>
              <a:t>Kofman</a:t>
            </a:r>
            <a:r>
              <a:rPr lang="es-AR" sz="1200" kern="1200" dirty="0" smtClean="0">
                <a:solidFill>
                  <a:schemeClr val="tx1"/>
                </a:solidFill>
                <a:latin typeface="Arial" pitchFamily="34" charset="0"/>
                <a:ea typeface="+mn-ea"/>
                <a:cs typeface="+mn-cs"/>
              </a:rPr>
              <a:t>.</a:t>
            </a:r>
          </a:p>
          <a:p>
            <a:endParaRPr lang="es-AR" b="1" u="sng" dirty="0"/>
          </a:p>
        </p:txBody>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44</a:t>
            </a:fld>
            <a:endParaRPr lang="es-E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Rot="1" noChangeAspect="1" noChangeArrowheads="1" noTextEdit="1"/>
          </p:cNvSpPr>
          <p:nvPr>
            <p:ph type="sldImg"/>
          </p:nvPr>
        </p:nvSpPr>
        <p:spPr/>
      </p:sp>
      <p:sp>
        <p:nvSpPr>
          <p:cNvPr id="46083" name="Rectangle 2"/>
          <p:cNvSpPr>
            <a:spLocks noGrp="1" noChangeArrowheads="1"/>
          </p:cNvSpPr>
          <p:nvPr>
            <p:ph type="body" idx="1"/>
          </p:nvPr>
        </p:nvSpPr>
        <p:spPr>
          <a:noFill/>
        </p:spPr>
        <p:txBody>
          <a:bodyPr/>
          <a:lstStyle/>
          <a:p>
            <a:pPr eaLnBrk="1"/>
            <a:r>
              <a:rPr lang="es-ES" altLang="es-AR" smtClean="0">
                <a:latin typeface="Noteworthy Bold" pitchFamily="-109" charset="0"/>
                <a:ea typeface="ＭＳ Ｐゴシック" pitchFamily="-109" charset="-128"/>
                <a:cs typeface="Noteworthy Bold" pitchFamily="-109" charset="0"/>
              </a:rPr>
              <a:t>Actividad rompehielos: </a:t>
            </a:r>
            <a:r>
              <a:rPr lang="ja-JP" altLang="es-ES" smtClean="0">
                <a:latin typeface="Noteworthy Bold" pitchFamily="-109" charset="0"/>
                <a:ea typeface="ＭＳ Ｐゴシック" pitchFamily="-109" charset="-128"/>
                <a:cs typeface="Noteworthy Bold" pitchFamily="-109" charset="0"/>
              </a:rPr>
              <a:t>“</a:t>
            </a:r>
            <a:r>
              <a:rPr lang="es-ES" altLang="ja-JP" smtClean="0">
                <a:latin typeface="Noteworthy Bold" pitchFamily="-109" charset="0"/>
                <a:ea typeface="ＭＳ Ｐゴシック" pitchFamily="-109" charset="-128"/>
                <a:cs typeface="Noteworthy Bold" pitchFamily="-109" charset="0"/>
              </a:rPr>
              <a:t>Asociaciones rápidas</a:t>
            </a:r>
            <a:r>
              <a:rPr lang="ja-JP" altLang="es-ES" smtClean="0">
                <a:latin typeface="Noteworthy Bold" pitchFamily="-109" charset="0"/>
                <a:ea typeface="ＭＳ Ｐゴシック" pitchFamily="-109" charset="-128"/>
                <a:cs typeface="Noteworthy Bold" pitchFamily="-109" charset="0"/>
              </a:rPr>
              <a:t>”</a:t>
            </a:r>
            <a:r>
              <a:rPr lang="es-ES" altLang="ja-JP" smtClean="0">
                <a:latin typeface="Noteworthy Bold" pitchFamily="-109" charset="0"/>
                <a:ea typeface="ＭＳ Ｐゴシック" pitchFamily="-109" charset="-128"/>
                <a:cs typeface="Noteworthy Bold" pitchFamily="-109" charset="0"/>
              </a:rPr>
              <a:t>: </a:t>
            </a:r>
          </a:p>
          <a:p>
            <a:pPr eaLnBrk="1"/>
            <a:r>
              <a:rPr lang="es-ES" altLang="es-AR" smtClean="0">
                <a:latin typeface="Noteworthy Bold" pitchFamily="-109" charset="0"/>
                <a:ea typeface="ＭＳ Ｐゴシック" pitchFamily="-109" charset="-128"/>
                <a:cs typeface="Noteworthy Bold" pitchFamily="-109" charset="0"/>
              </a:rPr>
              <a:t>Proyecte la placa </a:t>
            </a:r>
            <a:r>
              <a:rPr lang="ja-JP" altLang="es-ES" smtClean="0">
                <a:latin typeface="Noteworthy Bold" pitchFamily="-109" charset="0"/>
                <a:ea typeface="ＭＳ Ｐゴシック" pitchFamily="-109" charset="-128"/>
                <a:cs typeface="Noteworthy Bold" pitchFamily="-109" charset="0"/>
              </a:rPr>
              <a:t>“</a:t>
            </a:r>
            <a:r>
              <a:rPr lang="es-ES" altLang="ja-JP" smtClean="0">
                <a:latin typeface="Noteworthy Bold" pitchFamily="-109" charset="0"/>
                <a:ea typeface="ＭＳ Ｐゴシック" pitchFamily="-109" charset="-128"/>
                <a:cs typeface="Noteworthy Bold" pitchFamily="-109" charset="0"/>
              </a:rPr>
              <a:t>Asociaciones rápidas</a:t>
            </a:r>
            <a:r>
              <a:rPr lang="ja-JP" altLang="es-ES" smtClean="0">
                <a:latin typeface="Noteworthy Bold" pitchFamily="-109" charset="0"/>
                <a:ea typeface="ＭＳ Ｐゴシック" pitchFamily="-109" charset="-128"/>
                <a:cs typeface="Noteworthy Bold" pitchFamily="-109" charset="0"/>
              </a:rPr>
              <a:t>”</a:t>
            </a:r>
            <a:r>
              <a:rPr lang="es-ES" altLang="ja-JP" smtClean="0">
                <a:latin typeface="Noteworthy Bold" pitchFamily="-109" charset="0"/>
                <a:ea typeface="ＭＳ Ｐゴシック" pitchFamily="-109" charset="-128"/>
                <a:cs typeface="Noteworthy Bold" pitchFamily="-109" charset="0"/>
              </a:rPr>
              <a:t>.</a:t>
            </a:r>
          </a:p>
          <a:p>
            <a:pPr eaLnBrk="1"/>
            <a:r>
              <a:rPr lang="es-ES" altLang="es-AR" smtClean="0">
                <a:latin typeface="Noteworthy Bold" pitchFamily="-109" charset="0"/>
                <a:ea typeface="ＭＳ Ｐゴシック" pitchFamily="-109" charset="-128"/>
                <a:cs typeface="Noteworthy Bold" pitchFamily="-109" charset="0"/>
              </a:rPr>
              <a:t>Comente a los asistentes que a continuación van a realizar una rápida actividad para comenzar el día. Dígales que les mostrará una lista de oraciones que deberán ir completando uno a uno en voz alta con lo primero que se les ocurra.</a:t>
            </a:r>
          </a:p>
          <a:p>
            <a:pPr eaLnBrk="1"/>
            <a:r>
              <a:rPr lang="es-ES" altLang="es-AR" smtClean="0">
                <a:latin typeface="Noteworthy Bold" pitchFamily="-109" charset="0"/>
                <a:ea typeface="ＭＳ Ｐゴシック" pitchFamily="-109" charset="-128"/>
                <a:cs typeface="Noteworthy Bold" pitchFamily="-109" charset="0"/>
              </a:rPr>
              <a:t>Seleccione quién será el primer participante y proyecte la placa donde se encuentran las frases. Pídale que empiece completando la primera oración.</a:t>
            </a:r>
          </a:p>
          <a:p>
            <a:pPr eaLnBrk="1"/>
            <a:r>
              <a:rPr lang="es-ES" altLang="es-AR" smtClean="0">
                <a:latin typeface="Noteworthy Bold" pitchFamily="-109" charset="0"/>
                <a:ea typeface="ＭＳ Ｐゴシック" pitchFamily="-109" charset="-128"/>
                <a:cs typeface="Noteworthy Bold" pitchFamily="-109" charset="0"/>
              </a:rPr>
              <a:t>Así continúe con el resto. Debe ser una dinámica rápida para distender al auditorio antes de comenzar a trabajar.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563813" y="517525"/>
            <a:ext cx="4583112" cy="2578100"/>
          </a:xfrm>
          <a:ln/>
        </p:spPr>
      </p:sp>
      <p:sp>
        <p:nvSpPr>
          <p:cNvPr id="178176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1 Marcador de imagen de diapositiva"/>
          <p:cNvSpPr>
            <a:spLocks noGrp="1" noRot="1" noChangeAspect="1" noTextEdit="1"/>
          </p:cNvSpPr>
          <p:nvPr>
            <p:ph type="sldImg"/>
          </p:nvPr>
        </p:nvSpPr>
        <p:spPr bwMode="auto">
          <a:xfrm>
            <a:off x="2563813" y="517525"/>
            <a:ext cx="4583112" cy="2578100"/>
          </a:xfrm>
          <a:noFill/>
          <a:ln>
            <a:solidFill>
              <a:srgbClr val="000000"/>
            </a:solidFill>
            <a:miter lim="800000"/>
            <a:headEnd/>
            <a:tailEnd/>
          </a:ln>
        </p:spPr>
      </p:sp>
      <p:sp>
        <p:nvSpPr>
          <p:cNvPr id="104451"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latin typeface="Arial" pitchFamily="34" charset="0"/>
                <a:cs typeface="Arial" pitchFamily="34" charset="0"/>
              </a:rPr>
              <a:t>Piaget</a:t>
            </a:r>
          </a:p>
        </p:txBody>
      </p:sp>
      <p:sp>
        <p:nvSpPr>
          <p:cNvPr id="104452" name="3 Marcador de número de diapositiva"/>
          <p:cNvSpPr txBox="1">
            <a:spLocks noGrp="1"/>
          </p:cNvSpPr>
          <p:nvPr/>
        </p:nvSpPr>
        <p:spPr bwMode="auto">
          <a:xfrm>
            <a:off x="5500507" y="6536528"/>
            <a:ext cx="4207986" cy="344091"/>
          </a:xfrm>
          <a:prstGeom prst="rect">
            <a:avLst/>
          </a:prstGeom>
          <a:noFill/>
          <a:ln w="9525">
            <a:noFill/>
            <a:miter lim="800000"/>
            <a:headEnd/>
            <a:tailEnd/>
          </a:ln>
        </p:spPr>
        <p:txBody>
          <a:bodyPr lIns="90822" tIns="45411" rIns="90822" bIns="45411" anchor="b"/>
          <a:lstStyle/>
          <a:p>
            <a:pPr algn="r" defTabSz="907509"/>
            <a:fld id="{D0209D74-799F-4AB0-A141-E66FAA8F55B7}" type="slidenum">
              <a:rPr lang="es-ES" sz="1100">
                <a:solidFill>
                  <a:srgbClr val="000000"/>
                </a:solidFill>
              </a:rPr>
              <a:pPr algn="r" defTabSz="907509"/>
              <a:t>52</a:t>
            </a:fld>
            <a:endParaRPr lang="es-ES" sz="1100" dirty="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1 Marcador de imagen de diapositiva"/>
          <p:cNvSpPr>
            <a:spLocks noGrp="1" noRot="1" noChangeAspect="1" noTextEdit="1"/>
          </p:cNvSpPr>
          <p:nvPr>
            <p:ph type="sldImg"/>
          </p:nvPr>
        </p:nvSpPr>
        <p:spPr bwMode="auto">
          <a:xfrm>
            <a:off x="2563813" y="517525"/>
            <a:ext cx="4583112" cy="2578100"/>
          </a:xfrm>
          <a:noFill/>
          <a:ln>
            <a:solidFill>
              <a:srgbClr val="000000"/>
            </a:solidFill>
            <a:miter lim="800000"/>
            <a:headEnd/>
            <a:tailEnd/>
          </a:ln>
        </p:spPr>
      </p:sp>
      <p:sp>
        <p:nvSpPr>
          <p:cNvPr id="105475"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latin typeface="Arial" pitchFamily="34" charset="0"/>
                <a:cs typeface="Arial" pitchFamily="34" charset="0"/>
              </a:rPr>
              <a:t>?</a:t>
            </a:r>
          </a:p>
        </p:txBody>
      </p:sp>
      <p:sp>
        <p:nvSpPr>
          <p:cNvPr id="105476" name="3 Marcador de número de diapositiva"/>
          <p:cNvSpPr txBox="1">
            <a:spLocks noGrp="1"/>
          </p:cNvSpPr>
          <p:nvPr/>
        </p:nvSpPr>
        <p:spPr bwMode="auto">
          <a:xfrm>
            <a:off x="5500507" y="6536528"/>
            <a:ext cx="4207986" cy="344091"/>
          </a:xfrm>
          <a:prstGeom prst="rect">
            <a:avLst/>
          </a:prstGeom>
          <a:noFill/>
          <a:ln w="9525">
            <a:noFill/>
            <a:miter lim="800000"/>
            <a:headEnd/>
            <a:tailEnd/>
          </a:ln>
        </p:spPr>
        <p:txBody>
          <a:bodyPr lIns="90822" tIns="45411" rIns="90822" bIns="45411" anchor="b"/>
          <a:lstStyle/>
          <a:p>
            <a:pPr algn="r" defTabSz="907509"/>
            <a:fld id="{A54223C1-BBF1-488D-8A14-5EE65DFCA373}" type="slidenum">
              <a:rPr lang="es-ES" sz="1100">
                <a:solidFill>
                  <a:srgbClr val="000000"/>
                </a:solidFill>
              </a:rPr>
              <a:pPr algn="r" defTabSz="907509"/>
              <a:t>53</a:t>
            </a:fld>
            <a:endParaRPr lang="es-ES" sz="1100" dirty="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Rot="1" noChangeAspect="1" noChangeArrowheads="1" noTextEdit="1"/>
          </p:cNvSpPr>
          <p:nvPr>
            <p:ph type="sldImg"/>
          </p:nvPr>
        </p:nvSpPr>
        <p:spPr>
          <a:xfrm>
            <a:off x="2563813" y="517525"/>
            <a:ext cx="4583112" cy="2578100"/>
          </a:xfrm>
          <a:ln/>
        </p:spPr>
      </p:sp>
      <p:sp>
        <p:nvSpPr>
          <p:cNvPr id="76800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Rot="1" noChangeAspect="1" noChangeArrowheads="1" noTextEdit="1"/>
          </p:cNvSpPr>
          <p:nvPr>
            <p:ph type="sldImg"/>
          </p:nvPr>
        </p:nvSpPr>
        <p:spPr>
          <a:xfrm>
            <a:off x="2563813" y="517525"/>
            <a:ext cx="4583112" cy="2578100"/>
          </a:xfrm>
          <a:ln/>
        </p:spPr>
      </p:sp>
      <p:sp>
        <p:nvSpPr>
          <p:cNvPr id="76800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endParaRPr lang="es-MX"/>
          </a:p>
        </p:txBody>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56</a:t>
            </a:fld>
            <a:endParaRPr lang="es-ES"/>
          </a:p>
        </p:txBody>
      </p:sp>
      <p:graphicFrame>
        <p:nvGraphicFramePr>
          <p:cNvPr id="5" name="Group 3"/>
          <p:cNvGraphicFramePr>
            <a:graphicFrameLocks/>
          </p:cNvGraphicFramePr>
          <p:nvPr/>
        </p:nvGraphicFramePr>
        <p:xfrm>
          <a:off x="1318587" y="3315550"/>
          <a:ext cx="7284284" cy="3118904"/>
        </p:xfrm>
        <a:graphic>
          <a:graphicData uri="http://schemas.openxmlformats.org/drawingml/2006/table">
            <a:tbl>
              <a:tblPr/>
              <a:tblGrid>
                <a:gridCol w="7284284"/>
              </a:tblGrid>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xfrm>
            <a:off x="2563813" y="517525"/>
            <a:ext cx="4583112" cy="2578100"/>
          </a:xfrm>
          <a:ln/>
        </p:spPr>
      </p:sp>
      <p:sp>
        <p:nvSpPr>
          <p:cNvPr id="131075"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131076" name="Slide Number Placeholder 3"/>
          <p:cNvSpPr>
            <a:spLocks noGrp="1"/>
          </p:cNvSpPr>
          <p:nvPr>
            <p:ph type="sldNum" sz="quarter" idx="5"/>
          </p:nvPr>
        </p:nvSpPr>
        <p:spPr>
          <a:noFill/>
        </p:spPr>
        <p:txBody>
          <a:bodyPr/>
          <a:lstStyle/>
          <a:p>
            <a:fld id="{DCA56CD3-7342-4FCB-A3E6-287807C0DD6A}" type="slidenum">
              <a:rPr lang="de-DE" smtClean="0"/>
              <a:pPr/>
              <a:t>10</a:t>
            </a:fld>
            <a:endParaRPr lang="de-DE"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endParaRPr lang="es-MX"/>
          </a:p>
        </p:txBody>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57</a:t>
            </a:fld>
            <a:endParaRPr lang="es-ES"/>
          </a:p>
        </p:txBody>
      </p:sp>
      <p:graphicFrame>
        <p:nvGraphicFramePr>
          <p:cNvPr id="5" name="Group 3"/>
          <p:cNvGraphicFramePr>
            <a:graphicFrameLocks/>
          </p:cNvGraphicFramePr>
          <p:nvPr/>
        </p:nvGraphicFramePr>
        <p:xfrm>
          <a:off x="1318587" y="3315550"/>
          <a:ext cx="7284284" cy="3118904"/>
        </p:xfrm>
        <a:graphic>
          <a:graphicData uri="http://schemas.openxmlformats.org/drawingml/2006/table">
            <a:tbl>
              <a:tblPr/>
              <a:tblGrid>
                <a:gridCol w="7284284"/>
              </a:tblGrid>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5499674" y="6536313"/>
            <a:ext cx="4208865" cy="344326"/>
          </a:xfrm>
          <a:prstGeom prst="rect">
            <a:avLst/>
          </a:prstGeom>
          <a:noFill/>
          <a:ln w="9525">
            <a:noFill/>
            <a:miter lim="800000"/>
            <a:headEnd/>
            <a:tailEnd/>
          </a:ln>
        </p:spPr>
        <p:txBody>
          <a:bodyPr anchor="b"/>
          <a:lstStyle/>
          <a:p>
            <a:pPr algn="r"/>
            <a:fld id="{24CA2F2F-768F-4D4B-B914-61C1A5C17AEC}" type="slidenum">
              <a:rPr lang="es-ES" sz="1200"/>
              <a:pPr algn="r"/>
              <a:t>58</a:t>
            </a:fld>
            <a:endParaRPr lang="es-ES" sz="1200"/>
          </a:p>
        </p:txBody>
      </p:sp>
      <p:sp>
        <p:nvSpPr>
          <p:cNvPr id="108547" name="Rectangle 7"/>
          <p:cNvSpPr txBox="1">
            <a:spLocks noGrp="1" noChangeArrowheads="1"/>
          </p:cNvSpPr>
          <p:nvPr/>
        </p:nvSpPr>
        <p:spPr bwMode="auto">
          <a:xfrm>
            <a:off x="5499674" y="6536313"/>
            <a:ext cx="4208865" cy="344326"/>
          </a:xfrm>
          <a:prstGeom prst="rect">
            <a:avLst/>
          </a:prstGeom>
          <a:noFill/>
          <a:ln w="9525">
            <a:noFill/>
            <a:miter lim="800000"/>
            <a:headEnd/>
            <a:tailEnd/>
          </a:ln>
        </p:spPr>
        <p:txBody>
          <a:bodyPr lIns="93177" tIns="46589" rIns="93177" bIns="46589" anchor="b"/>
          <a:lstStyle/>
          <a:p>
            <a:pPr algn="r" defTabSz="931863"/>
            <a:fld id="{A5B81FF3-C04C-449B-B178-409BF656F913}" type="slidenum">
              <a:rPr lang="en-US" sz="1200"/>
              <a:pPr algn="r" defTabSz="931863"/>
              <a:t>58</a:t>
            </a:fld>
            <a:endParaRPr lang="en-US" sz="1200"/>
          </a:p>
        </p:txBody>
      </p:sp>
      <p:sp>
        <p:nvSpPr>
          <p:cNvPr id="108548" name="Folienbildplatzhalter 1"/>
          <p:cNvSpPr>
            <a:spLocks noGrp="1" noRot="1" noChangeAspect="1" noTextEdit="1"/>
          </p:cNvSpPr>
          <p:nvPr>
            <p:ph type="sldImg"/>
          </p:nvPr>
        </p:nvSpPr>
        <p:spPr>
          <a:xfrm>
            <a:off x="2566988" y="517525"/>
            <a:ext cx="4581525" cy="2578100"/>
          </a:xfrm>
          <a:ln/>
        </p:spPr>
      </p:sp>
      <p:sp>
        <p:nvSpPr>
          <p:cNvPr id="108549" name="Notizenplatzhalter 2"/>
          <p:cNvSpPr>
            <a:spLocks noGrp="1"/>
          </p:cNvSpPr>
          <p:nvPr>
            <p:ph type="body" idx="1"/>
          </p:nvPr>
        </p:nvSpPr>
        <p:spPr>
          <a:xfrm>
            <a:off x="971954" y="3269331"/>
            <a:ext cx="7766832" cy="3096582"/>
          </a:xfrm>
          <a:noFill/>
          <a:ln/>
        </p:spPr>
        <p:txBody>
          <a:bodyPr lIns="93169" tIns="46585" rIns="93169" bIns="46585"/>
          <a:lstStyle/>
          <a:p>
            <a:pPr eaLnBrk="1" hangingPunct="1"/>
            <a:endParaRPr lang="en-GB" dirty="0" smtClean="0"/>
          </a:p>
        </p:txBody>
      </p:sp>
      <p:sp>
        <p:nvSpPr>
          <p:cNvPr id="108550" name="Foliennummernplatzhalter 3"/>
          <p:cNvSpPr txBox="1">
            <a:spLocks noGrp="1"/>
          </p:cNvSpPr>
          <p:nvPr/>
        </p:nvSpPr>
        <p:spPr bwMode="auto">
          <a:xfrm>
            <a:off x="5499674" y="6536313"/>
            <a:ext cx="4208865" cy="344326"/>
          </a:xfrm>
          <a:prstGeom prst="rect">
            <a:avLst/>
          </a:prstGeom>
          <a:noFill/>
          <a:ln w="9525">
            <a:noFill/>
            <a:miter lim="800000"/>
            <a:headEnd/>
            <a:tailEnd/>
          </a:ln>
        </p:spPr>
        <p:txBody>
          <a:bodyPr lIns="93169" tIns="46585" rIns="93169" bIns="46585" anchor="b"/>
          <a:lstStyle/>
          <a:p>
            <a:pPr algn="r" defTabSz="931863"/>
            <a:fld id="{67FE54AA-A08F-4FDD-8E43-0277262A4059}" type="slidenum">
              <a:rPr lang="de-DE" sz="1200"/>
              <a:pPr algn="r" defTabSz="931863"/>
              <a:t>58</a:t>
            </a:fld>
            <a:endParaRPr lang="de-DE"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Rectangle 7"/>
          <p:cNvSpPr txBox="1">
            <a:spLocks noGrp="1" noChangeArrowheads="1"/>
          </p:cNvSpPr>
          <p:nvPr/>
        </p:nvSpPr>
        <p:spPr bwMode="auto">
          <a:xfrm>
            <a:off x="5500673" y="6535723"/>
            <a:ext cx="4208424"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1FA9E11B-6990-415B-B6EA-0F5C4E76B9F8}" type="slidenum">
              <a:rPr lang="es-ES" sz="1200"/>
              <a:pPr algn="r" defTabSz="908934" eaLnBrk="1" hangingPunct="1">
                <a:spcBef>
                  <a:spcPct val="0"/>
                </a:spcBef>
              </a:pPr>
              <a:t>59</a:t>
            </a:fld>
            <a:endParaRPr lang="es-ES" sz="1200" dirty="0"/>
          </a:p>
        </p:txBody>
      </p:sp>
      <p:sp>
        <p:nvSpPr>
          <p:cNvPr id="1354755" name="Rectangle 2"/>
          <p:cNvSpPr>
            <a:spLocks noGrp="1" noRot="1" noChangeAspect="1" noChangeArrowheads="1" noTextEdit="1"/>
          </p:cNvSpPr>
          <p:nvPr>
            <p:ph type="sldImg"/>
          </p:nvPr>
        </p:nvSpPr>
        <p:spPr>
          <a:xfrm>
            <a:off x="2563813" y="517525"/>
            <a:ext cx="4583112" cy="2578100"/>
          </a:xfrm>
          <a:ln/>
        </p:spPr>
      </p:sp>
      <p:sp>
        <p:nvSpPr>
          <p:cNvPr id="1354756" name="Rectangle 3"/>
          <p:cNvSpPr>
            <a:spLocks noGrp="1" noChangeArrowheads="1"/>
          </p:cNvSpPr>
          <p:nvPr>
            <p:ph type="body" idx="1"/>
          </p:nvPr>
        </p:nvSpPr>
        <p:spPr>
          <a:xfrm>
            <a:off x="968777" y="3268631"/>
            <a:ext cx="7773188" cy="3096354"/>
          </a:xfrm>
          <a:noFill/>
          <a:ln/>
        </p:spPr>
        <p:txBody>
          <a:bodyPr/>
          <a:lstStyle/>
          <a:p>
            <a:pPr eaLnBrk="1" hangingPunct="1"/>
            <a:endParaRPr lang="en-US" dirty="0" smtClean="0">
              <a:latin typeface="Arial" charset="0"/>
            </a:endParaRPr>
          </a:p>
        </p:txBody>
      </p:sp>
      <p:sp>
        <p:nvSpPr>
          <p:cNvPr id="5" name="Slide Number Placeholder 4"/>
          <p:cNvSpPr>
            <a:spLocks noGrp="1"/>
          </p:cNvSpPr>
          <p:nvPr>
            <p:ph type="sldNum" sz="quarter" idx="10"/>
          </p:nvPr>
        </p:nvSpPr>
        <p:spPr/>
        <p:txBody>
          <a:bodyPr/>
          <a:lstStyle/>
          <a:p>
            <a:pPr>
              <a:defRPr/>
            </a:pPr>
            <a:fld id="{29F9966C-E2CB-44E6-82EB-B0D80EB3BD54}" type="slidenum">
              <a:rPr lang="es-ES" smtClean="0"/>
              <a:pPr>
                <a:defRPr/>
              </a:pPr>
              <a:t>59</a:t>
            </a:fld>
            <a:endParaRPr lang="es-ES"/>
          </a:p>
        </p:txBody>
      </p:sp>
      <p:graphicFrame>
        <p:nvGraphicFramePr>
          <p:cNvPr id="6" name="Group 3"/>
          <p:cNvGraphicFramePr>
            <a:graphicFrameLocks/>
          </p:cNvGraphicFramePr>
          <p:nvPr/>
        </p:nvGraphicFramePr>
        <p:xfrm>
          <a:off x="1318588" y="3315550"/>
          <a:ext cx="7284285" cy="3118902"/>
        </p:xfrm>
        <a:graphic>
          <a:graphicData uri="http://schemas.openxmlformats.org/drawingml/2006/table">
            <a:tbl>
              <a:tblPr/>
              <a:tblGrid>
                <a:gridCol w="7284285"/>
              </a:tblGrid>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Rectangle 7"/>
          <p:cNvSpPr txBox="1">
            <a:spLocks noGrp="1" noChangeArrowheads="1"/>
          </p:cNvSpPr>
          <p:nvPr/>
        </p:nvSpPr>
        <p:spPr bwMode="auto">
          <a:xfrm>
            <a:off x="5500673" y="6535723"/>
            <a:ext cx="4208424"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1FA9E11B-6990-415B-B6EA-0F5C4E76B9F8}" type="slidenum">
              <a:rPr lang="es-ES" sz="1200"/>
              <a:pPr algn="r" defTabSz="908934" eaLnBrk="1" hangingPunct="1">
                <a:spcBef>
                  <a:spcPct val="0"/>
                </a:spcBef>
              </a:pPr>
              <a:t>60</a:t>
            </a:fld>
            <a:endParaRPr lang="es-ES" sz="1200" dirty="0"/>
          </a:p>
        </p:txBody>
      </p:sp>
      <p:sp>
        <p:nvSpPr>
          <p:cNvPr id="1354755" name="Rectangle 2"/>
          <p:cNvSpPr>
            <a:spLocks noGrp="1" noRot="1" noChangeAspect="1" noChangeArrowheads="1" noTextEdit="1"/>
          </p:cNvSpPr>
          <p:nvPr>
            <p:ph type="sldImg"/>
          </p:nvPr>
        </p:nvSpPr>
        <p:spPr>
          <a:xfrm>
            <a:off x="2563813" y="517525"/>
            <a:ext cx="4583112" cy="2578100"/>
          </a:xfrm>
          <a:ln/>
        </p:spPr>
      </p:sp>
      <p:sp>
        <p:nvSpPr>
          <p:cNvPr id="1354756" name="Rectangle 3"/>
          <p:cNvSpPr>
            <a:spLocks noGrp="1" noChangeArrowheads="1"/>
          </p:cNvSpPr>
          <p:nvPr>
            <p:ph type="body" idx="1"/>
          </p:nvPr>
        </p:nvSpPr>
        <p:spPr>
          <a:xfrm>
            <a:off x="968777" y="3268631"/>
            <a:ext cx="7773188" cy="3096354"/>
          </a:xfrm>
          <a:noFill/>
          <a:ln/>
        </p:spPr>
        <p:txBody>
          <a:bodyPr/>
          <a:lstStyle/>
          <a:p>
            <a:pPr eaLnBrk="1" hangingPunct="1"/>
            <a:endParaRPr lang="en-US" dirty="0" smtClean="0">
              <a:latin typeface="Arial" charset="0"/>
            </a:endParaRPr>
          </a:p>
        </p:txBody>
      </p:sp>
      <p:sp>
        <p:nvSpPr>
          <p:cNvPr id="5" name="Slide Number Placeholder 4"/>
          <p:cNvSpPr>
            <a:spLocks noGrp="1"/>
          </p:cNvSpPr>
          <p:nvPr>
            <p:ph type="sldNum" sz="quarter" idx="10"/>
          </p:nvPr>
        </p:nvSpPr>
        <p:spPr/>
        <p:txBody>
          <a:bodyPr/>
          <a:lstStyle/>
          <a:p>
            <a:pPr>
              <a:defRPr/>
            </a:pPr>
            <a:fld id="{29F9966C-E2CB-44E6-82EB-B0D80EB3BD54}" type="slidenum">
              <a:rPr lang="es-ES" smtClean="0"/>
              <a:pPr>
                <a:defRPr/>
              </a:pPr>
              <a:t>60</a:t>
            </a:fld>
            <a:endParaRPr lang="es-ES"/>
          </a:p>
        </p:txBody>
      </p:sp>
      <p:graphicFrame>
        <p:nvGraphicFramePr>
          <p:cNvPr id="6" name="Group 3"/>
          <p:cNvGraphicFramePr>
            <a:graphicFrameLocks/>
          </p:cNvGraphicFramePr>
          <p:nvPr/>
        </p:nvGraphicFramePr>
        <p:xfrm>
          <a:off x="1318588" y="3315550"/>
          <a:ext cx="7284285" cy="3118902"/>
        </p:xfrm>
        <a:graphic>
          <a:graphicData uri="http://schemas.openxmlformats.org/drawingml/2006/table">
            <a:tbl>
              <a:tblPr/>
              <a:tblGrid>
                <a:gridCol w="7284285"/>
              </a:tblGrid>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563813" y="517525"/>
            <a:ext cx="4583112" cy="2578100"/>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61</a:t>
            </a:fld>
            <a:endParaRPr lang="de-DE"/>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563813" y="517525"/>
            <a:ext cx="4583112" cy="2578100"/>
          </a:xfrm>
          <a:ln/>
        </p:spPr>
      </p:sp>
      <p:sp>
        <p:nvSpPr>
          <p:cNvPr id="1781763" name="Rectangle 3"/>
          <p:cNvSpPr>
            <a:spLocks noGrp="1" noChangeArrowheads="1"/>
          </p:cNvSpPr>
          <p:nvPr>
            <p:ph type="body" idx="1"/>
          </p:nvPr>
        </p:nvSpPr>
        <p:spPr>
          <a:noFill/>
          <a:ln/>
        </p:spPr>
        <p:txBody>
          <a:bodyPr/>
          <a:lstStyle/>
          <a:p>
            <a:r>
              <a:rPr lang="es-AR" dirty="0" smtClean="0">
                <a:latin typeface="Arial" charset="0"/>
              </a:rPr>
              <a:t>PASAR VIDEO DE ESCALERA MECÁNICA</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8" name="Rectangle 2"/>
          <p:cNvSpPr>
            <a:spLocks noGrp="1" noRot="1" noChangeAspect="1" noChangeArrowheads="1" noTextEdit="1"/>
          </p:cNvSpPr>
          <p:nvPr>
            <p:ph type="sldImg"/>
          </p:nvPr>
        </p:nvSpPr>
        <p:spPr>
          <a:xfrm>
            <a:off x="2563813" y="517525"/>
            <a:ext cx="4583112" cy="2578100"/>
          </a:xfrm>
          <a:ln/>
        </p:spPr>
      </p:sp>
      <p:sp>
        <p:nvSpPr>
          <p:cNvPr id="1161219"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Rectangle 2"/>
          <p:cNvSpPr>
            <a:spLocks noGrp="1" noRot="1" noChangeAspect="1" noChangeArrowheads="1" noTextEdit="1"/>
          </p:cNvSpPr>
          <p:nvPr>
            <p:ph type="sldImg"/>
          </p:nvPr>
        </p:nvSpPr>
        <p:spPr>
          <a:xfrm>
            <a:off x="2563813" y="517525"/>
            <a:ext cx="4583112" cy="2578100"/>
          </a:xfrm>
          <a:ln/>
        </p:spPr>
      </p:sp>
      <p:sp>
        <p:nvSpPr>
          <p:cNvPr id="1191939"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Rectangle 2"/>
          <p:cNvSpPr>
            <a:spLocks noGrp="1" noRot="1" noChangeAspect="1" noChangeArrowheads="1" noTextEdit="1"/>
          </p:cNvSpPr>
          <p:nvPr>
            <p:ph type="sldImg"/>
          </p:nvPr>
        </p:nvSpPr>
        <p:spPr>
          <a:xfrm>
            <a:off x="2563813" y="517525"/>
            <a:ext cx="4583112" cy="2578100"/>
          </a:xfrm>
          <a:ln/>
        </p:spPr>
      </p:sp>
      <p:sp>
        <p:nvSpPr>
          <p:cNvPr id="1193987"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Rectangle 2"/>
          <p:cNvSpPr>
            <a:spLocks noGrp="1" noRot="1" noChangeAspect="1" noChangeArrowheads="1" noTextEdit="1"/>
          </p:cNvSpPr>
          <p:nvPr>
            <p:ph type="sldImg"/>
          </p:nvPr>
        </p:nvSpPr>
        <p:spPr>
          <a:xfrm>
            <a:off x="2563813" y="517525"/>
            <a:ext cx="4583112" cy="2578100"/>
          </a:xfrm>
          <a:ln/>
        </p:spPr>
      </p:sp>
      <p:sp>
        <p:nvSpPr>
          <p:cNvPr id="1196035"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xfrm>
            <a:off x="2563813" y="517525"/>
            <a:ext cx="4583112" cy="2578100"/>
          </a:xfrm>
          <a:ln/>
        </p:spPr>
      </p:sp>
      <p:sp>
        <p:nvSpPr>
          <p:cNvPr id="129027" name="Notes Placeholder 2"/>
          <p:cNvSpPr>
            <a:spLocks noGrp="1"/>
          </p:cNvSpPr>
          <p:nvPr>
            <p:ph type="body" idx="1"/>
          </p:nvPr>
        </p:nvSpPr>
        <p:spPr>
          <a:noFill/>
          <a:ln/>
        </p:spPr>
        <p:txBody>
          <a:bodyPr/>
          <a:lstStyle/>
          <a:p>
            <a:endParaRPr lang="en-US" smtClean="0">
              <a:latin typeface="Arial" pitchFamily="34" charset="0"/>
              <a:cs typeface="Arial" pitchFamily="34" charset="0"/>
            </a:endParaRPr>
          </a:p>
        </p:txBody>
      </p:sp>
      <p:sp>
        <p:nvSpPr>
          <p:cNvPr id="129028" name="Slide Number Placeholder 3"/>
          <p:cNvSpPr>
            <a:spLocks noGrp="1"/>
          </p:cNvSpPr>
          <p:nvPr>
            <p:ph type="sldNum" sz="quarter" idx="5"/>
          </p:nvPr>
        </p:nvSpPr>
        <p:spPr>
          <a:noFill/>
        </p:spPr>
        <p:txBody>
          <a:bodyPr/>
          <a:lstStyle/>
          <a:p>
            <a:fld id="{E83C41A1-541C-4B0E-96E1-C49AB8FC588E}" type="slidenum">
              <a:rPr lang="de-DE" smtClean="0"/>
              <a:pPr/>
              <a:t>11</a:t>
            </a:fld>
            <a:endParaRPr lang="de-DE"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Rectangle 2"/>
          <p:cNvSpPr>
            <a:spLocks noGrp="1" noRot="1" noChangeAspect="1" noChangeArrowheads="1" noTextEdit="1"/>
          </p:cNvSpPr>
          <p:nvPr>
            <p:ph type="sldImg"/>
          </p:nvPr>
        </p:nvSpPr>
        <p:spPr>
          <a:xfrm>
            <a:off x="2563813" y="517525"/>
            <a:ext cx="4583112" cy="2578100"/>
          </a:xfrm>
          <a:ln/>
        </p:spPr>
      </p:sp>
      <p:sp>
        <p:nvSpPr>
          <p:cNvPr id="119808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bwMode="auto">
          <a:xfrm>
            <a:off x="2711450" y="377825"/>
            <a:ext cx="5073650" cy="2854325"/>
          </a:xfrm>
          <a:noFill/>
          <a:ln>
            <a:solidFill>
              <a:srgbClr val="000000"/>
            </a:solidFill>
            <a:miter lim="800000"/>
            <a:headEnd/>
            <a:tailEnd/>
          </a:ln>
        </p:spPr>
      </p:sp>
      <p:graphicFrame>
        <p:nvGraphicFramePr>
          <p:cNvPr id="1220611" name="Group 3"/>
          <p:cNvGraphicFramePr>
            <a:graphicFrameLocks noGrp="1"/>
          </p:cNvGraphicFramePr>
          <p:nvPr>
            <p:ph type="body" idx="1"/>
          </p:nvPr>
        </p:nvGraphicFramePr>
        <p:xfrm>
          <a:off x="1317243" y="3266472"/>
          <a:ext cx="7770839" cy="4391935"/>
        </p:xfrm>
        <a:graphic>
          <a:graphicData uri="http://schemas.openxmlformats.org/drawingml/2006/table">
            <a:tbl>
              <a:tblPr/>
              <a:tblGrid>
                <a:gridCol w="7771547"/>
              </a:tblGrid>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454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Rectangle 2"/>
          <p:cNvSpPr>
            <a:spLocks noGrp="1" noRot="1" noChangeAspect="1" noChangeArrowheads="1" noTextEdit="1"/>
          </p:cNvSpPr>
          <p:nvPr>
            <p:ph type="sldImg"/>
          </p:nvPr>
        </p:nvSpPr>
        <p:spPr>
          <a:xfrm>
            <a:off x="2563813" y="517525"/>
            <a:ext cx="4583112" cy="2578100"/>
          </a:xfrm>
          <a:ln/>
        </p:spPr>
      </p:sp>
      <p:sp>
        <p:nvSpPr>
          <p:cNvPr id="1175555"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Grp="1" noRot="1" noChangeAspect="1" noChangeArrowheads="1" noTextEdit="1"/>
          </p:cNvSpPr>
          <p:nvPr>
            <p:ph type="sldImg"/>
          </p:nvPr>
        </p:nvSpPr>
        <p:spPr>
          <a:xfrm>
            <a:off x="2563813" y="517525"/>
            <a:ext cx="4583112" cy="2578100"/>
          </a:xfrm>
          <a:ln/>
        </p:spPr>
      </p:sp>
      <p:sp>
        <p:nvSpPr>
          <p:cNvPr id="117760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Rectangle 2"/>
          <p:cNvSpPr>
            <a:spLocks noGrp="1" noRot="1" noChangeAspect="1" noChangeArrowheads="1" noTextEdit="1"/>
          </p:cNvSpPr>
          <p:nvPr>
            <p:ph type="sldImg"/>
          </p:nvPr>
        </p:nvSpPr>
        <p:spPr>
          <a:xfrm>
            <a:off x="2563813" y="517525"/>
            <a:ext cx="4583112" cy="2578100"/>
          </a:xfrm>
          <a:ln/>
        </p:spPr>
      </p:sp>
      <p:sp>
        <p:nvSpPr>
          <p:cNvPr id="116736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bwMode="auto">
          <a:xfrm>
            <a:off x="2711450" y="377825"/>
            <a:ext cx="5073650" cy="2854325"/>
          </a:xfrm>
          <a:noFill/>
          <a:ln>
            <a:solidFill>
              <a:srgbClr val="000000"/>
            </a:solidFill>
            <a:miter lim="800000"/>
            <a:headEnd/>
            <a:tailEnd/>
          </a:ln>
        </p:spPr>
      </p:sp>
      <p:graphicFrame>
        <p:nvGraphicFramePr>
          <p:cNvPr id="1220611" name="Group 3"/>
          <p:cNvGraphicFramePr>
            <a:graphicFrameLocks noGrp="1"/>
          </p:cNvGraphicFramePr>
          <p:nvPr>
            <p:ph type="body" idx="1"/>
          </p:nvPr>
        </p:nvGraphicFramePr>
        <p:xfrm>
          <a:off x="1317243" y="3266472"/>
          <a:ext cx="7770839" cy="4391935"/>
        </p:xfrm>
        <a:graphic>
          <a:graphicData uri="http://schemas.openxmlformats.org/drawingml/2006/table">
            <a:tbl>
              <a:tblPr/>
              <a:tblGrid>
                <a:gridCol w="7771547"/>
              </a:tblGrid>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4549">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6608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94579" marR="94579" marT="44300" marB="4430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746" name="Rectangle 2"/>
          <p:cNvSpPr>
            <a:spLocks noGrp="1" noRot="1" noChangeAspect="1" noChangeArrowheads="1" noTextEdit="1"/>
          </p:cNvSpPr>
          <p:nvPr>
            <p:ph type="sldImg"/>
          </p:nvPr>
        </p:nvSpPr>
        <p:spPr>
          <a:xfrm>
            <a:off x="2563813" y="517525"/>
            <a:ext cx="4583112" cy="2578100"/>
          </a:xfrm>
          <a:ln/>
        </p:spPr>
      </p:sp>
      <p:sp>
        <p:nvSpPr>
          <p:cNvPr id="1183747"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Rectangle 2"/>
          <p:cNvSpPr>
            <a:spLocks noGrp="1" noRot="1" noChangeAspect="1" noChangeArrowheads="1" noTextEdit="1"/>
          </p:cNvSpPr>
          <p:nvPr>
            <p:ph type="sldImg"/>
          </p:nvPr>
        </p:nvSpPr>
        <p:spPr>
          <a:xfrm>
            <a:off x="2563813" y="517525"/>
            <a:ext cx="4583112" cy="2578100"/>
          </a:xfrm>
          <a:ln/>
        </p:spPr>
      </p:sp>
      <p:sp>
        <p:nvSpPr>
          <p:cNvPr id="1185795"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2" name="Rectangle 2"/>
          <p:cNvSpPr>
            <a:spLocks noGrp="1" noRot="1" noChangeAspect="1" noChangeArrowheads="1" noTextEdit="1"/>
          </p:cNvSpPr>
          <p:nvPr>
            <p:ph type="sldImg"/>
          </p:nvPr>
        </p:nvSpPr>
        <p:spPr>
          <a:xfrm>
            <a:off x="2563813" y="517525"/>
            <a:ext cx="4583112" cy="2578100"/>
          </a:xfrm>
          <a:ln/>
        </p:spPr>
      </p:sp>
      <p:sp>
        <p:nvSpPr>
          <p:cNvPr id="115200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Rectangle 2"/>
          <p:cNvSpPr>
            <a:spLocks noGrp="1" noRot="1" noChangeAspect="1" noChangeArrowheads="1" noTextEdit="1"/>
          </p:cNvSpPr>
          <p:nvPr>
            <p:ph type="sldImg"/>
          </p:nvPr>
        </p:nvSpPr>
        <p:spPr>
          <a:xfrm>
            <a:off x="2563813" y="517525"/>
            <a:ext cx="4583112" cy="2578100"/>
          </a:xfrm>
          <a:ln/>
        </p:spPr>
      </p:sp>
      <p:sp>
        <p:nvSpPr>
          <p:cNvPr id="118784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Rot="1" noChangeAspect="1" noChangeArrowheads="1" noTextEdit="1"/>
          </p:cNvSpPr>
          <p:nvPr>
            <p:ph type="sldImg"/>
          </p:nvPr>
        </p:nvSpPr>
        <p:spPr>
          <a:xfrm>
            <a:off x="2563813" y="517525"/>
            <a:ext cx="4583112" cy="2578100"/>
          </a:xfrm>
          <a:ln/>
        </p:spPr>
      </p:sp>
      <p:sp>
        <p:nvSpPr>
          <p:cNvPr id="705539"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5858" name="Rectangle 2"/>
          <p:cNvSpPr>
            <a:spLocks noGrp="1" noRot="1" noChangeAspect="1" noChangeArrowheads="1" noTextEdit="1"/>
          </p:cNvSpPr>
          <p:nvPr>
            <p:ph type="sldImg"/>
          </p:nvPr>
        </p:nvSpPr>
        <p:spPr>
          <a:xfrm>
            <a:off x="2563813" y="517525"/>
            <a:ext cx="4583112" cy="2578100"/>
          </a:xfrm>
          <a:ln/>
        </p:spPr>
      </p:sp>
      <p:sp>
        <p:nvSpPr>
          <p:cNvPr id="1785859"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6C2021D-9EFE-4CCB-A132-894253B9AD70}" type="slidenum">
              <a:rPr lang="es-ES"/>
              <a:pPr/>
              <a:t>80</a:t>
            </a:fld>
            <a:endParaRPr lang="es-ES"/>
          </a:p>
        </p:txBody>
      </p:sp>
      <p:sp>
        <p:nvSpPr>
          <p:cNvPr id="855042" name="Rectangle 7"/>
          <p:cNvSpPr txBox="1">
            <a:spLocks noGrp="1" noChangeArrowheads="1"/>
          </p:cNvSpPr>
          <p:nvPr/>
        </p:nvSpPr>
        <p:spPr bwMode="auto">
          <a:xfrm>
            <a:off x="5500004" y="6536209"/>
            <a:ext cx="4208566" cy="344440"/>
          </a:xfrm>
          <a:prstGeom prst="rect">
            <a:avLst/>
          </a:prstGeom>
          <a:noFill/>
          <a:ln w="9525">
            <a:noFill/>
            <a:miter lim="800000"/>
            <a:headEnd/>
            <a:tailEnd/>
          </a:ln>
        </p:spPr>
        <p:txBody>
          <a:bodyPr lIns="94229" tIns="47114" rIns="94229" bIns="47114" anchor="b"/>
          <a:lstStyle/>
          <a:p>
            <a:pPr algn="r" defTabSz="942975"/>
            <a:fld id="{383C13C1-AB30-41E3-998D-08F87773B070}" type="slidenum">
              <a:rPr lang="es-ES" sz="1200">
                <a:cs typeface="Arial" charset="0"/>
              </a:rPr>
              <a:pPr algn="r" defTabSz="942975"/>
              <a:t>80</a:t>
            </a:fld>
            <a:endParaRPr lang="es-ES" sz="1200">
              <a:cs typeface="Arial" charset="0"/>
            </a:endParaRPr>
          </a:p>
        </p:txBody>
      </p:sp>
      <p:sp>
        <p:nvSpPr>
          <p:cNvPr id="855043" name="Rectangle 2"/>
          <p:cNvSpPr>
            <a:spLocks noGrp="1" noRot="1" noChangeAspect="1" noChangeArrowheads="1" noTextEdit="1"/>
          </p:cNvSpPr>
          <p:nvPr>
            <p:ph type="sldImg"/>
          </p:nvPr>
        </p:nvSpPr>
        <p:spPr>
          <a:xfrm>
            <a:off x="2563813" y="517525"/>
            <a:ext cx="4583112" cy="2578100"/>
          </a:xfrm>
          <a:ln/>
        </p:spPr>
      </p:sp>
      <p:sp>
        <p:nvSpPr>
          <p:cNvPr id="855044" name="Rectangle 3"/>
          <p:cNvSpPr>
            <a:spLocks noGrp="1" noChangeArrowheads="1"/>
          </p:cNvSpPr>
          <p:nvPr>
            <p:ph type="body" idx="1"/>
          </p:nvPr>
        </p:nvSpPr>
        <p:spPr>
          <a:xfrm>
            <a:off x="970207" y="3268688"/>
            <a:ext cx="7770327" cy="3096466"/>
          </a:xfrm>
          <a:noFill/>
        </p:spPr>
        <p:txBody>
          <a:bodyPr/>
          <a:lstStyle/>
          <a:p>
            <a:r>
              <a:rPr lang="en-US" dirty="0" err="1" smtClean="0"/>
              <a:t>Luego</a:t>
            </a:r>
            <a:r>
              <a:rPr lang="en-US" dirty="0" smtClean="0"/>
              <a:t> de </a:t>
            </a:r>
            <a:r>
              <a:rPr lang="en-US" dirty="0" err="1" smtClean="0"/>
              <a:t>este</a:t>
            </a:r>
            <a:r>
              <a:rPr lang="en-US" dirty="0" smtClean="0"/>
              <a:t> </a:t>
            </a:r>
            <a:r>
              <a:rPr lang="en-US" dirty="0" err="1" smtClean="0"/>
              <a:t>ejercicio</a:t>
            </a:r>
            <a:r>
              <a:rPr lang="en-US" dirty="0" smtClean="0"/>
              <a:t>, </a:t>
            </a:r>
            <a:r>
              <a:rPr lang="en-US" dirty="0" err="1" smtClean="0"/>
              <a:t>hacer</a:t>
            </a:r>
            <a:r>
              <a:rPr lang="en-US" dirty="0" smtClean="0"/>
              <a:t> role play </a:t>
            </a:r>
            <a:r>
              <a:rPr lang="en-US" dirty="0" err="1" smtClean="0"/>
              <a:t>para</a:t>
            </a:r>
            <a:r>
              <a:rPr lang="en-US" dirty="0" smtClean="0"/>
              <a:t> </a:t>
            </a:r>
            <a:r>
              <a:rPr lang="en-US" dirty="0" err="1" smtClean="0"/>
              <a:t>mostrar</a:t>
            </a:r>
            <a:r>
              <a:rPr lang="en-US" dirty="0" smtClean="0"/>
              <a:t> </a:t>
            </a:r>
            <a:r>
              <a:rPr lang="en-US" dirty="0" err="1" smtClean="0"/>
              <a:t>cómo</a:t>
            </a:r>
            <a:r>
              <a:rPr lang="en-US" dirty="0" smtClean="0"/>
              <a:t> </a:t>
            </a:r>
            <a:r>
              <a:rPr lang="en-US" dirty="0" err="1" smtClean="0"/>
              <a:t>desactivar</a:t>
            </a:r>
            <a:r>
              <a:rPr lang="en-US" dirty="0" smtClean="0"/>
              <a:t> a la </a:t>
            </a:r>
            <a:r>
              <a:rPr lang="en-US" dirty="0" err="1" smtClean="0"/>
              <a:t>víctima</a:t>
            </a:r>
            <a:r>
              <a:rPr lang="en-US" dirty="0" smtClean="0"/>
              <a:t>.</a:t>
            </a:r>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4" name="Rectangle 2"/>
          <p:cNvSpPr>
            <a:spLocks noGrp="1" noRot="1" noChangeAspect="1" noChangeArrowheads="1" noTextEdit="1"/>
          </p:cNvSpPr>
          <p:nvPr>
            <p:ph type="sldImg"/>
          </p:nvPr>
        </p:nvSpPr>
        <p:spPr>
          <a:xfrm>
            <a:off x="2563813" y="517525"/>
            <a:ext cx="4583112" cy="2578100"/>
          </a:xfrm>
          <a:ln/>
        </p:spPr>
      </p:sp>
      <p:sp>
        <p:nvSpPr>
          <p:cNvPr id="1242115"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Rectangle 2"/>
          <p:cNvSpPr>
            <a:spLocks noGrp="1" noRot="1" noChangeAspect="1" noChangeArrowheads="1" noTextEdit="1"/>
          </p:cNvSpPr>
          <p:nvPr>
            <p:ph type="sldImg"/>
          </p:nvPr>
        </p:nvSpPr>
        <p:spPr>
          <a:xfrm>
            <a:off x="2563813" y="517525"/>
            <a:ext cx="4583112" cy="2578100"/>
          </a:xfrm>
          <a:ln/>
        </p:spPr>
      </p:sp>
      <p:sp>
        <p:nvSpPr>
          <p:cNvPr id="1185795"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Rot="1" noChangeAspect="1" noChangeArrowheads="1" noTextEdit="1"/>
          </p:cNvSpPr>
          <p:nvPr>
            <p:ph type="sldImg"/>
          </p:nvPr>
        </p:nvSpPr>
        <p:spPr>
          <a:xfrm>
            <a:off x="2563813" y="517525"/>
            <a:ext cx="4583112" cy="2578100"/>
          </a:xfrm>
          <a:ln/>
        </p:spPr>
      </p:sp>
      <p:sp>
        <p:nvSpPr>
          <p:cNvPr id="1235971"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Rectangle 7"/>
          <p:cNvSpPr txBox="1">
            <a:spLocks noGrp="1" noChangeArrowheads="1"/>
          </p:cNvSpPr>
          <p:nvPr/>
        </p:nvSpPr>
        <p:spPr bwMode="auto">
          <a:xfrm>
            <a:off x="5500673" y="6535723"/>
            <a:ext cx="4208424"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1FA9E11B-6990-415B-B6EA-0F5C4E76B9F8}" type="slidenum">
              <a:rPr lang="es-ES" sz="1200"/>
              <a:pPr algn="r" defTabSz="908934" eaLnBrk="1" hangingPunct="1">
                <a:spcBef>
                  <a:spcPct val="0"/>
                </a:spcBef>
              </a:pPr>
              <a:t>86</a:t>
            </a:fld>
            <a:endParaRPr lang="es-ES" sz="1200" dirty="0"/>
          </a:p>
        </p:txBody>
      </p:sp>
      <p:sp>
        <p:nvSpPr>
          <p:cNvPr id="1354755" name="Rectangle 2"/>
          <p:cNvSpPr>
            <a:spLocks noGrp="1" noRot="1" noChangeAspect="1" noChangeArrowheads="1" noTextEdit="1"/>
          </p:cNvSpPr>
          <p:nvPr>
            <p:ph type="sldImg"/>
          </p:nvPr>
        </p:nvSpPr>
        <p:spPr>
          <a:xfrm>
            <a:off x="2563813" y="517525"/>
            <a:ext cx="4583112" cy="2578100"/>
          </a:xfrm>
          <a:ln/>
        </p:spPr>
      </p:sp>
      <p:sp>
        <p:nvSpPr>
          <p:cNvPr id="1354756" name="Rectangle 3"/>
          <p:cNvSpPr>
            <a:spLocks noGrp="1" noChangeArrowheads="1"/>
          </p:cNvSpPr>
          <p:nvPr>
            <p:ph type="body" idx="1"/>
          </p:nvPr>
        </p:nvSpPr>
        <p:spPr>
          <a:xfrm>
            <a:off x="968777" y="3268631"/>
            <a:ext cx="7773188" cy="3096354"/>
          </a:xfrm>
          <a:noFill/>
          <a:ln/>
        </p:spPr>
        <p:txBody>
          <a:bodyPr/>
          <a:lstStyle/>
          <a:p>
            <a:pPr eaLnBrk="1" hangingPunct="1"/>
            <a:endParaRPr lang="en-US" dirty="0" smtClean="0">
              <a:latin typeface="Arial" charset="0"/>
            </a:endParaRPr>
          </a:p>
        </p:txBody>
      </p:sp>
      <p:sp>
        <p:nvSpPr>
          <p:cNvPr id="5" name="Slide Number Placeholder 4"/>
          <p:cNvSpPr>
            <a:spLocks noGrp="1"/>
          </p:cNvSpPr>
          <p:nvPr>
            <p:ph type="sldNum" sz="quarter" idx="10"/>
          </p:nvPr>
        </p:nvSpPr>
        <p:spPr/>
        <p:txBody>
          <a:bodyPr/>
          <a:lstStyle/>
          <a:p>
            <a:pPr>
              <a:defRPr/>
            </a:pPr>
            <a:fld id="{29F9966C-E2CB-44E6-82EB-B0D80EB3BD54}" type="slidenum">
              <a:rPr lang="es-ES" smtClean="0"/>
              <a:pPr>
                <a:defRPr/>
              </a:pPr>
              <a:t>86</a:t>
            </a:fld>
            <a:endParaRPr lang="es-ES"/>
          </a:p>
        </p:txBody>
      </p:sp>
      <p:graphicFrame>
        <p:nvGraphicFramePr>
          <p:cNvPr id="6" name="Group 3"/>
          <p:cNvGraphicFramePr>
            <a:graphicFrameLocks/>
          </p:cNvGraphicFramePr>
          <p:nvPr/>
        </p:nvGraphicFramePr>
        <p:xfrm>
          <a:off x="1318588" y="3315550"/>
          <a:ext cx="7284285" cy="3118902"/>
        </p:xfrm>
        <a:graphic>
          <a:graphicData uri="http://schemas.openxmlformats.org/drawingml/2006/table">
            <a:tbl>
              <a:tblPr/>
              <a:tblGrid>
                <a:gridCol w="7284285"/>
              </a:tblGrid>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563813" y="517525"/>
            <a:ext cx="4583112" cy="2578100"/>
          </a:xfrm>
          <a:ln/>
        </p:spPr>
      </p:sp>
      <p:sp>
        <p:nvSpPr>
          <p:cNvPr id="178176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89</a:t>
            </a:fld>
            <a:endParaRPr lang="es-E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3E0992B-23E9-4BFF-AFB9-6FB1CCB6B4CF}" type="slidenum">
              <a:rPr lang="es-ES" smtClean="0">
                <a:solidFill>
                  <a:prstClr val="black"/>
                </a:solidFill>
              </a:rPr>
              <a:pPr/>
              <a:t>90</a:t>
            </a:fld>
            <a:endParaRPr lang="es-ES" smtClean="0">
              <a:solidFill>
                <a:prstClr val="black"/>
              </a:solidFill>
            </a:endParaRPr>
          </a:p>
        </p:txBody>
      </p:sp>
      <p:sp>
        <p:nvSpPr>
          <p:cNvPr id="30723" name="Rectangle 7"/>
          <p:cNvSpPr txBox="1">
            <a:spLocks noGrp="1" noChangeArrowheads="1"/>
          </p:cNvSpPr>
          <p:nvPr/>
        </p:nvSpPr>
        <p:spPr bwMode="auto">
          <a:xfrm>
            <a:off x="5500223" y="6537042"/>
            <a:ext cx="4208408" cy="343635"/>
          </a:xfrm>
          <a:prstGeom prst="rect">
            <a:avLst/>
          </a:prstGeom>
          <a:noFill/>
          <a:ln w="9525">
            <a:noFill/>
            <a:miter lim="800000"/>
            <a:headEnd/>
            <a:tailEnd/>
          </a:ln>
        </p:spPr>
        <p:txBody>
          <a:bodyPr lIns="94798" tIns="47399" rIns="94798" bIns="47399" anchor="b"/>
          <a:lstStyle/>
          <a:p>
            <a:pPr algn="r" defTabSz="948144" fontAlgn="auto">
              <a:spcAft>
                <a:spcPts val="0"/>
              </a:spcAft>
            </a:pPr>
            <a:fld id="{07A2DA42-B15F-406D-A5A1-EF51F4E5729B}" type="slidenum">
              <a:rPr lang="es-ES" sz="1200">
                <a:solidFill>
                  <a:prstClr val="black"/>
                </a:solidFill>
                <a:latin typeface="Calibri"/>
              </a:rPr>
              <a:pPr algn="r" defTabSz="948144" fontAlgn="auto">
                <a:spcAft>
                  <a:spcPts val="0"/>
                </a:spcAft>
              </a:pPr>
              <a:t>90</a:t>
            </a:fld>
            <a:endParaRPr lang="es-ES" sz="1200" dirty="0">
              <a:solidFill>
                <a:prstClr val="black"/>
              </a:solidFill>
              <a:latin typeface="Calibri"/>
            </a:endParaRPr>
          </a:p>
        </p:txBody>
      </p:sp>
      <p:sp>
        <p:nvSpPr>
          <p:cNvPr id="30724" name="1 Marcador de imagen de diapositiva"/>
          <p:cNvSpPr>
            <a:spLocks noGrp="1" noRot="1" noChangeAspect="1" noTextEdit="1"/>
          </p:cNvSpPr>
          <p:nvPr>
            <p:ph type="sldImg"/>
          </p:nvPr>
        </p:nvSpPr>
        <p:spPr>
          <a:ln/>
        </p:spPr>
      </p:sp>
      <p:sp>
        <p:nvSpPr>
          <p:cNvPr id="30725" name="2 Marcador de notas"/>
          <p:cNvSpPr>
            <a:spLocks noGrp="1"/>
          </p:cNvSpPr>
          <p:nvPr>
            <p:ph type="body" idx="1"/>
          </p:nvPr>
        </p:nvSpPr>
        <p:spPr>
          <a:noFill/>
          <a:ln/>
        </p:spPr>
        <p:txBody>
          <a:bodyPr/>
          <a:lstStyle/>
          <a:p>
            <a:pPr eaLnBrk="1" hangingPunct="1"/>
            <a:endParaRPr lang="es-AR" smtClean="0"/>
          </a:p>
        </p:txBody>
      </p:sp>
      <p:sp>
        <p:nvSpPr>
          <p:cNvPr id="30726" name="3 Marcador de número de diapositiva"/>
          <p:cNvSpPr txBox="1">
            <a:spLocks noGrp="1"/>
          </p:cNvSpPr>
          <p:nvPr/>
        </p:nvSpPr>
        <p:spPr bwMode="auto">
          <a:xfrm>
            <a:off x="5500223" y="6537042"/>
            <a:ext cx="4208408" cy="343635"/>
          </a:xfrm>
          <a:prstGeom prst="rect">
            <a:avLst/>
          </a:prstGeom>
          <a:noFill/>
          <a:ln w="9525">
            <a:noFill/>
            <a:miter lim="800000"/>
            <a:headEnd/>
            <a:tailEnd/>
          </a:ln>
        </p:spPr>
        <p:txBody>
          <a:bodyPr lIns="94798" tIns="47399" rIns="94798" bIns="47399" anchor="b"/>
          <a:lstStyle/>
          <a:p>
            <a:pPr algn="r" defTabSz="948144" fontAlgn="auto">
              <a:spcAft>
                <a:spcPts val="0"/>
              </a:spcAft>
            </a:pPr>
            <a:fld id="{139CCF95-5F74-4BF8-A222-1C912374F9ED}" type="slidenum">
              <a:rPr lang="en-GB" sz="1200">
                <a:solidFill>
                  <a:prstClr val="black"/>
                </a:solidFill>
                <a:latin typeface="Calibri"/>
              </a:rPr>
              <a:pPr algn="r" defTabSz="948144" fontAlgn="auto">
                <a:spcAft>
                  <a:spcPts val="0"/>
                </a:spcAft>
              </a:pPr>
              <a:t>90</a:t>
            </a:fld>
            <a:endParaRPr lang="en-GB" sz="1200" dirty="0">
              <a:solidFill>
                <a:prstClr val="black"/>
              </a:solidFill>
              <a:latin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953717FB-3F8B-47F1-97BA-7B622BBB9C93}" type="slidenum">
              <a:rPr lang="es-ES" smtClean="0"/>
              <a:pPr/>
              <a:t>91</a:t>
            </a:fld>
            <a:endParaRPr lang="es-ES" smtClean="0"/>
          </a:p>
        </p:txBody>
      </p:sp>
      <p:sp>
        <p:nvSpPr>
          <p:cNvPr id="109571" name="Slide Image Placeholder 1"/>
          <p:cNvSpPr>
            <a:spLocks noGrp="1" noRot="1" noChangeAspect="1" noTextEdit="1"/>
          </p:cNvSpPr>
          <p:nvPr>
            <p:ph type="sldImg"/>
          </p:nvPr>
        </p:nvSpPr>
        <p:spPr>
          <a:xfrm>
            <a:off x="-400050" y="889000"/>
            <a:ext cx="10444163" cy="5875338"/>
          </a:xfrm>
          <a:ln/>
        </p:spPr>
      </p:sp>
      <p:sp>
        <p:nvSpPr>
          <p:cNvPr id="109572" name="Slide Number Placeholder 3"/>
          <p:cNvSpPr txBox="1">
            <a:spLocks noGrp="1"/>
          </p:cNvSpPr>
          <p:nvPr/>
        </p:nvSpPr>
        <p:spPr bwMode="auto">
          <a:xfrm>
            <a:off x="9249917" y="6563066"/>
            <a:ext cx="185948" cy="200055"/>
          </a:xfrm>
          <a:prstGeom prst="rect">
            <a:avLst/>
          </a:prstGeom>
          <a:noFill/>
          <a:ln w="9525">
            <a:noFill/>
            <a:miter lim="800000"/>
            <a:headEnd/>
            <a:tailEnd/>
          </a:ln>
        </p:spPr>
        <p:txBody>
          <a:bodyPr wrap="none" lIns="0" tIns="0" rIns="0" bIns="0" anchor="b">
            <a:spAutoFit/>
          </a:bodyPr>
          <a:lstStyle/>
          <a:p>
            <a:pPr algn="r" defTabSz="931863"/>
            <a:fld id="{C40B5FAA-8720-48E2-969E-FF41F778EA59}" type="slidenum">
              <a:rPr lang="en-US" sz="1300">
                <a:solidFill>
                  <a:srgbClr val="000000"/>
                </a:solidFill>
              </a:rPr>
              <a:pPr algn="r" defTabSz="931863"/>
              <a:t>91</a:t>
            </a:fld>
            <a:endParaRPr lang="en-US" sz="1300">
              <a:solidFill>
                <a:srgbClr val="000000"/>
              </a:solidFill>
            </a:endParaRPr>
          </a:p>
        </p:txBody>
      </p:sp>
      <p:sp>
        <p:nvSpPr>
          <p:cNvPr id="109573" name="Rectangle 4"/>
          <p:cNvSpPr>
            <a:spLocks noGrp="1" noChangeArrowheads="1"/>
          </p:cNvSpPr>
          <p:nvPr>
            <p:ph type="body" idx="1"/>
          </p:nvPr>
        </p:nvSpPr>
        <p:spPr>
          <a:xfrm>
            <a:off x="780642" y="246786"/>
            <a:ext cx="8639830" cy="225633"/>
          </a:xfrm>
          <a:noFill/>
          <a:ln/>
        </p:spPr>
        <p:txBody>
          <a:bodyPr/>
          <a:lstStyle/>
          <a:p>
            <a:pPr eaLnBrk="1" hangingPunct="1"/>
            <a:endParaRPr lang="es-MX"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Rot="1" noChangeAspect="1" noChangeArrowheads="1" noTextEdit="1"/>
          </p:cNvSpPr>
          <p:nvPr>
            <p:ph type="sldImg"/>
          </p:nvPr>
        </p:nvSpPr>
        <p:spPr>
          <a:xfrm>
            <a:off x="2563813" y="517525"/>
            <a:ext cx="4583112" cy="2578100"/>
          </a:xfrm>
          <a:ln/>
        </p:spPr>
      </p:sp>
      <p:sp>
        <p:nvSpPr>
          <p:cNvPr id="703491"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50C0B4B8-0919-47B9-AB5B-7439E6D0F6FF}" type="slidenum">
              <a:rPr lang="es-ES" smtClean="0"/>
              <a:pPr/>
              <a:t>92</a:t>
            </a:fld>
            <a:endParaRPr lang="es-ES"/>
          </a:p>
        </p:txBody>
      </p:sp>
    </p:spTree>
    <p:extLst>
      <p:ext uri="{BB962C8B-B14F-4D97-AF65-F5344CB8AC3E}">
        <p14:creationId xmlns="" xmlns:p14="http://schemas.microsoft.com/office/powerpoint/2010/main" val="460481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953717FB-3F8B-47F1-97BA-7B622BBB9C93}" type="slidenum">
              <a:rPr lang="es-ES" smtClean="0"/>
              <a:pPr/>
              <a:t>94</a:t>
            </a:fld>
            <a:endParaRPr lang="es-ES" smtClean="0"/>
          </a:p>
        </p:txBody>
      </p:sp>
      <p:sp>
        <p:nvSpPr>
          <p:cNvPr id="109571" name="Slide Image Placeholder 1"/>
          <p:cNvSpPr>
            <a:spLocks noGrp="1" noRot="1" noChangeAspect="1" noTextEdit="1"/>
          </p:cNvSpPr>
          <p:nvPr>
            <p:ph type="sldImg"/>
          </p:nvPr>
        </p:nvSpPr>
        <p:spPr>
          <a:xfrm>
            <a:off x="-400050" y="889000"/>
            <a:ext cx="10444163" cy="5875338"/>
          </a:xfrm>
          <a:ln/>
        </p:spPr>
      </p:sp>
      <p:sp>
        <p:nvSpPr>
          <p:cNvPr id="109572" name="Slide Number Placeholder 3"/>
          <p:cNvSpPr txBox="1">
            <a:spLocks noGrp="1"/>
          </p:cNvSpPr>
          <p:nvPr/>
        </p:nvSpPr>
        <p:spPr bwMode="auto">
          <a:xfrm>
            <a:off x="9249917" y="6563066"/>
            <a:ext cx="185948" cy="200055"/>
          </a:xfrm>
          <a:prstGeom prst="rect">
            <a:avLst/>
          </a:prstGeom>
          <a:noFill/>
          <a:ln w="9525">
            <a:noFill/>
            <a:miter lim="800000"/>
            <a:headEnd/>
            <a:tailEnd/>
          </a:ln>
        </p:spPr>
        <p:txBody>
          <a:bodyPr wrap="none" lIns="0" tIns="0" rIns="0" bIns="0" anchor="b">
            <a:spAutoFit/>
          </a:bodyPr>
          <a:lstStyle/>
          <a:p>
            <a:pPr algn="r" defTabSz="931863"/>
            <a:fld id="{C40B5FAA-8720-48E2-969E-FF41F778EA59}" type="slidenum">
              <a:rPr lang="en-US" sz="1300">
                <a:solidFill>
                  <a:srgbClr val="000000"/>
                </a:solidFill>
              </a:rPr>
              <a:pPr algn="r" defTabSz="931863"/>
              <a:t>94</a:t>
            </a:fld>
            <a:endParaRPr lang="en-US" sz="1300">
              <a:solidFill>
                <a:srgbClr val="000000"/>
              </a:solidFill>
            </a:endParaRPr>
          </a:p>
        </p:txBody>
      </p:sp>
      <p:sp>
        <p:nvSpPr>
          <p:cNvPr id="109573" name="Rectangle 4"/>
          <p:cNvSpPr>
            <a:spLocks noGrp="1" noChangeArrowheads="1"/>
          </p:cNvSpPr>
          <p:nvPr>
            <p:ph type="body" idx="1"/>
          </p:nvPr>
        </p:nvSpPr>
        <p:spPr>
          <a:xfrm>
            <a:off x="780642" y="246786"/>
            <a:ext cx="8639830" cy="225633"/>
          </a:xfrm>
          <a:noFill/>
          <a:ln/>
        </p:spPr>
        <p:txBody>
          <a:bodyPr/>
          <a:lstStyle/>
          <a:p>
            <a:pPr eaLnBrk="1" hangingPunct="1"/>
            <a:endParaRPr lang="es-MX"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C9CAA4C5-EE47-4F06-BB28-5816F0A31A53}" type="slidenum">
              <a:rPr lang="es-ES" smtClean="0"/>
              <a:pPr/>
              <a:t>97</a:t>
            </a:fld>
            <a:endParaRPr lang="es-ES" smtClean="0"/>
          </a:p>
        </p:txBody>
      </p:sp>
      <p:sp>
        <p:nvSpPr>
          <p:cNvPr id="110595" name="Rectangle 2"/>
          <p:cNvSpPr>
            <a:spLocks noGrp="1" noRot="1" noChangeAspect="1" noChangeArrowheads="1" noTextEdit="1"/>
          </p:cNvSpPr>
          <p:nvPr>
            <p:ph type="sldImg"/>
          </p:nvPr>
        </p:nvSpPr>
        <p:spPr>
          <a:xfrm>
            <a:off x="-400050" y="887413"/>
            <a:ext cx="10445750" cy="5876925"/>
          </a:xfrm>
          <a:ln/>
        </p:spPr>
      </p:sp>
      <p:sp>
        <p:nvSpPr>
          <p:cNvPr id="110596" name="Rectangle 3"/>
          <p:cNvSpPr>
            <a:spLocks noGrp="1" noChangeArrowheads="1"/>
          </p:cNvSpPr>
          <p:nvPr>
            <p:ph type="body" idx="1"/>
          </p:nvPr>
        </p:nvSpPr>
        <p:spPr>
          <a:xfrm>
            <a:off x="780643" y="246787"/>
            <a:ext cx="8642030" cy="223283"/>
          </a:xfrm>
          <a:noFill/>
          <a:ln/>
        </p:spPr>
        <p:txBody>
          <a:bodyPr/>
          <a:lstStyle/>
          <a:p>
            <a:pPr eaLnBrk="1" hangingPunct="1"/>
            <a:endParaRPr lang="es-AR"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4" name="Rectangle 7"/>
          <p:cNvSpPr txBox="1">
            <a:spLocks noGrp="1" noChangeArrowheads="1"/>
          </p:cNvSpPr>
          <p:nvPr/>
        </p:nvSpPr>
        <p:spPr bwMode="auto">
          <a:xfrm>
            <a:off x="5500673" y="6537262"/>
            <a:ext cx="4208424" cy="343014"/>
          </a:xfrm>
          <a:prstGeom prst="rect">
            <a:avLst/>
          </a:prstGeom>
          <a:noFill/>
          <a:ln w="9525">
            <a:noFill/>
            <a:miter lim="800000"/>
            <a:headEnd/>
            <a:tailEnd/>
          </a:ln>
        </p:spPr>
        <p:txBody>
          <a:bodyPr lIns="88139" tIns="44070" rIns="88139" bIns="44070" anchor="b"/>
          <a:lstStyle/>
          <a:p>
            <a:pPr algn="r" eaLnBrk="1" hangingPunct="1">
              <a:spcBef>
                <a:spcPct val="0"/>
              </a:spcBef>
            </a:pPr>
            <a:fld id="{681B0ABA-D118-43BE-B5F0-5F04D9E66DB5}" type="slidenum">
              <a:rPr lang="en-US" sz="1200"/>
              <a:pPr algn="r" eaLnBrk="1" hangingPunct="1">
                <a:spcBef>
                  <a:spcPct val="0"/>
                </a:spcBef>
              </a:pPr>
              <a:t>98</a:t>
            </a:fld>
            <a:endParaRPr lang="en-US" sz="1200" dirty="0"/>
          </a:p>
        </p:txBody>
      </p:sp>
      <p:sp>
        <p:nvSpPr>
          <p:cNvPr id="1467395" name="Rectangle 7"/>
          <p:cNvSpPr txBox="1">
            <a:spLocks noGrp="1" noChangeArrowheads="1"/>
          </p:cNvSpPr>
          <p:nvPr/>
        </p:nvSpPr>
        <p:spPr bwMode="auto">
          <a:xfrm>
            <a:off x="5500673" y="6535723"/>
            <a:ext cx="4208424"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96674444-C1E2-45BE-A707-35E0CD236FDB}" type="slidenum">
              <a:rPr lang="es-ES" sz="1200"/>
              <a:pPr algn="r" defTabSz="908934" eaLnBrk="1" hangingPunct="1">
                <a:spcBef>
                  <a:spcPct val="0"/>
                </a:spcBef>
              </a:pPr>
              <a:t>98</a:t>
            </a:fld>
            <a:endParaRPr lang="es-ES" sz="1200" dirty="0"/>
          </a:p>
        </p:txBody>
      </p:sp>
      <p:sp>
        <p:nvSpPr>
          <p:cNvPr id="1467396" name="Rectangle 2"/>
          <p:cNvSpPr>
            <a:spLocks noGrp="1" noRot="1" noChangeAspect="1" noChangeArrowheads="1" noTextEdit="1"/>
          </p:cNvSpPr>
          <p:nvPr>
            <p:ph type="sldImg"/>
          </p:nvPr>
        </p:nvSpPr>
        <p:spPr>
          <a:xfrm>
            <a:off x="-400050" y="887413"/>
            <a:ext cx="10445750" cy="5876925"/>
          </a:xfrm>
          <a:ln/>
        </p:spPr>
      </p:sp>
      <p:sp>
        <p:nvSpPr>
          <p:cNvPr id="1467397" name="Rectangle 3"/>
          <p:cNvSpPr>
            <a:spLocks noGrp="1" noChangeArrowheads="1"/>
          </p:cNvSpPr>
          <p:nvPr>
            <p:ph type="body" idx="1"/>
          </p:nvPr>
        </p:nvSpPr>
        <p:spPr>
          <a:xfrm>
            <a:off x="779948" y="247648"/>
            <a:ext cx="8640160" cy="369332"/>
          </a:xfrm>
          <a:noFill/>
          <a:ln/>
        </p:spPr>
        <p:txBody>
          <a:bodyPr lIns="0" tIns="0" rIns="0" bIns="0">
            <a:spAutoFit/>
          </a:bodyPr>
          <a:lstStyle/>
          <a:p>
            <a:pPr eaLnBrk="1" hangingPunct="1"/>
            <a:r>
              <a:rPr lang="es-MX" b="1" smtClean="0">
                <a:latin typeface="Arial" charset="0"/>
              </a:rPr>
              <a:t>Ej: Piso 22, se abre la puerta del ascensos, y no hay ascensor. La gente se subió, y se cayó. Entonces, cómo nos podemos equivocar con una inferencia. Tengo que saber q tengo inferencias. </a:t>
            </a:r>
            <a:endParaRPr lang="es-AR" b="1" smtClean="0">
              <a:latin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442" name="Rectangle 7"/>
          <p:cNvSpPr txBox="1">
            <a:spLocks noGrp="1" noChangeArrowheads="1"/>
          </p:cNvSpPr>
          <p:nvPr/>
        </p:nvSpPr>
        <p:spPr bwMode="auto">
          <a:xfrm>
            <a:off x="5500673" y="6537262"/>
            <a:ext cx="4208424" cy="343014"/>
          </a:xfrm>
          <a:prstGeom prst="rect">
            <a:avLst/>
          </a:prstGeom>
          <a:noFill/>
          <a:ln w="9525">
            <a:noFill/>
            <a:miter lim="800000"/>
            <a:headEnd/>
            <a:tailEnd/>
          </a:ln>
        </p:spPr>
        <p:txBody>
          <a:bodyPr lIns="88139" tIns="44070" rIns="88139" bIns="44070" anchor="b"/>
          <a:lstStyle/>
          <a:p>
            <a:pPr algn="r" eaLnBrk="1" hangingPunct="1">
              <a:spcBef>
                <a:spcPct val="0"/>
              </a:spcBef>
            </a:pPr>
            <a:fld id="{2EC230D0-797C-41D9-ADE7-432A9ECD9399}" type="slidenum">
              <a:rPr lang="en-US" sz="1200"/>
              <a:pPr algn="r" eaLnBrk="1" hangingPunct="1">
                <a:spcBef>
                  <a:spcPct val="0"/>
                </a:spcBef>
              </a:pPr>
              <a:t>99</a:t>
            </a:fld>
            <a:endParaRPr lang="en-US" sz="1200" dirty="0"/>
          </a:p>
        </p:txBody>
      </p:sp>
      <p:sp>
        <p:nvSpPr>
          <p:cNvPr id="1469443" name="Rectangle 7"/>
          <p:cNvSpPr txBox="1">
            <a:spLocks noGrp="1" noChangeArrowheads="1"/>
          </p:cNvSpPr>
          <p:nvPr/>
        </p:nvSpPr>
        <p:spPr bwMode="auto">
          <a:xfrm>
            <a:off x="5500673" y="6535723"/>
            <a:ext cx="4208424"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E402E02B-1014-46E6-9EE5-5D11572D7883}" type="slidenum">
              <a:rPr lang="es-ES" sz="1200"/>
              <a:pPr algn="r" defTabSz="908934" eaLnBrk="1" hangingPunct="1">
                <a:spcBef>
                  <a:spcPct val="0"/>
                </a:spcBef>
              </a:pPr>
              <a:t>99</a:t>
            </a:fld>
            <a:endParaRPr lang="es-ES" sz="1200" dirty="0"/>
          </a:p>
        </p:txBody>
      </p:sp>
      <p:sp>
        <p:nvSpPr>
          <p:cNvPr id="1469444" name="Rectangle 2"/>
          <p:cNvSpPr>
            <a:spLocks noGrp="1" noRot="1" noChangeAspect="1" noChangeArrowheads="1" noTextEdit="1"/>
          </p:cNvSpPr>
          <p:nvPr>
            <p:ph type="sldImg"/>
          </p:nvPr>
        </p:nvSpPr>
        <p:spPr>
          <a:xfrm>
            <a:off x="904875" y="887413"/>
            <a:ext cx="7835900" cy="5876925"/>
          </a:xfrm>
          <a:ln/>
        </p:spPr>
      </p:sp>
      <p:sp>
        <p:nvSpPr>
          <p:cNvPr id="1469445" name="Rectangle 3"/>
          <p:cNvSpPr>
            <a:spLocks noGrp="1" noChangeArrowheads="1"/>
          </p:cNvSpPr>
          <p:nvPr>
            <p:ph type="body" idx="1"/>
          </p:nvPr>
        </p:nvSpPr>
        <p:spPr>
          <a:xfrm>
            <a:off x="779948" y="247648"/>
            <a:ext cx="8640160" cy="184666"/>
          </a:xfrm>
          <a:noFill/>
          <a:ln/>
        </p:spPr>
        <p:txBody>
          <a:bodyPr lIns="0" tIns="0" rIns="0" bIns="0">
            <a:spAutoFit/>
          </a:bodyPr>
          <a:lstStyle/>
          <a:p>
            <a:pPr eaLnBrk="1" hangingPunct="1"/>
            <a:r>
              <a:rPr lang="es-MX" b="1" smtClean="0">
                <a:latin typeface="Arial" charset="0"/>
              </a:rPr>
              <a:t>Economía de hábito. No puedo pasarme toda la vida analizando todo.</a:t>
            </a:r>
            <a:endParaRPr lang="es-AR" b="1" smtClean="0">
              <a:latin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Rectangle 7"/>
          <p:cNvSpPr txBox="1">
            <a:spLocks noGrp="1" noChangeArrowheads="1"/>
          </p:cNvSpPr>
          <p:nvPr/>
        </p:nvSpPr>
        <p:spPr bwMode="auto">
          <a:xfrm>
            <a:off x="5500673" y="6537262"/>
            <a:ext cx="4208424" cy="343014"/>
          </a:xfrm>
          <a:prstGeom prst="rect">
            <a:avLst/>
          </a:prstGeom>
          <a:noFill/>
          <a:ln w="9525">
            <a:noFill/>
            <a:miter lim="800000"/>
            <a:headEnd/>
            <a:tailEnd/>
          </a:ln>
        </p:spPr>
        <p:txBody>
          <a:bodyPr lIns="88139" tIns="44070" rIns="88139" bIns="44070" anchor="b"/>
          <a:lstStyle/>
          <a:p>
            <a:pPr algn="r" eaLnBrk="1" hangingPunct="1">
              <a:spcBef>
                <a:spcPct val="0"/>
              </a:spcBef>
            </a:pPr>
            <a:fld id="{86B212E8-F125-454A-9615-1FB7117F1E52}" type="slidenum">
              <a:rPr lang="en-US" sz="1200"/>
              <a:pPr algn="r" eaLnBrk="1" hangingPunct="1">
                <a:spcBef>
                  <a:spcPct val="0"/>
                </a:spcBef>
              </a:pPr>
              <a:t>100</a:t>
            </a:fld>
            <a:endParaRPr lang="en-US" sz="1200" dirty="0"/>
          </a:p>
        </p:txBody>
      </p:sp>
      <p:sp>
        <p:nvSpPr>
          <p:cNvPr id="1471491" name="Rectangle 7"/>
          <p:cNvSpPr txBox="1">
            <a:spLocks noGrp="1" noChangeArrowheads="1"/>
          </p:cNvSpPr>
          <p:nvPr/>
        </p:nvSpPr>
        <p:spPr bwMode="auto">
          <a:xfrm>
            <a:off x="5500673" y="6535723"/>
            <a:ext cx="4208424"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AF1865FB-5B59-4AA9-AEFF-31E2550F188D}" type="slidenum">
              <a:rPr lang="es-ES" sz="1200"/>
              <a:pPr algn="r" defTabSz="908934" eaLnBrk="1" hangingPunct="1">
                <a:spcBef>
                  <a:spcPct val="0"/>
                </a:spcBef>
              </a:pPr>
              <a:t>100</a:t>
            </a:fld>
            <a:endParaRPr lang="es-ES" sz="1200" dirty="0"/>
          </a:p>
        </p:txBody>
      </p:sp>
      <p:sp>
        <p:nvSpPr>
          <p:cNvPr id="1471492" name="Rectangle 2"/>
          <p:cNvSpPr>
            <a:spLocks noGrp="1" noRot="1" noChangeAspect="1" noChangeArrowheads="1" noTextEdit="1"/>
          </p:cNvSpPr>
          <p:nvPr>
            <p:ph type="sldImg"/>
          </p:nvPr>
        </p:nvSpPr>
        <p:spPr>
          <a:xfrm>
            <a:off x="-400050" y="887413"/>
            <a:ext cx="10445750" cy="5876925"/>
          </a:xfrm>
          <a:ln/>
        </p:spPr>
      </p:sp>
      <p:sp>
        <p:nvSpPr>
          <p:cNvPr id="1471493" name="Rectangle 3"/>
          <p:cNvSpPr>
            <a:spLocks noGrp="1" noChangeArrowheads="1"/>
          </p:cNvSpPr>
          <p:nvPr>
            <p:ph type="body" idx="1"/>
          </p:nvPr>
        </p:nvSpPr>
        <p:spPr>
          <a:xfrm>
            <a:off x="779948" y="247648"/>
            <a:ext cx="8640160" cy="184666"/>
          </a:xfrm>
          <a:noFill/>
          <a:ln/>
        </p:spPr>
        <p:txBody>
          <a:bodyPr lIns="0" tIns="0" rIns="0" bIns="0">
            <a:spAutoFit/>
          </a:bodyPr>
          <a:lstStyle/>
          <a:p>
            <a:pPr eaLnBrk="1" hangingPunct="1"/>
            <a:endParaRPr lang="es-AR" b="1" smtClean="0">
              <a:latin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538" name="Rectangle 7"/>
          <p:cNvSpPr txBox="1">
            <a:spLocks noGrp="1" noChangeArrowheads="1"/>
          </p:cNvSpPr>
          <p:nvPr/>
        </p:nvSpPr>
        <p:spPr bwMode="auto">
          <a:xfrm>
            <a:off x="5500673" y="6537262"/>
            <a:ext cx="4208424" cy="343014"/>
          </a:xfrm>
          <a:prstGeom prst="rect">
            <a:avLst/>
          </a:prstGeom>
          <a:noFill/>
          <a:ln w="9525">
            <a:noFill/>
            <a:miter lim="800000"/>
            <a:headEnd/>
            <a:tailEnd/>
          </a:ln>
        </p:spPr>
        <p:txBody>
          <a:bodyPr lIns="88139" tIns="44070" rIns="88139" bIns="44070" anchor="b"/>
          <a:lstStyle/>
          <a:p>
            <a:pPr algn="r" eaLnBrk="1" hangingPunct="1">
              <a:spcBef>
                <a:spcPct val="0"/>
              </a:spcBef>
            </a:pPr>
            <a:fld id="{2DA83812-192E-45AA-A8E7-6158E3E9EC30}" type="slidenum">
              <a:rPr lang="en-US" sz="1200"/>
              <a:pPr algn="r" eaLnBrk="1" hangingPunct="1">
                <a:spcBef>
                  <a:spcPct val="0"/>
                </a:spcBef>
              </a:pPr>
              <a:t>101</a:t>
            </a:fld>
            <a:endParaRPr lang="en-US" sz="1200" dirty="0"/>
          </a:p>
        </p:txBody>
      </p:sp>
      <p:sp>
        <p:nvSpPr>
          <p:cNvPr id="1473539" name="Rectangle 7"/>
          <p:cNvSpPr txBox="1">
            <a:spLocks noGrp="1" noChangeArrowheads="1"/>
          </p:cNvSpPr>
          <p:nvPr/>
        </p:nvSpPr>
        <p:spPr bwMode="auto">
          <a:xfrm>
            <a:off x="5500673" y="6535723"/>
            <a:ext cx="4208424"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2B5A755B-ED0A-41D7-8145-B42868B5BBA5}" type="slidenum">
              <a:rPr lang="es-ES" sz="1200"/>
              <a:pPr algn="r" defTabSz="908934" eaLnBrk="1" hangingPunct="1">
                <a:spcBef>
                  <a:spcPct val="0"/>
                </a:spcBef>
              </a:pPr>
              <a:t>101</a:t>
            </a:fld>
            <a:endParaRPr lang="es-ES" sz="1200" dirty="0"/>
          </a:p>
        </p:txBody>
      </p:sp>
      <p:sp>
        <p:nvSpPr>
          <p:cNvPr id="1473540" name="Rectangle 2"/>
          <p:cNvSpPr>
            <a:spLocks noGrp="1" noRot="1" noChangeAspect="1" noChangeArrowheads="1" noTextEdit="1"/>
          </p:cNvSpPr>
          <p:nvPr>
            <p:ph type="sldImg"/>
          </p:nvPr>
        </p:nvSpPr>
        <p:spPr>
          <a:xfrm>
            <a:off x="-400050" y="887413"/>
            <a:ext cx="10445750" cy="5876925"/>
          </a:xfrm>
          <a:ln/>
        </p:spPr>
      </p:sp>
      <p:sp>
        <p:nvSpPr>
          <p:cNvPr id="1473541" name="Rectangle 3"/>
          <p:cNvSpPr>
            <a:spLocks noGrp="1" noChangeArrowheads="1"/>
          </p:cNvSpPr>
          <p:nvPr>
            <p:ph type="body" idx="1"/>
          </p:nvPr>
        </p:nvSpPr>
        <p:spPr>
          <a:xfrm>
            <a:off x="779948" y="247648"/>
            <a:ext cx="8640160" cy="184666"/>
          </a:xfrm>
          <a:noFill/>
          <a:ln/>
        </p:spPr>
        <p:txBody>
          <a:bodyPr lIns="0" tIns="0" rIns="0" bIns="0">
            <a:spAutoFit/>
          </a:bodyPr>
          <a:lstStyle/>
          <a:p>
            <a:pPr eaLnBrk="1" hangingPunct="1"/>
            <a:endParaRPr lang="es-AR" b="1" smtClean="0">
              <a:latin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586" name="Rectangle 2"/>
          <p:cNvSpPr>
            <a:spLocks noGrp="1" noRot="1" noChangeAspect="1" noChangeArrowheads="1" noTextEdit="1"/>
          </p:cNvSpPr>
          <p:nvPr>
            <p:ph type="sldImg"/>
          </p:nvPr>
        </p:nvSpPr>
        <p:spPr>
          <a:ln/>
        </p:spPr>
      </p:sp>
      <p:sp>
        <p:nvSpPr>
          <p:cNvPr id="1475587" name="Rectangle 3"/>
          <p:cNvSpPr>
            <a:spLocks noGrp="1" noChangeArrowheads="1"/>
          </p:cNvSpPr>
          <p:nvPr>
            <p:ph type="body" idx="1"/>
          </p:nvPr>
        </p:nvSpPr>
        <p:spPr>
          <a:noFill/>
          <a:ln/>
        </p:spPr>
        <p:txBody>
          <a:bodyPr lIns="88139" tIns="44070" rIns="88139" bIns="44070"/>
          <a:lstStyle/>
          <a:p>
            <a:endParaRPr lang="es-AR" smtClean="0">
              <a:latin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634" name="Rectangle 7"/>
          <p:cNvSpPr txBox="1">
            <a:spLocks noGrp="1" noChangeArrowheads="1"/>
          </p:cNvSpPr>
          <p:nvPr/>
        </p:nvSpPr>
        <p:spPr bwMode="auto">
          <a:xfrm>
            <a:off x="5500673" y="6537262"/>
            <a:ext cx="4208424" cy="343014"/>
          </a:xfrm>
          <a:prstGeom prst="rect">
            <a:avLst/>
          </a:prstGeom>
          <a:noFill/>
          <a:ln w="9525">
            <a:noFill/>
            <a:miter lim="800000"/>
            <a:headEnd/>
            <a:tailEnd/>
          </a:ln>
        </p:spPr>
        <p:txBody>
          <a:bodyPr lIns="88139" tIns="44070" rIns="88139" bIns="44070" anchor="b"/>
          <a:lstStyle/>
          <a:p>
            <a:pPr algn="r" eaLnBrk="1" hangingPunct="1">
              <a:spcBef>
                <a:spcPct val="0"/>
              </a:spcBef>
            </a:pPr>
            <a:fld id="{1ACF3F92-DDF3-4D92-8E69-DDAA2F53890D}" type="slidenum">
              <a:rPr lang="en-US" sz="1200"/>
              <a:pPr algn="r" eaLnBrk="1" hangingPunct="1">
                <a:spcBef>
                  <a:spcPct val="0"/>
                </a:spcBef>
              </a:pPr>
              <a:t>103</a:t>
            </a:fld>
            <a:endParaRPr lang="en-US" sz="1200" dirty="0"/>
          </a:p>
        </p:txBody>
      </p:sp>
      <p:sp>
        <p:nvSpPr>
          <p:cNvPr id="1477635" name="Rectangle 7"/>
          <p:cNvSpPr txBox="1">
            <a:spLocks noGrp="1" noChangeArrowheads="1"/>
          </p:cNvSpPr>
          <p:nvPr/>
        </p:nvSpPr>
        <p:spPr bwMode="auto">
          <a:xfrm>
            <a:off x="5500673" y="6535723"/>
            <a:ext cx="4208424"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F2FF0862-3711-44F8-BB1A-A69CCFB358B4}" type="slidenum">
              <a:rPr lang="es-ES" sz="1200"/>
              <a:pPr algn="r" defTabSz="908934" eaLnBrk="1" hangingPunct="1">
                <a:spcBef>
                  <a:spcPct val="0"/>
                </a:spcBef>
              </a:pPr>
              <a:t>103</a:t>
            </a:fld>
            <a:endParaRPr lang="es-ES" sz="1200" dirty="0"/>
          </a:p>
        </p:txBody>
      </p:sp>
      <p:sp>
        <p:nvSpPr>
          <p:cNvPr id="1477636" name="Rectangle 2"/>
          <p:cNvSpPr>
            <a:spLocks noGrp="1" noRot="1" noChangeAspect="1" noChangeArrowheads="1" noTextEdit="1"/>
          </p:cNvSpPr>
          <p:nvPr>
            <p:ph type="sldImg"/>
          </p:nvPr>
        </p:nvSpPr>
        <p:spPr>
          <a:xfrm>
            <a:off x="-400050" y="887413"/>
            <a:ext cx="10445750" cy="5876925"/>
          </a:xfrm>
          <a:ln/>
        </p:spPr>
      </p:sp>
      <p:sp>
        <p:nvSpPr>
          <p:cNvPr id="1477637" name="Rectangle 3"/>
          <p:cNvSpPr>
            <a:spLocks noGrp="1" noChangeArrowheads="1"/>
          </p:cNvSpPr>
          <p:nvPr>
            <p:ph type="body" idx="1"/>
          </p:nvPr>
        </p:nvSpPr>
        <p:spPr>
          <a:xfrm>
            <a:off x="779948" y="247648"/>
            <a:ext cx="8640160" cy="184666"/>
          </a:xfrm>
          <a:noFill/>
          <a:ln/>
        </p:spPr>
        <p:txBody>
          <a:bodyPr lIns="0" tIns="0" rIns="0" bIns="0">
            <a:spAutoFit/>
          </a:bodyPr>
          <a:lstStyle/>
          <a:p>
            <a:pPr eaLnBrk="1" hangingPunct="1"/>
            <a:endParaRPr lang="es-AR" b="1" smtClean="0">
              <a:latin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682" name="Rectangle 7"/>
          <p:cNvSpPr txBox="1">
            <a:spLocks noGrp="1" noChangeArrowheads="1"/>
          </p:cNvSpPr>
          <p:nvPr/>
        </p:nvSpPr>
        <p:spPr bwMode="auto">
          <a:xfrm>
            <a:off x="5500673" y="6537262"/>
            <a:ext cx="4208424" cy="343014"/>
          </a:xfrm>
          <a:prstGeom prst="rect">
            <a:avLst/>
          </a:prstGeom>
          <a:noFill/>
          <a:ln w="9525">
            <a:noFill/>
            <a:miter lim="800000"/>
            <a:headEnd/>
            <a:tailEnd/>
          </a:ln>
        </p:spPr>
        <p:txBody>
          <a:bodyPr lIns="88139" tIns="44070" rIns="88139" bIns="44070" anchor="b"/>
          <a:lstStyle/>
          <a:p>
            <a:pPr algn="r" eaLnBrk="1" hangingPunct="1">
              <a:spcBef>
                <a:spcPct val="0"/>
              </a:spcBef>
            </a:pPr>
            <a:fld id="{AA12F95E-346C-4993-BC9A-E66A92E39DCE}" type="slidenum">
              <a:rPr lang="en-US" sz="1200"/>
              <a:pPr algn="r" eaLnBrk="1" hangingPunct="1">
                <a:spcBef>
                  <a:spcPct val="0"/>
                </a:spcBef>
              </a:pPr>
              <a:t>104</a:t>
            </a:fld>
            <a:endParaRPr lang="en-US" sz="1200" dirty="0"/>
          </a:p>
        </p:txBody>
      </p:sp>
      <p:sp>
        <p:nvSpPr>
          <p:cNvPr id="1479683" name="Rectangle 7"/>
          <p:cNvSpPr txBox="1">
            <a:spLocks noGrp="1" noChangeArrowheads="1"/>
          </p:cNvSpPr>
          <p:nvPr/>
        </p:nvSpPr>
        <p:spPr bwMode="auto">
          <a:xfrm>
            <a:off x="5500673" y="6535723"/>
            <a:ext cx="4208424"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CECDBD36-0733-4525-B289-C3BD137D3717}" type="slidenum">
              <a:rPr lang="es-ES" sz="1200"/>
              <a:pPr algn="r" defTabSz="908934" eaLnBrk="1" hangingPunct="1">
                <a:spcBef>
                  <a:spcPct val="0"/>
                </a:spcBef>
              </a:pPr>
              <a:t>104</a:t>
            </a:fld>
            <a:endParaRPr lang="es-ES" sz="1200" dirty="0"/>
          </a:p>
        </p:txBody>
      </p:sp>
      <p:sp>
        <p:nvSpPr>
          <p:cNvPr id="1479684" name="Rectangle 2"/>
          <p:cNvSpPr>
            <a:spLocks noGrp="1" noRot="1" noChangeAspect="1" noChangeArrowheads="1" noTextEdit="1"/>
          </p:cNvSpPr>
          <p:nvPr>
            <p:ph type="sldImg"/>
          </p:nvPr>
        </p:nvSpPr>
        <p:spPr>
          <a:xfrm>
            <a:off x="-400050" y="887413"/>
            <a:ext cx="10445750" cy="5876925"/>
          </a:xfrm>
          <a:ln/>
        </p:spPr>
      </p:sp>
      <p:sp>
        <p:nvSpPr>
          <p:cNvPr id="1479685" name="Rectangle 3"/>
          <p:cNvSpPr>
            <a:spLocks noGrp="1" noChangeArrowheads="1"/>
          </p:cNvSpPr>
          <p:nvPr>
            <p:ph type="body" idx="1"/>
          </p:nvPr>
        </p:nvSpPr>
        <p:spPr>
          <a:xfrm>
            <a:off x="779948" y="247648"/>
            <a:ext cx="8640160" cy="184666"/>
          </a:xfrm>
          <a:noFill/>
          <a:ln/>
        </p:spPr>
        <p:txBody>
          <a:bodyPr lIns="0" tIns="0" rIns="0" bIns="0">
            <a:spAutoFit/>
          </a:bodyPr>
          <a:lstStyle/>
          <a:p>
            <a:pPr eaLnBrk="1" hangingPunct="1"/>
            <a:endParaRPr lang="es-AR" b="1"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Rot="1" noChangeAspect="1" noChangeArrowheads="1" noTextEdit="1"/>
          </p:cNvSpPr>
          <p:nvPr>
            <p:ph type="sldImg"/>
          </p:nvPr>
        </p:nvSpPr>
        <p:spPr>
          <a:xfrm>
            <a:off x="2563813" y="517525"/>
            <a:ext cx="4583112" cy="2578100"/>
          </a:xfrm>
          <a:ln/>
        </p:spPr>
      </p:sp>
      <p:sp>
        <p:nvSpPr>
          <p:cNvPr id="699395"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730" name="Rectangle 7"/>
          <p:cNvSpPr txBox="1">
            <a:spLocks noGrp="1" noChangeArrowheads="1"/>
          </p:cNvSpPr>
          <p:nvPr/>
        </p:nvSpPr>
        <p:spPr bwMode="auto">
          <a:xfrm>
            <a:off x="5500673" y="6537262"/>
            <a:ext cx="4208424" cy="343014"/>
          </a:xfrm>
          <a:prstGeom prst="rect">
            <a:avLst/>
          </a:prstGeom>
          <a:noFill/>
          <a:ln w="9525">
            <a:noFill/>
            <a:miter lim="800000"/>
            <a:headEnd/>
            <a:tailEnd/>
          </a:ln>
        </p:spPr>
        <p:txBody>
          <a:bodyPr lIns="88139" tIns="44070" rIns="88139" bIns="44070" anchor="b"/>
          <a:lstStyle/>
          <a:p>
            <a:pPr algn="r" eaLnBrk="1" hangingPunct="1">
              <a:spcBef>
                <a:spcPct val="0"/>
              </a:spcBef>
            </a:pPr>
            <a:fld id="{56A4724F-CB33-41F4-87A2-B94E29FD5F8E}" type="slidenum">
              <a:rPr lang="en-US" sz="1200"/>
              <a:pPr algn="r" eaLnBrk="1" hangingPunct="1">
                <a:spcBef>
                  <a:spcPct val="0"/>
                </a:spcBef>
              </a:pPr>
              <a:t>105</a:t>
            </a:fld>
            <a:endParaRPr lang="en-US" sz="1200" dirty="0"/>
          </a:p>
        </p:txBody>
      </p:sp>
      <p:sp>
        <p:nvSpPr>
          <p:cNvPr id="1481731" name="Rectangle 7"/>
          <p:cNvSpPr txBox="1">
            <a:spLocks noGrp="1" noChangeArrowheads="1"/>
          </p:cNvSpPr>
          <p:nvPr/>
        </p:nvSpPr>
        <p:spPr bwMode="auto">
          <a:xfrm>
            <a:off x="5500673" y="6535723"/>
            <a:ext cx="4208424"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B54B6160-8779-448B-84B1-DB58F49BB0F5}" type="slidenum">
              <a:rPr lang="es-ES" sz="1200"/>
              <a:pPr algn="r" defTabSz="908934" eaLnBrk="1" hangingPunct="1">
                <a:spcBef>
                  <a:spcPct val="0"/>
                </a:spcBef>
              </a:pPr>
              <a:t>105</a:t>
            </a:fld>
            <a:endParaRPr lang="es-ES" sz="1200" dirty="0"/>
          </a:p>
        </p:txBody>
      </p:sp>
      <p:sp>
        <p:nvSpPr>
          <p:cNvPr id="1481732" name="Rectangle 2"/>
          <p:cNvSpPr>
            <a:spLocks noGrp="1" noRot="1" noChangeAspect="1" noChangeArrowheads="1" noTextEdit="1"/>
          </p:cNvSpPr>
          <p:nvPr>
            <p:ph type="sldImg"/>
          </p:nvPr>
        </p:nvSpPr>
        <p:spPr>
          <a:xfrm>
            <a:off x="904875" y="887413"/>
            <a:ext cx="7835900" cy="5876925"/>
          </a:xfrm>
          <a:ln/>
        </p:spPr>
      </p:sp>
      <p:sp>
        <p:nvSpPr>
          <p:cNvPr id="1481733" name="Rectangle 3"/>
          <p:cNvSpPr>
            <a:spLocks noGrp="1" noChangeArrowheads="1"/>
          </p:cNvSpPr>
          <p:nvPr>
            <p:ph type="body" idx="1"/>
          </p:nvPr>
        </p:nvSpPr>
        <p:spPr>
          <a:xfrm>
            <a:off x="779948" y="247648"/>
            <a:ext cx="8640160" cy="184666"/>
          </a:xfrm>
          <a:noFill/>
          <a:ln/>
        </p:spPr>
        <p:txBody>
          <a:bodyPr lIns="0" tIns="0" rIns="0" bIns="0">
            <a:spAutoFit/>
          </a:bodyPr>
          <a:lstStyle/>
          <a:p>
            <a:pPr eaLnBrk="1" hangingPunct="1"/>
            <a:endParaRPr lang="es-AR" b="1" smtClean="0">
              <a:latin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778" name="Rectangle 7"/>
          <p:cNvSpPr txBox="1">
            <a:spLocks noGrp="1" noChangeArrowheads="1"/>
          </p:cNvSpPr>
          <p:nvPr/>
        </p:nvSpPr>
        <p:spPr bwMode="auto">
          <a:xfrm>
            <a:off x="5500673" y="6537262"/>
            <a:ext cx="4208424" cy="343014"/>
          </a:xfrm>
          <a:prstGeom prst="rect">
            <a:avLst/>
          </a:prstGeom>
          <a:noFill/>
          <a:ln w="9525">
            <a:noFill/>
            <a:miter lim="800000"/>
            <a:headEnd/>
            <a:tailEnd/>
          </a:ln>
        </p:spPr>
        <p:txBody>
          <a:bodyPr lIns="88139" tIns="44070" rIns="88139" bIns="44070" anchor="b"/>
          <a:lstStyle/>
          <a:p>
            <a:pPr algn="r" eaLnBrk="1" hangingPunct="1">
              <a:spcBef>
                <a:spcPct val="0"/>
              </a:spcBef>
            </a:pPr>
            <a:fld id="{C722829F-7DC2-490E-9201-AFB5AB0B6613}" type="slidenum">
              <a:rPr lang="en-US" sz="1200"/>
              <a:pPr algn="r" eaLnBrk="1" hangingPunct="1">
                <a:spcBef>
                  <a:spcPct val="0"/>
                </a:spcBef>
              </a:pPr>
              <a:t>106</a:t>
            </a:fld>
            <a:endParaRPr lang="en-US" sz="1200" dirty="0"/>
          </a:p>
        </p:txBody>
      </p:sp>
      <p:sp>
        <p:nvSpPr>
          <p:cNvPr id="1483779" name="Rectangle 7"/>
          <p:cNvSpPr txBox="1">
            <a:spLocks noGrp="1" noChangeArrowheads="1"/>
          </p:cNvSpPr>
          <p:nvPr/>
        </p:nvSpPr>
        <p:spPr bwMode="auto">
          <a:xfrm>
            <a:off x="5500673" y="6535723"/>
            <a:ext cx="4208424" cy="344552"/>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7EE7E9E3-CE59-4DC0-B935-1FF7455BFE5F}" type="slidenum">
              <a:rPr lang="es-ES" sz="1200"/>
              <a:pPr algn="r" defTabSz="908934" eaLnBrk="1" hangingPunct="1">
                <a:spcBef>
                  <a:spcPct val="0"/>
                </a:spcBef>
              </a:pPr>
              <a:t>106</a:t>
            </a:fld>
            <a:endParaRPr lang="es-ES" sz="1200" dirty="0"/>
          </a:p>
        </p:txBody>
      </p:sp>
      <p:sp>
        <p:nvSpPr>
          <p:cNvPr id="1483780" name="Rectangle 2"/>
          <p:cNvSpPr>
            <a:spLocks noGrp="1" noRot="1" noChangeAspect="1" noChangeArrowheads="1" noTextEdit="1"/>
          </p:cNvSpPr>
          <p:nvPr>
            <p:ph type="sldImg"/>
          </p:nvPr>
        </p:nvSpPr>
        <p:spPr>
          <a:xfrm>
            <a:off x="-400050" y="887413"/>
            <a:ext cx="10445750" cy="5876925"/>
          </a:xfrm>
          <a:ln/>
        </p:spPr>
      </p:sp>
      <p:sp>
        <p:nvSpPr>
          <p:cNvPr id="1483781" name="Rectangle 3"/>
          <p:cNvSpPr>
            <a:spLocks noGrp="1" noChangeArrowheads="1"/>
          </p:cNvSpPr>
          <p:nvPr>
            <p:ph type="body" idx="1"/>
          </p:nvPr>
        </p:nvSpPr>
        <p:spPr>
          <a:xfrm>
            <a:off x="779948" y="247648"/>
            <a:ext cx="8640160" cy="184666"/>
          </a:xfrm>
          <a:noFill/>
          <a:ln/>
        </p:spPr>
        <p:txBody>
          <a:bodyPr lIns="0" tIns="0" rIns="0" bIns="0">
            <a:spAutoFit/>
          </a:bodyPr>
          <a:lstStyle/>
          <a:p>
            <a:pPr eaLnBrk="1" hangingPunct="1"/>
            <a:endParaRPr lang="es-AR" b="1" dirty="0" smtClean="0">
              <a:latin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ln/>
        </p:spPr>
      </p:sp>
      <p:sp>
        <p:nvSpPr>
          <p:cNvPr id="145408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563813" y="517525"/>
            <a:ext cx="4583112" cy="2578100"/>
          </a:xfrm>
          <a:ln/>
        </p:spPr>
      </p:sp>
      <p:sp>
        <p:nvSpPr>
          <p:cNvPr id="1781763"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109</a:t>
            </a:fld>
            <a:endParaRPr lang="es-ES"/>
          </a:p>
        </p:txBody>
      </p:sp>
      <p:graphicFrame>
        <p:nvGraphicFramePr>
          <p:cNvPr id="5" name="Group 3"/>
          <p:cNvGraphicFramePr>
            <a:graphicFrameLocks/>
          </p:cNvGraphicFramePr>
          <p:nvPr/>
        </p:nvGraphicFramePr>
        <p:xfrm>
          <a:off x="1318587" y="3315550"/>
          <a:ext cx="7284284" cy="3118904"/>
        </p:xfrm>
        <a:graphic>
          <a:graphicData uri="http://schemas.openxmlformats.org/drawingml/2006/table">
            <a:tbl>
              <a:tblPr/>
              <a:tblGrid>
                <a:gridCol w="7284284"/>
              </a:tblGrid>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110</a:t>
            </a:fld>
            <a:endParaRPr lang="es-E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r>
              <a:rPr lang="es-AR" dirty="0" smtClean="0"/>
              <a:t>Ejercicio:</a:t>
            </a:r>
            <a:r>
              <a:rPr lang="es-AR" baseline="0" dirty="0" smtClean="0"/>
              <a:t> Leer ejemplos de Observaciones y Juicios y pedir a participantes que identifican cuál es cuál</a:t>
            </a:r>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111</a:t>
            </a:fld>
            <a:endParaRPr lang="es-E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3F6F7FC-71B3-46FD-BDA9-E47C27011D7D}" type="slidenum">
              <a:rPr lang="es-ES">
                <a:solidFill>
                  <a:prstClr val="black"/>
                </a:solidFill>
              </a:rPr>
              <a:pPr/>
              <a:t>112</a:t>
            </a:fld>
            <a:endParaRPr lang="es-ES">
              <a:solidFill>
                <a:prstClr val="black"/>
              </a:solidFill>
            </a:endParaRPr>
          </a:p>
        </p:txBody>
      </p:sp>
      <p:sp>
        <p:nvSpPr>
          <p:cNvPr id="118788" name="Rectangle 2"/>
          <p:cNvSpPr>
            <a:spLocks noGrp="1" noRot="1" noChangeAspect="1" noChangeArrowheads="1" noTextEdit="1"/>
          </p:cNvSpPr>
          <p:nvPr>
            <p:ph type="sldImg"/>
          </p:nvPr>
        </p:nvSpPr>
        <p:spPr>
          <a:xfrm>
            <a:off x="2408238" y="292100"/>
            <a:ext cx="4957762" cy="2789238"/>
          </a:xfrm>
          <a:ln/>
        </p:spPr>
      </p:sp>
      <p:graphicFrame>
        <p:nvGraphicFramePr>
          <p:cNvPr id="6" name="Group 3"/>
          <p:cNvGraphicFramePr>
            <a:graphicFrameLocks/>
          </p:cNvGraphicFramePr>
          <p:nvPr/>
        </p:nvGraphicFramePr>
        <p:xfrm>
          <a:off x="1318587" y="3367162"/>
          <a:ext cx="7284284" cy="3118904"/>
        </p:xfrm>
        <a:graphic>
          <a:graphicData uri="http://schemas.openxmlformats.org/drawingml/2006/table">
            <a:tbl>
              <a:tblPr/>
              <a:tblGrid>
                <a:gridCol w="7284284"/>
              </a:tblGrid>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tr>
              <a:tr h="35017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700" b="0" i="0" u="none" strike="noStrike" cap="none" normalizeH="0" baseline="0" dirty="0" smtClean="0">
                        <a:ln>
                          <a:noFill/>
                        </a:ln>
                        <a:solidFill>
                          <a:schemeClr val="tx1"/>
                        </a:solidFill>
                        <a:effectLst/>
                        <a:latin typeface="Arial" charset="0"/>
                        <a:cs typeface="Arial" charset="0"/>
                      </a:endParaRPr>
                    </a:p>
                  </a:txBody>
                  <a:tcPr marL="88669" marR="88669" marT="42190" marB="42190"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tr>
            </a:tbl>
          </a:graphicData>
        </a:graphic>
      </p:graphicFrame>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2" name="Rectangle 7"/>
          <p:cNvSpPr txBox="1">
            <a:spLocks noGrp="1" noChangeArrowheads="1"/>
          </p:cNvSpPr>
          <p:nvPr/>
        </p:nvSpPr>
        <p:spPr bwMode="auto">
          <a:xfrm>
            <a:off x="5500676" y="6535724"/>
            <a:ext cx="4208424" cy="344552"/>
          </a:xfrm>
          <a:prstGeom prst="rect">
            <a:avLst/>
          </a:prstGeom>
          <a:noFill/>
          <a:ln w="9525">
            <a:noFill/>
            <a:miter lim="800000"/>
            <a:headEnd/>
            <a:tailEnd/>
          </a:ln>
        </p:spPr>
        <p:txBody>
          <a:bodyPr lIns="94229" tIns="47114" rIns="94229" bIns="47114" anchor="b"/>
          <a:lstStyle/>
          <a:p>
            <a:pPr algn="r" defTabSz="942975" eaLnBrk="1" hangingPunct="1">
              <a:spcBef>
                <a:spcPct val="0"/>
              </a:spcBef>
            </a:pPr>
            <a:fld id="{BC13B1B2-DB7B-4BB9-B65E-31850A8791B5}" type="slidenum">
              <a:rPr lang="es-ES" sz="1200" b="0">
                <a:solidFill>
                  <a:schemeClr val="tx1"/>
                </a:solidFill>
              </a:rPr>
              <a:pPr algn="r" defTabSz="942975" eaLnBrk="1" hangingPunct="1">
                <a:spcBef>
                  <a:spcPct val="0"/>
                </a:spcBef>
              </a:pPr>
              <a:t>113</a:t>
            </a:fld>
            <a:endParaRPr lang="es-ES" sz="1200" b="0">
              <a:solidFill>
                <a:schemeClr val="tx1"/>
              </a:solidFill>
            </a:endParaRPr>
          </a:p>
        </p:txBody>
      </p:sp>
      <p:sp>
        <p:nvSpPr>
          <p:cNvPr id="1356803" name="Rectangle 2"/>
          <p:cNvSpPr>
            <a:spLocks noGrp="1" noRot="1" noChangeAspect="1" noChangeArrowheads="1" noTextEdit="1"/>
          </p:cNvSpPr>
          <p:nvPr>
            <p:ph type="sldImg"/>
          </p:nvPr>
        </p:nvSpPr>
        <p:spPr>
          <a:xfrm>
            <a:off x="2563813" y="517525"/>
            <a:ext cx="4583112" cy="2578100"/>
          </a:xfrm>
          <a:ln/>
        </p:spPr>
      </p:sp>
      <p:sp>
        <p:nvSpPr>
          <p:cNvPr id="1356804" name="Rectangle 3"/>
          <p:cNvSpPr>
            <a:spLocks noGrp="1" noChangeArrowheads="1"/>
          </p:cNvSpPr>
          <p:nvPr>
            <p:ph type="body" idx="1"/>
          </p:nvPr>
        </p:nvSpPr>
        <p:spPr>
          <a:xfrm>
            <a:off x="968779" y="3268632"/>
            <a:ext cx="7773188" cy="3096354"/>
          </a:xfrm>
          <a:noFill/>
          <a:ln/>
        </p:spPr>
        <p:txBody>
          <a:bodyPr/>
          <a:lstStyle/>
          <a:p>
            <a:pPr eaLnBrk="1" hangingPunct="1"/>
            <a:r>
              <a:rPr lang="en-US" dirty="0" err="1" smtClean="0">
                <a:latin typeface="Arial" charset="0"/>
              </a:rPr>
              <a:t>Yo</a:t>
            </a:r>
            <a:endParaRPr lang="en-US" dirty="0" smtClean="0">
              <a:latin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563813" y="517525"/>
            <a:ext cx="4583112" cy="2578100"/>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114</a:t>
            </a:fld>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Rot="1" noChangeAspect="1" noChangeArrowheads="1" noTextEdit="1"/>
          </p:cNvSpPr>
          <p:nvPr>
            <p:ph type="sldImg"/>
          </p:nvPr>
        </p:nvSpPr>
        <p:spPr>
          <a:xfrm>
            <a:off x="2563813" y="517525"/>
            <a:ext cx="4583112" cy="2578100"/>
          </a:xfrm>
          <a:ln/>
        </p:spPr>
      </p:sp>
      <p:sp>
        <p:nvSpPr>
          <p:cNvPr id="700419" name="Rectangle 3"/>
          <p:cNvSpPr>
            <a:spLocks noGrp="1" noChangeArrowheads="1"/>
          </p:cNvSpPr>
          <p:nvPr>
            <p:ph type="body" idx="1"/>
          </p:nvPr>
        </p:nvSpPr>
        <p:spPr>
          <a:noFill/>
          <a:ln/>
        </p:spPr>
        <p:txBody>
          <a:bodyPr/>
          <a:lstStyle/>
          <a:p>
            <a:endParaRPr lang="es-AR" smtClean="0">
              <a:latin typeface="Arial"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517525"/>
            <a:ext cx="4583112" cy="2578100"/>
          </a:xfrm>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115</a:t>
            </a:fld>
            <a:endParaRPr lang="es-E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D9E11B73-3913-4FC3-BE08-EB261CE09D2C}" type="slidenum">
              <a:rPr lang="es-ES" smtClean="0"/>
              <a:pPr/>
              <a:t>117</a:t>
            </a:fld>
            <a:endParaRPr lang="es-ES" smtClean="0"/>
          </a:p>
        </p:txBody>
      </p:sp>
      <p:sp>
        <p:nvSpPr>
          <p:cNvPr id="107523" name="Rectangle 7"/>
          <p:cNvSpPr txBox="1">
            <a:spLocks noGrp="1" noChangeArrowheads="1"/>
          </p:cNvSpPr>
          <p:nvPr/>
        </p:nvSpPr>
        <p:spPr bwMode="auto">
          <a:xfrm>
            <a:off x="9166112" y="6563067"/>
            <a:ext cx="269753" cy="200055"/>
          </a:xfrm>
          <a:prstGeom prst="rect">
            <a:avLst/>
          </a:prstGeom>
          <a:noFill/>
          <a:ln w="9525">
            <a:noFill/>
            <a:miter lim="800000"/>
            <a:headEnd/>
            <a:tailEnd/>
          </a:ln>
        </p:spPr>
        <p:txBody>
          <a:bodyPr wrap="none" lIns="0" tIns="0" rIns="0" bIns="0" anchor="b">
            <a:spAutoFit/>
          </a:bodyPr>
          <a:lstStyle/>
          <a:p>
            <a:pPr algn="r" defTabSz="931863"/>
            <a:fld id="{59ACD52A-9720-4AF8-ADA3-24A34624B77E}" type="slidenum">
              <a:rPr lang="en-US" sz="1300">
                <a:solidFill>
                  <a:srgbClr val="000000"/>
                </a:solidFill>
              </a:rPr>
              <a:pPr algn="r" defTabSz="931863"/>
              <a:t>117</a:t>
            </a:fld>
            <a:endParaRPr lang="en-US" sz="1300">
              <a:solidFill>
                <a:srgbClr val="000000"/>
              </a:solidFill>
            </a:endParaRPr>
          </a:p>
        </p:txBody>
      </p:sp>
      <p:sp>
        <p:nvSpPr>
          <p:cNvPr id="107524" name="Rectangle 2"/>
          <p:cNvSpPr>
            <a:spLocks noGrp="1" noRot="1" noChangeAspect="1" noChangeArrowheads="1" noTextEdit="1"/>
          </p:cNvSpPr>
          <p:nvPr>
            <p:ph type="sldImg"/>
          </p:nvPr>
        </p:nvSpPr>
        <p:spPr>
          <a:xfrm>
            <a:off x="-400050" y="889000"/>
            <a:ext cx="10445750" cy="5876925"/>
          </a:xfrm>
          <a:ln/>
        </p:spPr>
      </p:sp>
      <p:sp>
        <p:nvSpPr>
          <p:cNvPr id="107525" name="Rectangle 3"/>
          <p:cNvSpPr>
            <a:spLocks noGrp="1" noChangeArrowheads="1"/>
          </p:cNvSpPr>
          <p:nvPr>
            <p:ph type="body" idx="1"/>
          </p:nvPr>
        </p:nvSpPr>
        <p:spPr>
          <a:xfrm>
            <a:off x="780642" y="246787"/>
            <a:ext cx="8639830" cy="184666"/>
          </a:xfrm>
          <a:noFill/>
          <a:ln/>
        </p:spPr>
        <p:txBody>
          <a:bodyPr lIns="0" tIns="0" rIns="0" bIns="0">
            <a:spAutoFit/>
          </a:bodyPr>
          <a:lstStyle/>
          <a:p>
            <a:pPr eaLnBrk="1" hangingPunct="1"/>
            <a:endParaRPr lang="es-MX"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1 Marcador de imagen de diapositiva"/>
          <p:cNvSpPr>
            <a:spLocks noGrp="1" noRot="1" noChangeAspect="1" noTextEdit="1"/>
          </p:cNvSpPr>
          <p:nvPr>
            <p:ph type="sldImg"/>
          </p:nvPr>
        </p:nvSpPr>
        <p:spPr>
          <a:xfrm>
            <a:off x="2563813" y="517525"/>
            <a:ext cx="4583112" cy="2578100"/>
          </a:xfrm>
          <a:ln/>
        </p:spPr>
      </p:sp>
      <p:sp>
        <p:nvSpPr>
          <p:cNvPr id="467971" name="2 Marcador de notas"/>
          <p:cNvSpPr>
            <a:spLocks noGrp="1"/>
          </p:cNvSpPr>
          <p:nvPr>
            <p:ph type="body" idx="1"/>
          </p:nvPr>
        </p:nvSpPr>
        <p:spPr>
          <a:noFill/>
          <a:ln/>
        </p:spPr>
        <p:txBody>
          <a:bodyPr lIns="87444" tIns="43722" rIns="87444" bIns="43722"/>
          <a:lstStyle/>
          <a:p>
            <a:r>
              <a:rPr lang="es-MX" smtClean="0">
                <a:latin typeface="Arial" pitchFamily="34" charset="0"/>
                <a:cs typeface="Arial" pitchFamily="34" charset="0"/>
              </a:rPr>
              <a:t>La col izquierda tóxica aparece. El foco está en lo que estoy pensando que no digo y que puede ser ofensivo.</a:t>
            </a:r>
            <a:endParaRPr lang="es-AR" smtClean="0">
              <a:latin typeface="Arial" pitchFamily="34" charset="0"/>
              <a:cs typeface="Arial" pitchFamily="34" charset="0"/>
            </a:endParaRPr>
          </a:p>
        </p:txBody>
      </p:sp>
      <p:sp>
        <p:nvSpPr>
          <p:cNvPr id="4" name="3 Marcador de número de diapositiva"/>
          <p:cNvSpPr txBox="1">
            <a:spLocks noGrp="1"/>
          </p:cNvSpPr>
          <p:nvPr/>
        </p:nvSpPr>
        <p:spPr bwMode="auto">
          <a:xfrm>
            <a:off x="5499392" y="6537488"/>
            <a:ext cx="4209106" cy="343150"/>
          </a:xfrm>
          <a:prstGeom prst="rect">
            <a:avLst/>
          </a:prstGeom>
          <a:noFill/>
          <a:ln>
            <a:miter lim="800000"/>
            <a:headEnd/>
            <a:tailEnd/>
          </a:ln>
        </p:spPr>
        <p:txBody>
          <a:bodyPr lIns="87444" tIns="43722" rIns="87444" bIns="43722" anchor="b"/>
          <a:lstStyle/>
          <a:p>
            <a:pPr algn="r">
              <a:defRPr/>
            </a:pPr>
            <a:fld id="{1FD889A4-2926-4E4B-987E-767CAF42E094}" type="slidenum">
              <a:rPr lang="en-US" sz="1100">
                <a:cs typeface="+mn-cs"/>
              </a:rPr>
              <a:pPr algn="r">
                <a:defRPr/>
              </a:pPr>
              <a:t>118</a:t>
            </a:fld>
            <a:endParaRPr lang="en-US" sz="1100" dirty="0">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5499676" y="6536313"/>
            <a:ext cx="4208865" cy="344326"/>
          </a:xfrm>
          <a:prstGeom prst="rect">
            <a:avLst/>
          </a:prstGeom>
          <a:noFill/>
          <a:ln w="9525">
            <a:noFill/>
            <a:miter lim="800000"/>
            <a:headEnd/>
            <a:tailEnd/>
          </a:ln>
        </p:spPr>
        <p:txBody>
          <a:bodyPr lIns="91427" tIns="45713" rIns="91427" bIns="45713" anchor="b"/>
          <a:lstStyle/>
          <a:p>
            <a:pPr algn="r"/>
            <a:fld id="{7C8094D1-4822-4135-AD31-33ADAEC82FD5}" type="slidenum">
              <a:rPr lang="es-ES" sz="1200" smtClean="0">
                <a:solidFill>
                  <a:prstClr val="black"/>
                </a:solidFill>
              </a:rPr>
              <a:pPr algn="r"/>
              <a:t>119</a:t>
            </a:fld>
            <a:endParaRPr lang="es-ES" sz="1200" dirty="0" smtClean="0">
              <a:solidFill>
                <a:prstClr val="black"/>
              </a:solidFill>
            </a:endParaRPr>
          </a:p>
        </p:txBody>
      </p:sp>
      <p:sp>
        <p:nvSpPr>
          <p:cNvPr id="230403" name="Rectangle 2"/>
          <p:cNvSpPr>
            <a:spLocks noGrp="1" noRot="1" noChangeAspect="1" noChangeArrowheads="1" noTextEdit="1"/>
          </p:cNvSpPr>
          <p:nvPr>
            <p:ph type="sldImg"/>
          </p:nvPr>
        </p:nvSpPr>
        <p:spPr>
          <a:xfrm>
            <a:off x="2563813" y="517525"/>
            <a:ext cx="4583112" cy="2578100"/>
          </a:xfrm>
          <a:ln/>
        </p:spPr>
      </p:sp>
      <p:sp>
        <p:nvSpPr>
          <p:cNvPr id="230404" name="Rectangle 3"/>
          <p:cNvSpPr>
            <a:spLocks noGrp="1" noChangeArrowheads="1"/>
          </p:cNvSpPr>
          <p:nvPr>
            <p:ph type="body" idx="1"/>
          </p:nvPr>
        </p:nvSpPr>
        <p:spPr>
          <a:xfrm>
            <a:off x="971954" y="3269332"/>
            <a:ext cx="7766832" cy="3096582"/>
          </a:xfrm>
          <a:noFill/>
          <a:ln/>
        </p:spPr>
        <p:txBody>
          <a:bodyPr/>
          <a:lstStyle/>
          <a:p>
            <a:pPr eaLnBrk="1" hangingPunct="1"/>
            <a:r>
              <a:rPr lang="en-US" smtClean="0"/>
              <a:t>CAMBIAR IMAGEN?? (Xq se repite la misma para Pasión).</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1 Marcador de imagen de diapositiva"/>
          <p:cNvSpPr>
            <a:spLocks noGrp="1" noRot="1" noChangeAspect="1" noTextEdit="1"/>
          </p:cNvSpPr>
          <p:nvPr>
            <p:ph type="sldImg"/>
          </p:nvPr>
        </p:nvSpPr>
        <p:spPr>
          <a:xfrm>
            <a:off x="2563813" y="517525"/>
            <a:ext cx="4583112" cy="2578100"/>
          </a:xfrm>
          <a:ln/>
        </p:spPr>
      </p:sp>
      <p:sp>
        <p:nvSpPr>
          <p:cNvPr id="114691" name="2 Marcador de notas"/>
          <p:cNvSpPr>
            <a:spLocks noGrp="1"/>
          </p:cNvSpPr>
          <p:nvPr>
            <p:ph type="body" idx="1"/>
          </p:nvPr>
        </p:nvSpPr>
        <p:spPr>
          <a:noFill/>
          <a:ln/>
        </p:spPr>
        <p:txBody>
          <a:bodyPr lIns="87444" tIns="43722" rIns="87444" bIns="43722"/>
          <a:lstStyle/>
          <a:p>
            <a:r>
              <a:rPr lang="es-MX" smtClean="0">
                <a:latin typeface="Arial" pitchFamily="34" charset="0"/>
                <a:cs typeface="Arial" pitchFamily="34" charset="0"/>
              </a:rPr>
              <a:t>Si no lo digo, es una bomba de tiempo.</a:t>
            </a:r>
            <a:endParaRPr lang="es-AR" smtClean="0">
              <a:latin typeface="Arial" pitchFamily="34" charset="0"/>
              <a:cs typeface="Arial" pitchFamily="34" charset="0"/>
            </a:endParaRPr>
          </a:p>
        </p:txBody>
      </p:sp>
      <p:sp>
        <p:nvSpPr>
          <p:cNvPr id="505860" name="3 Marcador de número de diapositiva"/>
          <p:cNvSpPr txBox="1">
            <a:spLocks noGrp="1"/>
          </p:cNvSpPr>
          <p:nvPr/>
        </p:nvSpPr>
        <p:spPr bwMode="auto">
          <a:xfrm>
            <a:off x="5499427" y="6537394"/>
            <a:ext cx="4209044" cy="343321"/>
          </a:xfrm>
          <a:prstGeom prst="rect">
            <a:avLst/>
          </a:prstGeom>
          <a:noFill/>
          <a:ln>
            <a:miter lim="800000"/>
            <a:headEnd/>
            <a:tailEnd/>
          </a:ln>
        </p:spPr>
        <p:txBody>
          <a:bodyPr lIns="87444" tIns="43722" rIns="87444" bIns="43722" anchor="b"/>
          <a:lstStyle/>
          <a:p>
            <a:pPr algn="r">
              <a:defRPr/>
            </a:pPr>
            <a:fld id="{91D34178-BEDD-4F0E-80E4-E89245975C8B}" type="slidenum">
              <a:rPr lang="en-US" sz="1100">
                <a:cs typeface="+mn-cs"/>
              </a:rPr>
              <a:pPr algn="r">
                <a:defRPr/>
              </a:pPr>
              <a:t>120</a:t>
            </a:fld>
            <a:endParaRPr lang="en-US" sz="1100" dirty="0">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txBox="1">
            <a:spLocks noGrp="1" noChangeArrowheads="1"/>
          </p:cNvSpPr>
          <p:nvPr/>
        </p:nvSpPr>
        <p:spPr bwMode="auto">
          <a:xfrm>
            <a:off x="5499676" y="6536313"/>
            <a:ext cx="4208865" cy="344326"/>
          </a:xfrm>
          <a:prstGeom prst="rect">
            <a:avLst/>
          </a:prstGeom>
          <a:noFill/>
          <a:ln w="9525">
            <a:noFill/>
            <a:miter lim="800000"/>
            <a:headEnd/>
            <a:tailEnd/>
          </a:ln>
        </p:spPr>
        <p:txBody>
          <a:bodyPr lIns="91427" tIns="45713" rIns="91427" bIns="45713" anchor="b"/>
          <a:lstStyle/>
          <a:p>
            <a:pPr algn="r"/>
            <a:fld id="{16354B0F-4A9F-400F-B517-1249AB318E3A}" type="slidenum">
              <a:rPr lang="es-ES" sz="1200" smtClean="0">
                <a:solidFill>
                  <a:prstClr val="black"/>
                </a:solidFill>
              </a:rPr>
              <a:pPr algn="r"/>
              <a:t>121</a:t>
            </a:fld>
            <a:endParaRPr lang="es-ES" sz="1200" dirty="0" smtClean="0">
              <a:solidFill>
                <a:prstClr val="black"/>
              </a:solidFill>
            </a:endParaRPr>
          </a:p>
        </p:txBody>
      </p:sp>
      <p:sp>
        <p:nvSpPr>
          <p:cNvPr id="232451" name="Rectangle 7"/>
          <p:cNvSpPr txBox="1">
            <a:spLocks noGrp="1" noChangeArrowheads="1"/>
          </p:cNvSpPr>
          <p:nvPr/>
        </p:nvSpPr>
        <p:spPr bwMode="auto">
          <a:xfrm>
            <a:off x="5499676" y="6536313"/>
            <a:ext cx="4208865" cy="344326"/>
          </a:xfrm>
          <a:prstGeom prst="rect">
            <a:avLst/>
          </a:prstGeom>
          <a:noFill/>
          <a:ln w="9525">
            <a:noFill/>
            <a:miter lim="800000"/>
            <a:headEnd/>
            <a:tailEnd/>
          </a:ln>
        </p:spPr>
        <p:txBody>
          <a:bodyPr lIns="93164" tIns="46582" rIns="93164" bIns="46582" anchor="b"/>
          <a:lstStyle/>
          <a:p>
            <a:pPr algn="r" defTabSz="931726"/>
            <a:fld id="{938077F7-493C-4B7A-B6E7-F62F1D9C98A9}" type="slidenum">
              <a:rPr lang="es-ES" sz="1200" smtClean="0">
                <a:solidFill>
                  <a:prstClr val="black"/>
                </a:solidFill>
              </a:rPr>
              <a:pPr algn="r" defTabSz="931726"/>
              <a:t>121</a:t>
            </a:fld>
            <a:endParaRPr lang="es-ES" sz="1200" dirty="0" smtClean="0">
              <a:solidFill>
                <a:prstClr val="black"/>
              </a:solidFill>
            </a:endParaRPr>
          </a:p>
        </p:txBody>
      </p:sp>
      <p:sp>
        <p:nvSpPr>
          <p:cNvPr id="232452" name="Rectangle 2"/>
          <p:cNvSpPr>
            <a:spLocks noGrp="1" noRot="1" noChangeAspect="1" noChangeArrowheads="1" noTextEdit="1"/>
          </p:cNvSpPr>
          <p:nvPr>
            <p:ph type="sldImg"/>
          </p:nvPr>
        </p:nvSpPr>
        <p:spPr>
          <a:xfrm>
            <a:off x="2563813" y="517525"/>
            <a:ext cx="4583112" cy="2578100"/>
          </a:xfrm>
          <a:ln/>
        </p:spPr>
      </p:sp>
      <p:sp>
        <p:nvSpPr>
          <p:cNvPr id="232453" name="Rectangle 3"/>
          <p:cNvSpPr>
            <a:spLocks noGrp="1" noChangeArrowheads="1"/>
          </p:cNvSpPr>
          <p:nvPr>
            <p:ph type="body" idx="1"/>
          </p:nvPr>
        </p:nvSpPr>
        <p:spPr>
          <a:xfrm>
            <a:off x="971954" y="3269332"/>
            <a:ext cx="7766832" cy="3096582"/>
          </a:xfrm>
          <a:noFill/>
          <a:ln/>
        </p:spPr>
        <p:txBody>
          <a:bodyPr lIns="93164" tIns="46582" rIns="93164" bIns="46582"/>
          <a:lstStyle/>
          <a:p>
            <a:pPr eaLnBrk="1" hangingPunct="1"/>
            <a:r>
              <a:rPr lang="en-US" smtClean="0"/>
              <a:t>#1 Killer of organizational effectiveness</a:t>
            </a:r>
          </a:p>
          <a:p>
            <a:pPr eaLnBrk="1" hangingPunct="1"/>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2563813" y="517525"/>
            <a:ext cx="4583112" cy="2578100"/>
          </a:xfrm>
          <a:ln/>
        </p:spPr>
      </p:sp>
      <p:sp>
        <p:nvSpPr>
          <p:cNvPr id="116739" name="Rectangle 3"/>
          <p:cNvSpPr>
            <a:spLocks noGrp="1" noChangeArrowheads="1"/>
          </p:cNvSpPr>
          <p:nvPr>
            <p:ph type="body" idx="1"/>
          </p:nvPr>
        </p:nvSpPr>
        <p:spPr>
          <a:noFill/>
          <a:ln/>
        </p:spPr>
        <p:txBody>
          <a:bodyPr lIns="87444" tIns="43722" rIns="87444" bIns="43722"/>
          <a:lstStyle/>
          <a:p>
            <a:endParaRPr lang="es-AR" smtClean="0">
              <a:latin typeface="Arial" pitchFamily="34" charset="0"/>
              <a:cs typeface="Arial"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1 Marcador de imagen de diapositiva"/>
          <p:cNvSpPr>
            <a:spLocks noGrp="1" noRot="1" noChangeAspect="1" noTextEdit="1"/>
          </p:cNvSpPr>
          <p:nvPr>
            <p:ph type="sldImg"/>
          </p:nvPr>
        </p:nvSpPr>
        <p:spPr>
          <a:xfrm>
            <a:off x="2563813" y="517525"/>
            <a:ext cx="4583112" cy="2578100"/>
          </a:xfrm>
          <a:ln/>
        </p:spPr>
      </p:sp>
      <p:sp>
        <p:nvSpPr>
          <p:cNvPr id="117763" name="2 Marcador de notas"/>
          <p:cNvSpPr>
            <a:spLocks noGrp="1"/>
          </p:cNvSpPr>
          <p:nvPr>
            <p:ph type="body" idx="1"/>
          </p:nvPr>
        </p:nvSpPr>
        <p:spPr>
          <a:noFill/>
          <a:ln/>
        </p:spPr>
        <p:txBody>
          <a:bodyPr lIns="87444" tIns="43722" rIns="87444" bIns="43722"/>
          <a:lstStyle/>
          <a:p>
            <a:endParaRPr lang="es-AR" smtClean="0">
              <a:latin typeface="Arial" pitchFamily="34" charset="0"/>
              <a:cs typeface="Arial" pitchFamily="34" charset="0"/>
            </a:endParaRPr>
          </a:p>
        </p:txBody>
      </p:sp>
      <p:sp>
        <p:nvSpPr>
          <p:cNvPr id="4" name="3 Marcador de número de diapositiva"/>
          <p:cNvSpPr txBox="1">
            <a:spLocks noGrp="1"/>
          </p:cNvSpPr>
          <p:nvPr/>
        </p:nvSpPr>
        <p:spPr bwMode="auto">
          <a:xfrm>
            <a:off x="5499427" y="6537394"/>
            <a:ext cx="4209044" cy="343321"/>
          </a:xfrm>
          <a:prstGeom prst="rect">
            <a:avLst/>
          </a:prstGeom>
          <a:noFill/>
          <a:ln>
            <a:miter lim="800000"/>
            <a:headEnd/>
            <a:tailEnd/>
          </a:ln>
        </p:spPr>
        <p:txBody>
          <a:bodyPr lIns="87444" tIns="43722" rIns="87444" bIns="43722" anchor="b"/>
          <a:lstStyle/>
          <a:p>
            <a:pPr algn="r">
              <a:defRPr/>
            </a:pPr>
            <a:fld id="{E4010AB3-2FE2-4142-967A-291DBA6AE88E}" type="slidenum">
              <a:rPr lang="en-US" sz="1100">
                <a:cs typeface="+mn-cs"/>
              </a:rPr>
              <a:pPr algn="r">
                <a:defRPr/>
              </a:pPr>
              <a:t>123</a:t>
            </a:fld>
            <a:endParaRPr lang="en-US" sz="1100" dirty="0">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1 Marcador de imagen de diapositiva"/>
          <p:cNvSpPr>
            <a:spLocks noGrp="1" noRot="1" noChangeAspect="1" noTextEdit="1"/>
          </p:cNvSpPr>
          <p:nvPr>
            <p:ph type="sldImg"/>
          </p:nvPr>
        </p:nvSpPr>
        <p:spPr>
          <a:xfrm>
            <a:off x="2563813" y="517525"/>
            <a:ext cx="4583112" cy="2578100"/>
          </a:xfrm>
          <a:ln/>
        </p:spPr>
      </p:sp>
      <p:sp>
        <p:nvSpPr>
          <p:cNvPr id="118787" name="2 Marcador de notas"/>
          <p:cNvSpPr>
            <a:spLocks noGrp="1"/>
          </p:cNvSpPr>
          <p:nvPr>
            <p:ph type="body" idx="1"/>
          </p:nvPr>
        </p:nvSpPr>
        <p:spPr>
          <a:noFill/>
          <a:ln/>
        </p:spPr>
        <p:txBody>
          <a:bodyPr lIns="87444" tIns="43722" rIns="87444" bIns="43722"/>
          <a:lstStyle/>
          <a:p>
            <a:endParaRPr lang="es-AR" smtClean="0">
              <a:latin typeface="Arial" pitchFamily="34" charset="0"/>
              <a:cs typeface="Arial" pitchFamily="34" charset="0"/>
            </a:endParaRPr>
          </a:p>
        </p:txBody>
      </p:sp>
      <p:sp>
        <p:nvSpPr>
          <p:cNvPr id="510980" name="3 Marcador de número de diapositiva"/>
          <p:cNvSpPr txBox="1">
            <a:spLocks noGrp="1"/>
          </p:cNvSpPr>
          <p:nvPr/>
        </p:nvSpPr>
        <p:spPr bwMode="auto">
          <a:xfrm>
            <a:off x="5499427" y="6537394"/>
            <a:ext cx="4209044" cy="343321"/>
          </a:xfrm>
          <a:prstGeom prst="rect">
            <a:avLst/>
          </a:prstGeom>
          <a:noFill/>
          <a:ln>
            <a:miter lim="800000"/>
            <a:headEnd/>
            <a:tailEnd/>
          </a:ln>
        </p:spPr>
        <p:txBody>
          <a:bodyPr lIns="87444" tIns="43722" rIns="87444" bIns="43722" anchor="b"/>
          <a:lstStyle/>
          <a:p>
            <a:pPr algn="r">
              <a:defRPr/>
            </a:pPr>
            <a:fld id="{6AAF9621-D4EC-4D9A-830B-3585011C2670}" type="slidenum">
              <a:rPr lang="en-US" sz="1100">
                <a:cs typeface="+mn-cs"/>
              </a:rPr>
              <a:pPr algn="r">
                <a:defRPr/>
              </a:pPr>
              <a:t>124</a:t>
            </a:fld>
            <a:endParaRPr lang="en-US" sz="1100" dirty="0">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2563813" y="517525"/>
            <a:ext cx="4583112" cy="2578100"/>
          </a:xfrm>
          <a:ln/>
        </p:spPr>
      </p:sp>
      <p:sp>
        <p:nvSpPr>
          <p:cNvPr id="119811" name="Rectangle 3"/>
          <p:cNvSpPr>
            <a:spLocks noGrp="1" noChangeArrowheads="1"/>
          </p:cNvSpPr>
          <p:nvPr>
            <p:ph type="body" idx="1"/>
          </p:nvPr>
        </p:nvSpPr>
        <p:spPr>
          <a:noFill/>
          <a:ln/>
        </p:spPr>
        <p:txBody>
          <a:bodyPr/>
          <a:lstStyle/>
          <a:p>
            <a:endParaRPr lang="es-AR" smtClean="0">
              <a:latin typeface="Arial"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15"/>
          <p:cNvSpPr>
            <a:spLocks noChangeArrowheads="1"/>
          </p:cNvSpPr>
          <p:nvPr userDrawn="1"/>
        </p:nvSpPr>
        <p:spPr bwMode="auto">
          <a:xfrm>
            <a:off x="8070850" y="0"/>
            <a:ext cx="1079500" cy="5154216"/>
          </a:xfrm>
          <a:prstGeom prst="rect">
            <a:avLst/>
          </a:prstGeom>
          <a:solidFill>
            <a:srgbClr val="FBB03F"/>
          </a:solidFill>
          <a:ln w="9525">
            <a:noFill/>
            <a:miter lim="800000"/>
            <a:headEnd/>
            <a:tailEnd/>
          </a:ln>
          <a:effectLst/>
        </p:spPr>
        <p:txBody>
          <a:bodyPr wrap="none" anchor="ctr"/>
          <a:lstStyle/>
          <a:p>
            <a:pPr>
              <a:defRPr/>
            </a:pPr>
            <a:endParaRPr lang="en-US">
              <a:latin typeface="Arial" charset="0"/>
              <a:cs typeface="Arial" charset="0"/>
            </a:endParaRPr>
          </a:p>
        </p:txBody>
      </p:sp>
      <p:pic>
        <p:nvPicPr>
          <p:cNvPr id="5" name="Picture 16" descr="Logo - pelotas blancas"/>
          <p:cNvPicPr>
            <a:picLocks noChangeAspect="1" noChangeArrowheads="1"/>
          </p:cNvPicPr>
          <p:nvPr userDrawn="1"/>
        </p:nvPicPr>
        <p:blipFill>
          <a:blip r:embed="rId2" cstate="print"/>
          <a:srcRect/>
          <a:stretch>
            <a:fillRect/>
          </a:stretch>
        </p:blipFill>
        <p:spPr bwMode="auto">
          <a:xfrm>
            <a:off x="8334382" y="195265"/>
            <a:ext cx="665163" cy="739379"/>
          </a:xfrm>
          <a:prstGeom prst="rect">
            <a:avLst/>
          </a:prstGeom>
          <a:noFill/>
          <a:ln w="9525">
            <a:noFill/>
            <a:miter lim="800000"/>
            <a:headEnd/>
            <a:tailEnd/>
          </a:ln>
        </p:spPr>
      </p:pic>
      <p:pic>
        <p:nvPicPr>
          <p:cNvPr id="6" name="29 Imagen" descr="AZUL.wmf"/>
          <p:cNvPicPr>
            <a:picLocks noChangeAspect="1"/>
          </p:cNvPicPr>
          <p:nvPr userDrawn="1"/>
        </p:nvPicPr>
        <p:blipFill>
          <a:blip r:embed="rId3" cstate="print"/>
          <a:srcRect r="-5476"/>
          <a:stretch>
            <a:fillRect/>
          </a:stretch>
        </p:blipFill>
        <p:spPr bwMode="auto">
          <a:xfrm>
            <a:off x="252420" y="4516042"/>
            <a:ext cx="1871311" cy="479822"/>
          </a:xfrm>
          <a:prstGeom prst="rect">
            <a:avLst/>
          </a:prstGeom>
          <a:noFill/>
          <a:ln w="9525">
            <a:noFill/>
            <a:miter lim="800000"/>
            <a:headEnd/>
            <a:tailEnd/>
          </a:ln>
        </p:spPr>
      </p:pic>
      <p:sp>
        <p:nvSpPr>
          <p:cNvPr id="53258" name="Rectangle 3"/>
          <p:cNvSpPr>
            <a:spLocks noGrp="1" noChangeArrowheads="1"/>
          </p:cNvSpPr>
          <p:nvPr>
            <p:ph type="subTitle" idx="1"/>
          </p:nvPr>
        </p:nvSpPr>
        <p:spPr>
          <a:xfrm>
            <a:off x="250832" y="1201345"/>
            <a:ext cx="7129463" cy="2612231"/>
          </a:xfrm>
        </p:spPr>
        <p:txBody>
          <a:bodyPr/>
          <a:lstStyle>
            <a:lvl1pPr marL="0" indent="0">
              <a:buFontTx/>
              <a:buNone/>
              <a:defRPr smtClean="0"/>
            </a:lvl1pPr>
          </a:lstStyle>
          <a:p>
            <a:r>
              <a:rPr lang="en-US" smtClean="0"/>
              <a:t>Click to edit Master subtitle style</a:t>
            </a:r>
          </a:p>
        </p:txBody>
      </p:sp>
      <p:sp>
        <p:nvSpPr>
          <p:cNvPr id="53259" name="Rectangle 2"/>
          <p:cNvSpPr>
            <a:spLocks noGrp="1" noChangeArrowheads="1"/>
          </p:cNvSpPr>
          <p:nvPr>
            <p:ph type="ctrTitle"/>
          </p:nvPr>
        </p:nvSpPr>
        <p:spPr>
          <a:xfrm>
            <a:off x="250832" y="357188"/>
            <a:ext cx="7129463" cy="810816"/>
          </a:xfrm>
        </p:spPr>
        <p:txBody>
          <a:bodyPr/>
          <a:lstStyle>
            <a:lvl1pPr>
              <a:defRPr smtClean="0"/>
            </a:lvl1pPr>
          </a:lstStyle>
          <a:p>
            <a:r>
              <a:rPr lang="en-US" smtClean="0"/>
              <a:t>CLICK TO EDIT MASTER TITLE STYLE</a:t>
            </a:r>
          </a:p>
        </p:txBody>
      </p:sp>
    </p:spTree>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076F2E94-4427-45BC-BE30-D9EAFA2540F6}" type="slidenum">
              <a:rPr lang="en-US">
                <a:solidFill>
                  <a:srgbClr val="B2B2B2"/>
                </a:solidFill>
              </a:rPr>
              <a:pPr>
                <a:defRPr/>
              </a:pPr>
              <a:t>‹#›</a:t>
            </a:fld>
            <a:endParaRPr lang="en-US">
              <a:solidFill>
                <a:srgbClr val="B2B2B2"/>
              </a:solidFill>
            </a:endParaRPr>
          </a:p>
        </p:txBody>
      </p:sp>
      <p:sp>
        <p:nvSpPr>
          <p:cNvPr id="5" name="3 Marcador de pie de página"/>
          <p:cNvSpPr>
            <a:spLocks noGrp="1"/>
          </p:cNvSpPr>
          <p:nvPr userDrawn="1">
            <p:ph type="ftr" sz="quarter" idx="11"/>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94507" y="139303"/>
            <a:ext cx="2170113" cy="4099322"/>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279400" y="139303"/>
            <a:ext cx="6362700" cy="4099322"/>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32E1B010-CA65-4339-B050-580048C7AA9A}" type="slidenum">
              <a:rPr lang="en-US">
                <a:solidFill>
                  <a:srgbClr val="B2B2B2"/>
                </a:solidFill>
              </a:rPr>
              <a:pPr>
                <a:defRPr/>
              </a:pPr>
              <a:t>‹#›</a:t>
            </a:fld>
            <a:endParaRPr lang="en-US">
              <a:solidFill>
                <a:srgbClr val="B2B2B2"/>
              </a:solidFill>
            </a:endParaRPr>
          </a:p>
        </p:txBody>
      </p:sp>
      <p:sp>
        <p:nvSpPr>
          <p:cNvPr id="5" name="3 Marcador de pie de página"/>
          <p:cNvSpPr>
            <a:spLocks noGrp="1"/>
          </p:cNvSpPr>
          <p:nvPr userDrawn="1">
            <p:ph type="ftr" sz="quarter" idx="11"/>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7010400" y="4943477"/>
            <a:ext cx="2133600" cy="200025"/>
          </a:xfrm>
          <a:ln/>
        </p:spPr>
        <p:txBody>
          <a:bodyPr/>
          <a:lstStyle>
            <a:lvl1pPr>
              <a:defRPr/>
            </a:lvl1p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a:t>
            </a:fld>
            <a:endParaRPr lang="en-US" dirty="0">
              <a:solidFill>
                <a:srgbClr val="B2B2B2"/>
              </a:solidFill>
            </a:endParaRPr>
          </a:p>
        </p:txBody>
      </p:sp>
      <p:sp>
        <p:nvSpPr>
          <p:cNvPr id="3" name="3 Marcador de pie de página"/>
          <p:cNvSpPr>
            <a:spLocks noGrp="1"/>
          </p:cNvSpPr>
          <p:nvPr>
            <p:ph type="ftr" sz="quarter" idx="11"/>
          </p:nvPr>
        </p:nvSpPr>
        <p:spPr>
          <a:xfrm>
            <a:off x="1588" y="482724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extLst>
      <p:ext uri="{BB962C8B-B14F-4D97-AF65-F5344CB8AC3E}">
        <p14:creationId xmlns:p14="http://schemas.microsoft.com/office/powerpoint/2010/main" xmlns="" val="383017628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wo Content copia">
    <p:spTree>
      <p:nvGrpSpPr>
        <p:cNvPr id="1" name=""/>
        <p:cNvGrpSpPr/>
        <p:nvPr/>
      </p:nvGrpSpPr>
      <p:grpSpPr>
        <a:xfrm>
          <a:off x="0" y="0"/>
          <a:ext cx="0" cy="0"/>
          <a:chOff x="0" y="0"/>
          <a:chExt cx="0" cy="0"/>
        </a:xfrm>
      </p:grpSpPr>
      <p:sp>
        <p:nvSpPr>
          <p:cNvPr id="50" name="Shape 50"/>
          <p:cNvSpPr>
            <a:spLocks noGrp="1"/>
          </p:cNvSpPr>
          <p:nvPr>
            <p:ph type="sldNum" sz="quarter" idx="2"/>
          </p:nvPr>
        </p:nvSpPr>
        <p:spPr>
          <a:xfrm>
            <a:off x="8725694" y="4767265"/>
            <a:ext cx="418306" cy="376237"/>
          </a:xfrm>
          <a:prstGeom prst="rect">
            <a:avLst/>
          </a:prstGeom>
        </p:spPr>
        <p:txBody>
          <a:bodyPr/>
          <a:lstStyle/>
          <a:p>
            <a:fld id="{86CB4B4D-7CA3-9044-876B-883B54F8677D}" type="slidenum">
              <a:rPr/>
              <a:pPr/>
              <a:t>‹#›</a:t>
            </a:fld>
            <a:endParaRPr/>
          </a:p>
        </p:txBody>
      </p:sp>
      <p:sp>
        <p:nvSpPr>
          <p:cNvPr id="3" name="3 Marcador de pie de página"/>
          <p:cNvSpPr>
            <a:spLocks noGrp="1"/>
          </p:cNvSpPr>
          <p:nvPr>
            <p:ph type="ftr" sz="quarter" idx="11"/>
          </p:nvPr>
        </p:nvSpPr>
        <p:spPr>
          <a:xfrm>
            <a:off x="1588" y="482724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extLst>
      <p:ext uri="{BB962C8B-B14F-4D97-AF65-F5344CB8AC3E}">
        <p14:creationId xmlns:p14="http://schemas.microsoft.com/office/powerpoint/2010/main" xmlns="" val="119057078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Diseño personalizado">
    <p:spTree>
      <p:nvGrpSpPr>
        <p:cNvPr id="1" name=""/>
        <p:cNvGrpSpPr/>
        <p:nvPr/>
      </p:nvGrpSpPr>
      <p:grpSpPr>
        <a:xfrm>
          <a:off x="0" y="0"/>
          <a:ext cx="0" cy="0"/>
          <a:chOff x="0" y="0"/>
          <a:chExt cx="0" cy="0"/>
        </a:xfrm>
      </p:grpSpPr>
      <p:sp>
        <p:nvSpPr>
          <p:cNvPr id="2" name="6 Rectángulo"/>
          <p:cNvSpPr/>
          <p:nvPr userDrawn="1"/>
        </p:nvSpPr>
        <p:spPr bwMode="auto">
          <a:xfrm>
            <a:off x="252413" y="371475"/>
            <a:ext cx="8891587" cy="600075"/>
          </a:xfrm>
          <a:prstGeom prst="rect">
            <a:avLst/>
          </a:prstGeom>
          <a:solidFill>
            <a:schemeClr val="accent1"/>
          </a:solidFill>
          <a:ln w="9525" cap="flat" cmpd="sng" algn="ctr">
            <a:noFill/>
            <a:prstDash val="solid"/>
            <a:round/>
            <a:headEnd type="none" w="med" len="med"/>
            <a:tailEnd type="none" w="med" len="med"/>
          </a:ln>
          <a:effectLst/>
        </p:spPr>
        <p:txBody>
          <a:bodyPr anchor="ctr"/>
          <a:lstStyle/>
          <a:p>
            <a:pPr eaLnBrk="0" hangingPunct="0">
              <a:spcBef>
                <a:spcPct val="50000"/>
              </a:spcBef>
              <a:defRPr/>
            </a:pPr>
            <a:endParaRPr lang="es-AR">
              <a:solidFill>
                <a:srgbClr val="002D62"/>
              </a:solidFill>
            </a:endParaRPr>
          </a:p>
        </p:txBody>
      </p:sp>
      <p:sp>
        <p:nvSpPr>
          <p:cNvPr id="3" name="2 Marcador de número de diapositiva"/>
          <p:cNvSpPr>
            <a:spLocks noGrp="1"/>
          </p:cNvSpPr>
          <p:nvPr>
            <p:ph type="sldNum" sz="quarter" idx="10"/>
          </p:nvPr>
        </p:nvSpPr>
        <p:spPr/>
        <p:txBody>
          <a:bodyPr/>
          <a:lstStyle>
            <a:lvl1pPr>
              <a:defRPr/>
            </a:lvl1pPr>
          </a:lstStyle>
          <a:p>
            <a:pPr>
              <a:defRPr/>
            </a:pPr>
            <a:r>
              <a:rPr lang="en-US"/>
              <a:t>| </a:t>
            </a:r>
            <a:fld id="{FDC654C0-C156-4FD0-8672-B59B1604CBEE}" type="slidenum">
              <a:rPr lang="en-US">
                <a:solidFill>
                  <a:srgbClr val="B2B2B2"/>
                </a:solidFill>
              </a:rPr>
              <a:pPr>
                <a:defRPr/>
              </a:pPr>
              <a:t>‹#›</a:t>
            </a:fld>
            <a:endParaRPr lang="en-US">
              <a:solidFill>
                <a:srgbClr val="B2B2B2"/>
              </a:solidFill>
            </a:endParaRPr>
          </a:p>
        </p:txBody>
      </p:sp>
      <p:sp>
        <p:nvSpPr>
          <p:cNvPr id="4" name="3 Marcador de pie de página"/>
          <p:cNvSpPr>
            <a:spLocks noGrp="1"/>
          </p:cNvSpPr>
          <p:nvPr>
            <p:ph type="ftr" sz="quarter" idx="11"/>
          </p:nvPr>
        </p:nvSpPr>
        <p:spPr>
          <a:xfrm>
            <a:off x="1588" y="482724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extLst>
      <p:ext uri="{BB962C8B-B14F-4D97-AF65-F5344CB8AC3E}">
        <p14:creationId xmlns:p14="http://schemas.microsoft.com/office/powerpoint/2010/main" xmlns="" val="190049370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Diseño personalizado">
    <p:spTree>
      <p:nvGrpSpPr>
        <p:cNvPr id="1" name=""/>
        <p:cNvGrpSpPr/>
        <p:nvPr/>
      </p:nvGrpSpPr>
      <p:grpSpPr>
        <a:xfrm>
          <a:off x="0" y="0"/>
          <a:ext cx="0" cy="0"/>
          <a:chOff x="0" y="0"/>
          <a:chExt cx="0" cy="0"/>
        </a:xfrm>
      </p:grpSpPr>
      <p:sp>
        <p:nvSpPr>
          <p:cNvPr id="2" name="6 Rectángulo"/>
          <p:cNvSpPr/>
          <p:nvPr userDrawn="1"/>
        </p:nvSpPr>
        <p:spPr bwMode="auto">
          <a:xfrm>
            <a:off x="252413" y="371475"/>
            <a:ext cx="8891587" cy="600075"/>
          </a:xfrm>
          <a:prstGeom prst="rect">
            <a:avLst/>
          </a:prstGeom>
          <a:solidFill>
            <a:schemeClr val="accent1"/>
          </a:solidFill>
          <a:ln w="9525" cap="flat" cmpd="sng" algn="ctr">
            <a:noFill/>
            <a:prstDash val="solid"/>
            <a:round/>
            <a:headEnd type="none" w="med" len="med"/>
            <a:tailEnd type="none" w="med" len="med"/>
          </a:ln>
          <a:effectLst/>
        </p:spPr>
        <p:txBody>
          <a:bodyPr anchor="ctr"/>
          <a:lstStyle/>
          <a:p>
            <a:pPr eaLnBrk="0" hangingPunct="0">
              <a:spcBef>
                <a:spcPct val="50000"/>
              </a:spcBef>
              <a:defRPr/>
            </a:pPr>
            <a:endParaRPr lang="es-AR">
              <a:solidFill>
                <a:srgbClr val="002D62"/>
              </a:solidFill>
            </a:endParaRPr>
          </a:p>
        </p:txBody>
      </p:sp>
      <p:sp>
        <p:nvSpPr>
          <p:cNvPr id="3" name="2 Marcador de número de diapositiva"/>
          <p:cNvSpPr>
            <a:spLocks noGrp="1"/>
          </p:cNvSpPr>
          <p:nvPr>
            <p:ph type="sldNum" sz="quarter" idx="10"/>
          </p:nvPr>
        </p:nvSpPr>
        <p:spPr/>
        <p:txBody>
          <a:bodyPr/>
          <a:lstStyle>
            <a:lvl1pPr>
              <a:defRPr/>
            </a:lvl1pPr>
          </a:lstStyle>
          <a:p>
            <a:pPr>
              <a:defRPr/>
            </a:pPr>
            <a:r>
              <a:rPr lang="en-US"/>
              <a:t>| </a:t>
            </a:r>
            <a:fld id="{FDC654C0-C156-4FD0-8672-B59B1604CBEE}" type="slidenum">
              <a:rPr lang="en-US">
                <a:solidFill>
                  <a:srgbClr val="B2B2B2"/>
                </a:solidFill>
              </a:rPr>
              <a:pPr>
                <a:defRPr/>
              </a:pPr>
              <a:t>‹#›</a:t>
            </a:fld>
            <a:endParaRPr lang="en-US">
              <a:solidFill>
                <a:srgbClr val="B2B2B2"/>
              </a:solidFill>
            </a:endParaRPr>
          </a:p>
        </p:txBody>
      </p:sp>
      <p:sp>
        <p:nvSpPr>
          <p:cNvPr id="4" name="3 Marcador de pie de página"/>
          <p:cNvSpPr>
            <a:spLocks noGrp="1"/>
          </p:cNvSpPr>
          <p:nvPr>
            <p:ph type="ftr" sz="quarter" idx="11"/>
          </p:nvPr>
        </p:nvSpPr>
        <p:spPr>
          <a:xfrm>
            <a:off x="1588" y="482724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extLst>
      <p:ext uri="{BB962C8B-B14F-4D97-AF65-F5344CB8AC3E}">
        <p14:creationId xmlns:p14="http://schemas.microsoft.com/office/powerpoint/2010/main" xmlns="" val="309974626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pie de página"/>
          <p:cNvSpPr>
            <a:spLocks noGrp="1"/>
          </p:cNvSpPr>
          <p:nvPr>
            <p:ph type="ftr" sz="quarter" idx="10"/>
          </p:nvPr>
        </p:nvSpPr>
        <p:spPr/>
        <p:txBody>
          <a:bodyPr/>
          <a:lstStyle/>
          <a:p>
            <a:r>
              <a:rPr lang="en-US" smtClean="0">
                <a:sym typeface="Trebuchet MS" pitchFamily="34" charset="0"/>
              </a:rPr>
              <a:t>© 2016 Axialent, Inc. Todos los derechos reservados. </a:t>
            </a:r>
            <a:endParaRPr lang="en-US" dirty="0">
              <a:sym typeface="Trebuchet MS" pitchFamily="34" charset="0"/>
            </a:endParaRPr>
          </a:p>
        </p:txBody>
      </p:sp>
      <p:sp>
        <p:nvSpPr>
          <p:cNvPr id="4" name="3 Marcador de número de diapositiva"/>
          <p:cNvSpPr>
            <a:spLocks noGrp="1"/>
          </p:cNvSpPr>
          <p:nvPr>
            <p:ph type="sldNum" sz="quarter" idx="11"/>
          </p:nvPr>
        </p:nvSpPr>
        <p:spPr/>
        <p:txBody>
          <a:bodyPr/>
          <a:lstStyle/>
          <a:p>
            <a:fld id="{FBA188BD-CFF3-4A87-A926-E4E05680041C}" type="slidenum">
              <a:rPr lang="en-US" smtClean="0"/>
              <a:pPr/>
              <a:t>‹#›</a:t>
            </a:fld>
            <a:endParaRPr lang="en-US" dirty="0"/>
          </a:p>
        </p:txBody>
      </p:sp>
    </p:spTree>
    <p:extLst>
      <p:ext uri="{BB962C8B-B14F-4D97-AF65-F5344CB8AC3E}">
        <p14:creationId xmlns="" xmlns:p14="http://schemas.microsoft.com/office/powerpoint/2010/main" val="71592135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9B4E8CCE-87C1-4BA8-8D86-15FF64157675}" type="slidenum">
              <a:rPr lang="en-US">
                <a:solidFill>
                  <a:srgbClr val="B2B2B2"/>
                </a:solidFill>
              </a:rPr>
              <a:pPr>
                <a:defRPr/>
              </a:pPr>
              <a:t>‹#›</a:t>
            </a:fld>
            <a:endParaRPr lang="en-US">
              <a:solidFill>
                <a:srgbClr val="B2B2B2"/>
              </a:solidFill>
            </a:endParaRPr>
          </a:p>
        </p:txBody>
      </p:sp>
      <p:sp>
        <p:nvSpPr>
          <p:cNvPr id="5" name="3 Marcador de pie de página"/>
          <p:cNvSpPr>
            <a:spLocks noGrp="1"/>
          </p:cNvSpPr>
          <p:nvPr userDrawn="1">
            <p:ph type="ftr" sz="quarter" idx="11"/>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lstStyle>
            <a:lvl1pPr algn="l">
              <a:defRPr sz="4000" b="1" cap="all"/>
            </a:lvl1pPr>
          </a:lstStyle>
          <a:p>
            <a:r>
              <a:rPr lang="es-ES" dirty="0" smtClean="0"/>
              <a:t>Haga clic para modificar el estilo de título del patrón</a:t>
            </a:r>
            <a:endParaRPr lang="en-US" dirty="0"/>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7ACABA94-681D-42C5-8026-B0BF16C8372D}" type="slidenum">
              <a:rPr lang="en-US">
                <a:solidFill>
                  <a:srgbClr val="B2B2B2"/>
                </a:solidFill>
              </a:rPr>
              <a:pPr>
                <a:defRPr/>
              </a:pPr>
              <a:t>‹#›</a:t>
            </a:fld>
            <a:endParaRPr lang="en-US">
              <a:solidFill>
                <a:srgbClr val="B2B2B2"/>
              </a:solidFill>
            </a:endParaRPr>
          </a:p>
        </p:txBody>
      </p:sp>
      <p:sp>
        <p:nvSpPr>
          <p:cNvPr id="5" name="3 Marcador de pie de página"/>
          <p:cNvSpPr>
            <a:spLocks noGrp="1"/>
          </p:cNvSpPr>
          <p:nvPr userDrawn="1">
            <p:ph type="ftr" sz="quarter" idx="11"/>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279405" y="844153"/>
            <a:ext cx="4194175"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25982" y="844153"/>
            <a:ext cx="4194175"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r>
              <a:rPr lang="en-US"/>
              <a:t>| </a:t>
            </a:r>
            <a:fld id="{813D4424-ED50-4A27-913E-FB28EC4A3040}" type="slidenum">
              <a:rPr lang="en-US">
                <a:solidFill>
                  <a:srgbClr val="B2B2B2"/>
                </a:solidFill>
              </a:rPr>
              <a:pPr>
                <a:defRPr/>
              </a:pPr>
              <a:t>‹#›</a:t>
            </a:fld>
            <a:endParaRPr lang="en-US">
              <a:solidFill>
                <a:srgbClr val="B2B2B2"/>
              </a:solidFill>
            </a:endParaRPr>
          </a:p>
        </p:txBody>
      </p:sp>
      <p:sp>
        <p:nvSpPr>
          <p:cNvPr id="6" name="3 Marcador de pie de página"/>
          <p:cNvSpPr>
            <a:spLocks noGrp="1"/>
          </p:cNvSpPr>
          <p:nvPr userDrawn="1">
            <p:ph type="ftr" sz="quarter" idx="11"/>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857250"/>
          </a:xfrm>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r>
              <a:rPr lang="en-US"/>
              <a:t>| </a:t>
            </a:r>
            <a:fld id="{81A19191-641C-4499-8AF1-F5B3DE432921}" type="slidenum">
              <a:rPr lang="en-US">
                <a:solidFill>
                  <a:srgbClr val="B2B2B2"/>
                </a:solidFill>
              </a:rPr>
              <a:pPr>
                <a:defRPr/>
              </a:pPr>
              <a:t>‹#›</a:t>
            </a:fld>
            <a:endParaRPr lang="en-US">
              <a:solidFill>
                <a:srgbClr val="B2B2B2"/>
              </a:solidFill>
            </a:endParaRPr>
          </a:p>
        </p:txBody>
      </p:sp>
      <p:sp>
        <p:nvSpPr>
          <p:cNvPr id="8" name="3 Marcador de pie de página"/>
          <p:cNvSpPr>
            <a:spLocks noGrp="1"/>
          </p:cNvSpPr>
          <p:nvPr userDrawn="1">
            <p:ph type="ftr" sz="quarter" idx="11"/>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r>
              <a:rPr lang="en-US"/>
              <a:t>| </a:t>
            </a:r>
            <a:fld id="{FD9FAD69-B78D-4319-A9BF-30472DAC55CE}" type="slidenum">
              <a:rPr lang="en-US">
                <a:solidFill>
                  <a:srgbClr val="B2B2B2"/>
                </a:solidFill>
              </a:rPr>
              <a:pPr>
                <a:defRPr/>
              </a:pPr>
              <a:t>‹#›</a:t>
            </a:fld>
            <a:endParaRPr lang="en-US">
              <a:solidFill>
                <a:srgbClr val="B2B2B2"/>
              </a:solidFill>
            </a:endParaRPr>
          </a:p>
        </p:txBody>
      </p:sp>
      <p:sp>
        <p:nvSpPr>
          <p:cNvPr id="4" name="3 Marcador de pie de página"/>
          <p:cNvSpPr>
            <a:spLocks noGrp="1"/>
          </p:cNvSpPr>
          <p:nvPr userDrawn="1">
            <p:ph type="ftr" sz="quarter" idx="11"/>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en-US"/>
              <a:t>| </a:t>
            </a:r>
            <a:fld id="{B4AC1703-4BB2-48D4-8426-9F684FAA22DB}" type="slidenum">
              <a:rPr lang="en-US">
                <a:solidFill>
                  <a:srgbClr val="B2B2B2"/>
                </a:solidFill>
              </a:rPr>
              <a:pPr>
                <a:defRPr/>
              </a:pPr>
              <a:t>‹#›</a:t>
            </a:fld>
            <a:endParaRPr lang="en-US">
              <a:solidFill>
                <a:srgbClr val="B2B2B2"/>
              </a:solidFill>
            </a:endParaRPr>
          </a:p>
        </p:txBody>
      </p:sp>
      <p:sp>
        <p:nvSpPr>
          <p:cNvPr id="3" name="3 Marcador de pie de página"/>
          <p:cNvSpPr>
            <a:spLocks noGrp="1"/>
          </p:cNvSpPr>
          <p:nvPr userDrawn="1">
            <p:ph type="ftr" sz="quarter" idx="11"/>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7" y="204787"/>
            <a:ext cx="3008313" cy="871538"/>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t>| </a:t>
            </a:r>
            <a:fld id="{122D1270-CD57-4ECB-999E-341476764A0C}" type="slidenum">
              <a:rPr lang="en-US">
                <a:solidFill>
                  <a:srgbClr val="B2B2B2"/>
                </a:solidFill>
              </a:rPr>
              <a:pPr>
                <a:defRPr/>
              </a:pPr>
              <a:t>‹#›</a:t>
            </a:fld>
            <a:endParaRPr lang="en-US">
              <a:solidFill>
                <a:srgbClr val="B2B2B2"/>
              </a:solidFill>
            </a:endParaRPr>
          </a:p>
        </p:txBody>
      </p:sp>
      <p:sp>
        <p:nvSpPr>
          <p:cNvPr id="6" name="3 Marcador de pie de página"/>
          <p:cNvSpPr>
            <a:spLocks noGrp="1"/>
          </p:cNvSpPr>
          <p:nvPr userDrawn="1">
            <p:ph type="ftr" sz="quarter" idx="11"/>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1"/>
            <a:ext cx="5486400" cy="425054"/>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3 Marcador de texto"/>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t>| </a:t>
            </a:r>
            <a:fld id="{422C2FE0-92CD-4F9B-A3EE-3C5ABA14CEF9}" type="slidenum">
              <a:rPr lang="en-US">
                <a:solidFill>
                  <a:srgbClr val="B2B2B2"/>
                </a:solidFill>
              </a:rPr>
              <a:pPr>
                <a:defRPr/>
              </a:pPr>
              <a:t>‹#›</a:t>
            </a:fld>
            <a:endParaRPr lang="en-US">
              <a:solidFill>
                <a:srgbClr val="B2B2B2"/>
              </a:solidFill>
            </a:endParaRPr>
          </a:p>
        </p:txBody>
      </p:sp>
      <p:sp>
        <p:nvSpPr>
          <p:cNvPr id="6" name="3 Marcador de pie de página"/>
          <p:cNvSpPr>
            <a:spLocks noGrp="1"/>
          </p:cNvSpPr>
          <p:nvPr userDrawn="1">
            <p:ph type="ftr" sz="quarter" idx="11"/>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9407" y="139305"/>
            <a:ext cx="8685213" cy="4345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279400" y="844153"/>
            <a:ext cx="854075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30" name="Rectangle 6"/>
          <p:cNvSpPr>
            <a:spLocks noGrp="1" noChangeArrowheads="1"/>
          </p:cNvSpPr>
          <p:nvPr>
            <p:ph type="sldNum" sz="quarter" idx="4"/>
          </p:nvPr>
        </p:nvSpPr>
        <p:spPr bwMode="auto">
          <a:xfrm>
            <a:off x="7010400" y="4943477"/>
            <a:ext cx="2133600" cy="200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000" b="1">
                <a:solidFill>
                  <a:srgbClr val="FBB03F"/>
                </a:solidFill>
                <a:latin typeface="+mn-lt"/>
                <a:cs typeface="+mn-cs"/>
                <a:sym typeface="Trebuchet MS" pitchFamily="34" charset="0"/>
              </a:defRPr>
            </a:lvl1pPr>
          </a:lstStyle>
          <a:p>
            <a:pPr>
              <a:defRPr/>
            </a:pPr>
            <a:r>
              <a:rPr lang="en-US"/>
              <a:t>| </a:t>
            </a:r>
            <a:fld id="{E6862CA1-40DD-4693-88AF-7F037F59C36A}" type="slidenum">
              <a:rPr lang="en-US">
                <a:solidFill>
                  <a:srgbClr val="B2B2B2"/>
                </a:solidFill>
              </a:rPr>
              <a:pPr>
                <a:defRPr/>
              </a:pPr>
              <a:t>‹#›</a:t>
            </a:fld>
            <a:endParaRPr lang="en-US">
              <a:solidFill>
                <a:srgbClr val="B2B2B2"/>
              </a:solidFill>
            </a:endParaRPr>
          </a:p>
        </p:txBody>
      </p:sp>
      <p:sp>
        <p:nvSpPr>
          <p:cNvPr id="51206" name="Line 39"/>
          <p:cNvSpPr>
            <a:spLocks noChangeShapeType="1"/>
          </p:cNvSpPr>
          <p:nvPr/>
        </p:nvSpPr>
        <p:spPr bwMode="auto">
          <a:xfrm>
            <a:off x="352429" y="534591"/>
            <a:ext cx="8791575" cy="0"/>
          </a:xfrm>
          <a:prstGeom prst="line">
            <a:avLst/>
          </a:prstGeom>
          <a:noFill/>
          <a:ln w="38100">
            <a:solidFill>
              <a:srgbClr val="EAEAEA"/>
            </a:solidFill>
            <a:round/>
            <a:headEnd/>
            <a:tailEnd/>
          </a:ln>
        </p:spPr>
        <p:txBody>
          <a:bodyPr/>
          <a:lstStyle/>
          <a:p>
            <a:pPr>
              <a:defRPr/>
            </a:pPr>
            <a:endParaRPr lang="en-US">
              <a:latin typeface="Arial" charset="0"/>
              <a:cs typeface="Arial" charset="0"/>
            </a:endParaRPr>
          </a:p>
        </p:txBody>
      </p:sp>
      <p:sp>
        <p:nvSpPr>
          <p:cNvPr id="51207" name="Rectangle 4"/>
          <p:cNvSpPr>
            <a:spLocks/>
          </p:cNvSpPr>
          <p:nvPr/>
        </p:nvSpPr>
        <p:spPr bwMode="auto">
          <a:xfrm>
            <a:off x="90488" y="5006579"/>
            <a:ext cx="3098800" cy="104775"/>
          </a:xfrm>
          <a:prstGeom prst="rect">
            <a:avLst/>
          </a:prstGeom>
          <a:noFill/>
          <a:ln w="12700">
            <a:noFill/>
            <a:miter lim="800000"/>
            <a:headEnd/>
            <a:tailEnd/>
          </a:ln>
        </p:spPr>
        <p:txBody>
          <a:bodyPr lIns="0" tIns="0" rIns="0" bIns="0" anchor="ctr"/>
          <a:lstStyle/>
          <a:p>
            <a:pPr eaLnBrk="1" hangingPunct="1">
              <a:spcBef>
                <a:spcPct val="0"/>
              </a:spcBef>
              <a:defRPr/>
            </a:pPr>
            <a:r>
              <a:rPr lang="en-US" sz="800" dirty="0">
                <a:solidFill>
                  <a:srgbClr val="B2B2B2"/>
                </a:solidFill>
                <a:latin typeface="Arial" charset="0"/>
                <a:cs typeface="Arial" charset="0"/>
                <a:sym typeface="Trebuchet MS" pitchFamily="34" charset="0"/>
              </a:rPr>
              <a:t>© </a:t>
            </a:r>
            <a:r>
              <a:rPr lang="en-US" sz="800" dirty="0" smtClean="0">
                <a:solidFill>
                  <a:srgbClr val="B2B2B2"/>
                </a:solidFill>
                <a:latin typeface="Arial" charset="0"/>
                <a:cs typeface="Arial" charset="0"/>
                <a:sym typeface="Trebuchet MS" pitchFamily="34" charset="0"/>
              </a:rPr>
              <a:t>2013 </a:t>
            </a:r>
            <a:r>
              <a:rPr lang="en-US" sz="800" dirty="0" err="1">
                <a:solidFill>
                  <a:srgbClr val="B2B2B2"/>
                </a:solidFill>
                <a:latin typeface="Arial" charset="0"/>
                <a:cs typeface="Arial" charset="0"/>
                <a:sym typeface="Trebuchet MS" pitchFamily="34" charset="0"/>
              </a:rPr>
              <a:t>Axialent</a:t>
            </a:r>
            <a:r>
              <a:rPr lang="en-US" sz="800" dirty="0">
                <a:solidFill>
                  <a:srgbClr val="B2B2B2"/>
                </a:solidFill>
                <a:latin typeface="Arial" charset="0"/>
                <a:cs typeface="Arial" charset="0"/>
                <a:sym typeface="Trebuchet MS" pitchFamily="34" charset="0"/>
              </a:rPr>
              <a:t>, Inc. All Rights Reserved. </a:t>
            </a:r>
          </a:p>
        </p:txBody>
      </p:sp>
      <p:sp>
        <p:nvSpPr>
          <p:cNvPr id="7" name="3 Marcador de pie de página"/>
          <p:cNvSpPr>
            <a:spLocks noGrp="1"/>
          </p:cNvSpPr>
          <p:nvPr userDrawn="1">
            <p:ph type="ftr" sz="quarter" idx="3"/>
          </p:nvPr>
        </p:nvSpPr>
        <p:spPr>
          <a:xfrm>
            <a:off x="-17462"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mtClean="0">
                <a:sym typeface="Trebuchet MS" pitchFamily="34" charset="0"/>
              </a:rPr>
              <a:t>© 2017 Axialent, Inc. Todos los derechos reservados. </a:t>
            </a:r>
            <a:endParaRPr lang="en-US" dirty="0" smtClean="0">
              <a:sym typeface="Trebuchet MS" pitchFamily="34" charset="0"/>
            </a:endParaRPr>
          </a:p>
        </p:txBody>
      </p:sp>
    </p:spTree>
  </p:cSld>
  <p:clrMap bg1="lt1" tx1="dk1" bg2="lt2" tx2="dk2" accent1="accent1" accent2="accent2" accent3="accent3" accent4="accent4" accent5="accent5" accent6="accent6" hlink="hlink" folHlink="folHlink"/>
  <p:sldLayoutIdLst>
    <p:sldLayoutId id="2147483805"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7" r:id="rId12"/>
    <p:sldLayoutId id="2147483808" r:id="rId13"/>
    <p:sldLayoutId id="2147483809" r:id="rId14"/>
    <p:sldLayoutId id="2147483810" r:id="rId15"/>
    <p:sldLayoutId id="2147483811" r:id="rId16"/>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a:solidFill>
            <a:srgbClr val="002D62"/>
          </a:solidFill>
          <a:latin typeface="+mj-lt"/>
          <a:ea typeface="+mj-ea"/>
          <a:cs typeface="+mj-cs"/>
        </a:defRPr>
      </a:lvl1pPr>
      <a:lvl2pPr algn="l" rtl="0" eaLnBrk="0" fontAlgn="base" hangingPunct="0">
        <a:spcBef>
          <a:spcPct val="0"/>
        </a:spcBef>
        <a:spcAft>
          <a:spcPct val="0"/>
        </a:spcAft>
        <a:defRPr sz="2800" b="1">
          <a:solidFill>
            <a:srgbClr val="002D62"/>
          </a:solidFill>
          <a:latin typeface="Arial" charset="0"/>
          <a:cs typeface="Arial" charset="0"/>
        </a:defRPr>
      </a:lvl2pPr>
      <a:lvl3pPr algn="l" rtl="0" eaLnBrk="0" fontAlgn="base" hangingPunct="0">
        <a:spcBef>
          <a:spcPct val="0"/>
        </a:spcBef>
        <a:spcAft>
          <a:spcPct val="0"/>
        </a:spcAft>
        <a:defRPr sz="2800" b="1">
          <a:solidFill>
            <a:srgbClr val="002D62"/>
          </a:solidFill>
          <a:latin typeface="Arial" charset="0"/>
          <a:cs typeface="Arial" charset="0"/>
        </a:defRPr>
      </a:lvl3pPr>
      <a:lvl4pPr algn="l" rtl="0" eaLnBrk="0" fontAlgn="base" hangingPunct="0">
        <a:spcBef>
          <a:spcPct val="0"/>
        </a:spcBef>
        <a:spcAft>
          <a:spcPct val="0"/>
        </a:spcAft>
        <a:defRPr sz="2800" b="1">
          <a:solidFill>
            <a:srgbClr val="002D62"/>
          </a:solidFill>
          <a:latin typeface="Arial" charset="0"/>
          <a:cs typeface="Arial" charset="0"/>
        </a:defRPr>
      </a:lvl4pPr>
      <a:lvl5pPr algn="l" rtl="0" eaLnBrk="0" fontAlgn="base" hangingPunct="0">
        <a:spcBef>
          <a:spcPct val="0"/>
        </a:spcBef>
        <a:spcAft>
          <a:spcPct val="0"/>
        </a:spcAft>
        <a:defRPr sz="2800" b="1">
          <a:solidFill>
            <a:srgbClr val="002D62"/>
          </a:solidFill>
          <a:latin typeface="Arial" charset="0"/>
          <a:cs typeface="Arial" charset="0"/>
        </a:defRPr>
      </a:lvl5pPr>
      <a:lvl6pPr marL="457200" algn="l" rtl="0" eaLnBrk="0" fontAlgn="base" hangingPunct="0">
        <a:spcBef>
          <a:spcPct val="0"/>
        </a:spcBef>
        <a:spcAft>
          <a:spcPct val="0"/>
        </a:spcAft>
        <a:defRPr sz="2800" b="1">
          <a:solidFill>
            <a:srgbClr val="002D62"/>
          </a:solidFill>
          <a:latin typeface="Arial" charset="0"/>
          <a:cs typeface="Arial" charset="0"/>
        </a:defRPr>
      </a:lvl6pPr>
      <a:lvl7pPr marL="914400" algn="l" rtl="0" eaLnBrk="0" fontAlgn="base" hangingPunct="0">
        <a:spcBef>
          <a:spcPct val="0"/>
        </a:spcBef>
        <a:spcAft>
          <a:spcPct val="0"/>
        </a:spcAft>
        <a:defRPr sz="2800" b="1">
          <a:solidFill>
            <a:srgbClr val="002D62"/>
          </a:solidFill>
          <a:latin typeface="Arial" charset="0"/>
          <a:cs typeface="Arial" charset="0"/>
        </a:defRPr>
      </a:lvl7pPr>
      <a:lvl8pPr marL="1371600" algn="l" rtl="0" eaLnBrk="0" fontAlgn="base" hangingPunct="0">
        <a:spcBef>
          <a:spcPct val="0"/>
        </a:spcBef>
        <a:spcAft>
          <a:spcPct val="0"/>
        </a:spcAft>
        <a:defRPr sz="2800" b="1">
          <a:solidFill>
            <a:srgbClr val="002D62"/>
          </a:solidFill>
          <a:latin typeface="Arial" charset="0"/>
          <a:cs typeface="Arial" charset="0"/>
        </a:defRPr>
      </a:lvl8pPr>
      <a:lvl9pPr marL="1828800" algn="l" rtl="0" eaLnBrk="0" fontAlgn="base" hangingPunct="0">
        <a:spcBef>
          <a:spcPct val="0"/>
        </a:spcBef>
        <a:spcAft>
          <a:spcPct val="0"/>
        </a:spcAft>
        <a:defRPr sz="2800" b="1">
          <a:solidFill>
            <a:srgbClr val="002D62"/>
          </a:solidFill>
          <a:latin typeface="Arial" charset="0"/>
          <a:cs typeface="Arial" charset="0"/>
        </a:defRPr>
      </a:lvl9pPr>
    </p:titleStyle>
    <p:bodyStyle>
      <a:lvl1pPr marL="231775" indent="-231775" algn="l" rtl="0" eaLnBrk="0" fontAlgn="base" hangingPunct="0">
        <a:spcBef>
          <a:spcPct val="60000"/>
        </a:spcBef>
        <a:spcAft>
          <a:spcPct val="0"/>
        </a:spcAft>
        <a:buClr>
          <a:schemeClr val="accent2"/>
        </a:buClr>
        <a:buChar char="•"/>
        <a:defRPr sz="3200" b="1">
          <a:solidFill>
            <a:srgbClr val="002D62"/>
          </a:solidFill>
          <a:latin typeface="+mn-lt"/>
          <a:ea typeface="+mn-ea"/>
          <a:cs typeface="+mn-cs"/>
        </a:defRPr>
      </a:lvl1pPr>
      <a:lvl2pPr marL="566738" indent="-220663" algn="l" rtl="0" eaLnBrk="0" fontAlgn="base" hangingPunct="0">
        <a:spcBef>
          <a:spcPct val="60000"/>
        </a:spcBef>
        <a:spcAft>
          <a:spcPct val="0"/>
        </a:spcAft>
        <a:buClr>
          <a:srgbClr val="A6A6A6"/>
        </a:buClr>
        <a:buFont typeface="Verdana" pitchFamily="34" charset="0"/>
        <a:buChar char="›"/>
        <a:defRPr sz="1600" b="1">
          <a:solidFill>
            <a:srgbClr val="002D62"/>
          </a:solidFill>
          <a:latin typeface="+mn-lt"/>
          <a:cs typeface="+mn-cs"/>
        </a:defRPr>
      </a:lvl2pPr>
      <a:lvl3pPr marL="914400" indent="-233363" algn="l" rtl="0" eaLnBrk="0" fontAlgn="base" hangingPunct="0">
        <a:spcBef>
          <a:spcPct val="60000"/>
        </a:spcBef>
        <a:spcAft>
          <a:spcPct val="0"/>
        </a:spcAft>
        <a:buClr>
          <a:srgbClr val="A6A6A6"/>
        </a:buClr>
        <a:buFont typeface="Arial" pitchFamily="34" charset="0"/>
        <a:buChar char="-"/>
        <a:defRPr sz="1400" b="1">
          <a:solidFill>
            <a:srgbClr val="002D62"/>
          </a:solidFill>
          <a:latin typeface="+mn-lt"/>
          <a:cs typeface="+mn-cs"/>
        </a:defRPr>
      </a:lvl3pPr>
      <a:lvl4pPr marL="1600200" indent="-228600" algn="l" rtl="0" eaLnBrk="0" fontAlgn="base" hangingPunct="0">
        <a:spcBef>
          <a:spcPct val="20000"/>
        </a:spcBef>
        <a:spcAft>
          <a:spcPct val="0"/>
        </a:spcAft>
        <a:buChar char="–"/>
        <a:defRPr sz="1400">
          <a:solidFill>
            <a:srgbClr val="002D62"/>
          </a:solidFill>
          <a:latin typeface="+mn-lt"/>
          <a:cs typeface="+mn-cs"/>
        </a:defRPr>
      </a:lvl4pPr>
      <a:lvl5pPr marL="2057400" indent="-228600" algn="l" rtl="0" eaLnBrk="0" fontAlgn="base" hangingPunct="0">
        <a:spcBef>
          <a:spcPct val="20000"/>
        </a:spcBef>
        <a:spcAft>
          <a:spcPct val="0"/>
        </a:spcAft>
        <a:buChar char="»"/>
        <a:defRPr sz="1400">
          <a:solidFill>
            <a:srgbClr val="002D62"/>
          </a:solidFill>
          <a:latin typeface="+mn-lt"/>
          <a:cs typeface="+mn-cs"/>
        </a:defRPr>
      </a:lvl5pPr>
      <a:lvl6pPr marL="2514600" indent="-228600" algn="l" rtl="0" eaLnBrk="0" fontAlgn="base" hangingPunct="0">
        <a:spcBef>
          <a:spcPct val="20000"/>
        </a:spcBef>
        <a:spcAft>
          <a:spcPct val="0"/>
        </a:spcAft>
        <a:buChar char="»"/>
        <a:defRPr sz="1400">
          <a:solidFill>
            <a:srgbClr val="002D62"/>
          </a:solidFill>
          <a:latin typeface="+mn-lt"/>
          <a:cs typeface="+mn-cs"/>
        </a:defRPr>
      </a:lvl6pPr>
      <a:lvl7pPr marL="2971800" indent="-228600" algn="l" rtl="0" eaLnBrk="0" fontAlgn="base" hangingPunct="0">
        <a:spcBef>
          <a:spcPct val="20000"/>
        </a:spcBef>
        <a:spcAft>
          <a:spcPct val="0"/>
        </a:spcAft>
        <a:buChar char="»"/>
        <a:defRPr sz="1400">
          <a:solidFill>
            <a:srgbClr val="002D62"/>
          </a:solidFill>
          <a:latin typeface="+mn-lt"/>
          <a:cs typeface="+mn-cs"/>
        </a:defRPr>
      </a:lvl7pPr>
      <a:lvl8pPr marL="3429000" indent="-228600" algn="l" rtl="0" eaLnBrk="0" fontAlgn="base" hangingPunct="0">
        <a:spcBef>
          <a:spcPct val="20000"/>
        </a:spcBef>
        <a:spcAft>
          <a:spcPct val="0"/>
        </a:spcAft>
        <a:buChar char="»"/>
        <a:defRPr sz="1400">
          <a:solidFill>
            <a:srgbClr val="002D62"/>
          </a:solidFill>
          <a:latin typeface="+mn-lt"/>
          <a:cs typeface="+mn-cs"/>
        </a:defRPr>
      </a:lvl8pPr>
      <a:lvl9pPr marL="3886200" indent="-228600" algn="l" rtl="0" eaLnBrk="0" fontAlgn="base" hangingPunct="0">
        <a:spcBef>
          <a:spcPct val="20000"/>
        </a:spcBef>
        <a:spcAft>
          <a:spcPct val="0"/>
        </a:spcAft>
        <a:buChar char="»"/>
        <a:defRPr sz="1400">
          <a:solidFill>
            <a:srgbClr val="002D6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hyperlink" Target="../../../../../../../../../Videos/VIDEOS%20AXIALENT/Error%20en%20la%20oficina.wmv"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11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90.jpeg"/></Relationships>
</file>

<file path=ppt/slides/_rels/slide1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jpe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2.w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Videos/VIDEOS%20AXIALENT/ORDENADOR%20Y%20MQUINA%20DE%20ESCRIBIRwmv.avi"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hyperlink" Target="../../../../../../../../../Videos/VIDEOS%20AXIALENT/ORDENADOR%20Y%20MQUINA%20DE%20ESCRIBIRwmv.avi"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Videos/VIDEOS%20AXIALENT/Basketball.divx"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Videos/VIDEOS%20AXIALENT/Jealous%20husband.wmv"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34.jpeg"/><Relationship Id="rId5" Type="http://schemas.openxmlformats.org/officeDocument/2006/relationships/image" Target="../media/image5.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Escritorio/ORDENADOR%20Y%20MQUINA%20DE%20ESCRIBIRwmv.avi"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Videos/VIDEOS%20AXIALENT/Jealous%20husband.wmv"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hyperlink" Target="../../../../Videos/VIDEOS%20AXIALENT/PlayerVideo-Escalator.wmv" TargetMode="External"/><Relationship Id="rId7" Type="http://schemas.openxmlformats.org/officeDocument/2006/relationships/image" Target="../media/image34.jpe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hyperlink" Target="../../../../../../../../../Videos/VIDEOS%20AXIALENT/PlayerVideo-Escalator.wmv"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57.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Videos/VIDEOS%20AXIALENT/Lead%20India_Tree.wmv"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3.jpeg" descr="C:\Users\Lucia Ledesma\Downloads\iStock_000017439285Small.jpg"/>
          <p:cNvPicPr>
            <a:picLocks noChangeAspect="1"/>
          </p:cNvPicPr>
          <p:nvPr/>
        </p:nvPicPr>
        <p:blipFill>
          <a:blip r:embed="rId2" cstate="print">
            <a:extLst/>
          </a:blip>
          <a:srcRect l="5246" r="6022"/>
          <a:stretch>
            <a:fillRect/>
          </a:stretch>
        </p:blipFill>
        <p:spPr>
          <a:xfrm>
            <a:off x="0" y="0"/>
            <a:ext cx="9144000" cy="5496264"/>
          </a:xfrm>
          <a:prstGeom prst="rect">
            <a:avLst/>
          </a:prstGeom>
          <a:ln w="12700">
            <a:miter lim="400000"/>
          </a:ln>
        </p:spPr>
      </p:pic>
      <p:pic>
        <p:nvPicPr>
          <p:cNvPr id="22" name="image2.pdf" descr="FOR PPT - BLUE"/>
          <p:cNvPicPr>
            <a:picLocks noChangeAspect="1"/>
          </p:cNvPicPr>
          <p:nvPr/>
        </p:nvPicPr>
        <p:blipFill>
          <a:blip r:embed="rId3" cstate="print">
            <a:extLst/>
          </a:blip>
          <a:stretch>
            <a:fillRect/>
          </a:stretch>
        </p:blipFill>
        <p:spPr>
          <a:xfrm>
            <a:off x="6243091" y="278523"/>
            <a:ext cx="2593991" cy="731405"/>
          </a:xfrm>
          <a:prstGeom prst="rect">
            <a:avLst/>
          </a:prstGeom>
          <a:ln w="12700">
            <a:miter lim="400000"/>
          </a:ln>
        </p:spPr>
      </p:pic>
      <p:sp>
        <p:nvSpPr>
          <p:cNvPr id="2" name="Rectangle 1"/>
          <p:cNvSpPr/>
          <p:nvPr/>
        </p:nvSpPr>
        <p:spPr>
          <a:xfrm>
            <a:off x="-12940" y="3466290"/>
            <a:ext cx="9144000" cy="151546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s-AR" dirty="0"/>
          </a:p>
        </p:txBody>
      </p:sp>
      <p:sp>
        <p:nvSpPr>
          <p:cNvPr id="3" name="TextBox 2"/>
          <p:cNvSpPr txBox="1"/>
          <p:nvPr/>
        </p:nvSpPr>
        <p:spPr>
          <a:xfrm>
            <a:off x="2195742" y="3795886"/>
            <a:ext cx="6641341" cy="1223412"/>
          </a:xfrm>
          <a:prstGeom prst="rect">
            <a:avLst/>
          </a:prstGeom>
          <a:noFill/>
        </p:spPr>
        <p:txBody>
          <a:bodyPr wrap="square" lIns="68580" tIns="34290" rIns="68580" bIns="34290" rtlCol="0">
            <a:spAutoFit/>
          </a:bodyPr>
          <a:lstStyle/>
          <a:p>
            <a:pPr algn="r"/>
            <a:r>
              <a:rPr lang="en-US" sz="2400" b="1" dirty="0" err="1" smtClean="0">
                <a:solidFill>
                  <a:srgbClr val="002060"/>
                </a:solidFill>
                <a:latin typeface="Arial" charset="0"/>
                <a:ea typeface="Arial" charset="0"/>
                <a:cs typeface="Arial" charset="0"/>
              </a:rPr>
              <a:t>Impulsando</a:t>
            </a:r>
            <a:r>
              <a:rPr lang="en-US" sz="2400" b="1" dirty="0" smtClean="0">
                <a:solidFill>
                  <a:srgbClr val="002060"/>
                </a:solidFill>
                <a:latin typeface="Arial" charset="0"/>
                <a:ea typeface="Arial" charset="0"/>
                <a:cs typeface="Arial" charset="0"/>
              </a:rPr>
              <a:t> el </a:t>
            </a:r>
            <a:r>
              <a:rPr lang="en-US" sz="2400" b="1" dirty="0" err="1" smtClean="0">
                <a:solidFill>
                  <a:srgbClr val="002060"/>
                </a:solidFill>
                <a:latin typeface="Arial" charset="0"/>
                <a:ea typeface="Arial" charset="0"/>
                <a:cs typeface="Arial" charset="0"/>
              </a:rPr>
              <a:t>desempeño</a:t>
            </a:r>
            <a:r>
              <a:rPr lang="en-US" sz="2400" b="1" dirty="0" smtClean="0">
                <a:solidFill>
                  <a:srgbClr val="002060"/>
                </a:solidFill>
                <a:latin typeface="Arial" charset="0"/>
                <a:ea typeface="Arial" charset="0"/>
                <a:cs typeface="Arial" charset="0"/>
              </a:rPr>
              <a:t> </a:t>
            </a:r>
            <a:r>
              <a:rPr lang="es-AR" sz="2400" b="1" dirty="0" smtClean="0">
                <a:solidFill>
                  <a:srgbClr val="002060"/>
                </a:solidFill>
                <a:latin typeface="Arial" charset="0"/>
                <a:ea typeface="Arial" charset="0"/>
                <a:cs typeface="Arial" charset="0"/>
              </a:rPr>
              <a:t>del equipo</a:t>
            </a:r>
            <a:endParaRPr lang="es-AR" sz="2800" b="1" dirty="0" smtClean="0">
              <a:solidFill>
                <a:srgbClr val="002060"/>
              </a:solidFill>
              <a:latin typeface="Arial" charset="0"/>
              <a:ea typeface="Arial" charset="0"/>
              <a:cs typeface="Arial" charset="0"/>
            </a:endParaRPr>
          </a:p>
          <a:p>
            <a:pPr algn="r"/>
            <a:r>
              <a:rPr lang="es-AR" sz="2000" dirty="0" smtClean="0">
                <a:solidFill>
                  <a:srgbClr val="002060"/>
                </a:solidFill>
                <a:latin typeface="Arial" charset="0"/>
                <a:ea typeface="Arial" charset="0"/>
                <a:cs typeface="Arial" charset="0"/>
              </a:rPr>
              <a:t>Taller</a:t>
            </a:r>
            <a:endParaRPr lang="es-AR" b="1" dirty="0" smtClean="0">
              <a:solidFill>
                <a:srgbClr val="002060"/>
              </a:solidFill>
              <a:latin typeface="Arial" charset="0"/>
              <a:ea typeface="Arial" charset="0"/>
              <a:cs typeface="Arial" charset="0"/>
            </a:endParaRPr>
          </a:p>
          <a:p>
            <a:pPr algn="r"/>
            <a:r>
              <a:rPr lang="en-US" sz="1400" b="1" dirty="0" err="1" smtClean="0">
                <a:solidFill>
                  <a:srgbClr val="002060"/>
                </a:solidFill>
                <a:latin typeface="Arial" charset="0"/>
                <a:ea typeface="Arial" charset="0"/>
                <a:cs typeface="Arial" charset="0"/>
              </a:rPr>
              <a:t>Agosto</a:t>
            </a:r>
            <a:r>
              <a:rPr lang="en-US" sz="1400" b="1" dirty="0" smtClean="0">
                <a:solidFill>
                  <a:srgbClr val="002060"/>
                </a:solidFill>
                <a:latin typeface="Arial" charset="0"/>
                <a:ea typeface="Arial" charset="0"/>
                <a:cs typeface="Arial" charset="0"/>
              </a:rPr>
              <a:t> de 2017</a:t>
            </a:r>
            <a:endParaRPr lang="en-US" sz="1400" b="1" dirty="0">
              <a:solidFill>
                <a:srgbClr val="002060"/>
              </a:solidFill>
              <a:latin typeface="Arial" charset="0"/>
              <a:ea typeface="Arial" charset="0"/>
              <a:cs typeface="Arial" charset="0"/>
            </a:endParaRPr>
          </a:p>
        </p:txBody>
      </p:sp>
      <p:pic>
        <p:nvPicPr>
          <p:cNvPr id="7" name="6 Imagen" descr="wu.png"/>
          <p:cNvPicPr>
            <a:picLocks noChangeAspect="1"/>
          </p:cNvPicPr>
          <p:nvPr/>
        </p:nvPicPr>
        <p:blipFill>
          <a:blip r:embed="rId4" cstate="print"/>
          <a:stretch>
            <a:fillRect/>
          </a:stretch>
        </p:blipFill>
        <p:spPr>
          <a:xfrm>
            <a:off x="236970" y="3536157"/>
            <a:ext cx="1607344" cy="1607344"/>
          </a:xfrm>
          <a:prstGeom prst="rect">
            <a:avLst/>
          </a:prstGeom>
        </p:spPr>
      </p:pic>
    </p:spTree>
    <p:extLst>
      <p:ext uri="{BB962C8B-B14F-4D97-AF65-F5344CB8AC3E}">
        <p14:creationId xmlns:p14="http://schemas.microsoft.com/office/powerpoint/2010/main" xmlns="" val="115083113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3"/>
          <p:cNvSpPr>
            <a:spLocks noGrp="1"/>
          </p:cNvSpPr>
          <p:nvPr>
            <p:ph type="sldNum" sz="quarter" idx="10"/>
          </p:nvPr>
        </p:nvSpPr>
        <p:spPr/>
        <p:txBody>
          <a:bodyPr/>
          <a:lstStyle/>
          <a:p>
            <a:pPr>
              <a:defRPr/>
            </a:pPr>
            <a:r>
              <a:rPr lang="en-US" smtClean="0"/>
              <a:t>| </a:t>
            </a:r>
            <a:fld id="{F35CE424-CD75-4248-A5CA-70B7F26C18EC}" type="slidenum">
              <a:rPr lang="en-US" smtClean="0">
                <a:solidFill>
                  <a:srgbClr val="B2B2B2"/>
                </a:solidFill>
              </a:rPr>
              <a:pPr>
                <a:defRPr/>
              </a:pPr>
              <a:t>10</a:t>
            </a:fld>
            <a:endParaRPr lang="en-US" smtClean="0">
              <a:solidFill>
                <a:srgbClr val="B2B2B2"/>
              </a:solidFill>
            </a:endParaRPr>
          </a:p>
        </p:txBody>
      </p:sp>
      <p:pic>
        <p:nvPicPr>
          <p:cNvPr id="47107" name="Picture 6" descr="C:\Users\Lucia Ledesma\Pictures\IMAGENES DE TRABAJO\Mandiri\gym.jpg"/>
          <p:cNvPicPr>
            <a:picLocks noChangeAspect="1" noChangeArrowheads="1"/>
          </p:cNvPicPr>
          <p:nvPr/>
        </p:nvPicPr>
        <p:blipFill>
          <a:blip r:embed="rId3" cstate="print"/>
          <a:srcRect/>
          <a:stretch>
            <a:fillRect/>
          </a:stretch>
        </p:blipFill>
        <p:spPr bwMode="auto">
          <a:xfrm>
            <a:off x="-512763" y="-60722"/>
            <a:ext cx="10375901" cy="5305426"/>
          </a:xfrm>
          <a:prstGeom prst="rect">
            <a:avLst/>
          </a:prstGeom>
          <a:noFill/>
          <a:ln w="9525">
            <a:noFill/>
            <a:miter lim="800000"/>
            <a:headEnd/>
            <a:tailEnd/>
          </a:ln>
        </p:spPr>
      </p:pic>
      <p:sp>
        <p:nvSpPr>
          <p:cNvPr id="4" name="4 Rectángulo"/>
          <p:cNvSpPr>
            <a:spLocks noChangeArrowheads="1"/>
          </p:cNvSpPr>
          <p:nvPr/>
        </p:nvSpPr>
        <p:spPr bwMode="auto">
          <a:xfrm>
            <a:off x="3923928" y="3579862"/>
            <a:ext cx="5544616" cy="1569660"/>
          </a:xfrm>
          <a:prstGeom prst="rect">
            <a:avLst/>
          </a:prstGeom>
          <a:noFill/>
          <a:ln w="9525">
            <a:noFill/>
            <a:miter lim="800000"/>
            <a:headEnd/>
            <a:tailEnd/>
          </a:ln>
        </p:spPr>
        <p:txBody>
          <a:bodyPr wrap="square">
            <a:spAutoFit/>
          </a:bodyPr>
          <a:lstStyle/>
          <a:p>
            <a:pPr>
              <a:spcBef>
                <a:spcPts val="0"/>
              </a:spcBef>
              <a:buClr>
                <a:schemeClr val="accent2"/>
              </a:buClr>
            </a:pPr>
            <a:r>
              <a:rPr lang="es-ES" sz="4800" b="1" dirty="0" smtClean="0">
                <a:solidFill>
                  <a:srgbClr val="09000C"/>
                </a:solidFill>
              </a:rPr>
              <a:t>participación: </a:t>
            </a:r>
          </a:p>
          <a:p>
            <a:pPr>
              <a:spcBef>
                <a:spcPts val="0"/>
              </a:spcBef>
              <a:buClr>
                <a:schemeClr val="accent2"/>
              </a:buClr>
            </a:pPr>
            <a:r>
              <a:rPr lang="es-ES" sz="4800" b="1" dirty="0" smtClean="0">
                <a:solidFill>
                  <a:srgbClr val="09000C"/>
                </a:solidFill>
              </a:rPr>
              <a:t>gimnasio vs….</a:t>
            </a:r>
            <a:endParaRPr lang="es-ES" sz="6000" b="1" dirty="0">
              <a:solidFill>
                <a:srgbClr val="09000C"/>
              </a:solidFill>
            </a:endParaRPr>
          </a:p>
        </p:txBody>
      </p:sp>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0466" name="Picture 4" descr="944234_47771534"/>
          <p:cNvPicPr>
            <a:picLocks noChangeAspect="1" noChangeArrowheads="1"/>
          </p:cNvPicPr>
          <p:nvPr/>
        </p:nvPicPr>
        <p:blipFill>
          <a:blip r:embed="rId3" cstate="print"/>
          <a:srcRect/>
          <a:stretch>
            <a:fillRect/>
          </a:stretch>
        </p:blipFill>
        <p:spPr bwMode="auto">
          <a:xfrm>
            <a:off x="-684584" y="-134542"/>
            <a:ext cx="10443441" cy="5946651"/>
          </a:xfrm>
          <a:prstGeom prst="rect">
            <a:avLst/>
          </a:prstGeom>
          <a:noFill/>
          <a:ln w="9525">
            <a:noFill/>
            <a:miter lim="800000"/>
            <a:headEnd/>
            <a:tailEnd/>
          </a:ln>
        </p:spPr>
      </p:pic>
      <p:sp>
        <p:nvSpPr>
          <p:cNvPr id="1039364" name="Rectangle 4"/>
          <p:cNvSpPr>
            <a:spLocks noChangeArrowheads="1"/>
          </p:cNvSpPr>
          <p:nvPr/>
        </p:nvSpPr>
        <p:spPr bwMode="auto">
          <a:xfrm>
            <a:off x="4932040" y="1338263"/>
            <a:ext cx="4214812" cy="965597"/>
          </a:xfrm>
          <a:prstGeom prst="rect">
            <a:avLst/>
          </a:prstGeom>
          <a:noFill/>
          <a:ln w="28575" algn="ctr">
            <a:noFill/>
            <a:miter lim="800000"/>
            <a:headEnd/>
            <a:tailEnd/>
          </a:ln>
        </p:spPr>
        <p:txBody>
          <a:bodyPr lIns="46628" tIns="46628" rIns="46628" bIns="46628" anchor="ctr"/>
          <a:lstStyle/>
          <a:p>
            <a:pPr marL="85725" indent="-85725" defTabSz="911225" eaLnBrk="1" hangingPunct="1">
              <a:spcBef>
                <a:spcPct val="30000"/>
              </a:spcBef>
              <a:buClr>
                <a:schemeClr val="hlink"/>
              </a:buClr>
              <a:buSzPct val="200000"/>
              <a:buFont typeface="Wingdings" pitchFamily="2" charset="2"/>
              <a:buNone/>
              <a:defRPr/>
            </a:pPr>
            <a:r>
              <a:rPr lang="es-AR" sz="3600" dirty="0">
                <a:solidFill>
                  <a:schemeClr val="bg1"/>
                </a:solidFill>
                <a:effectLst>
                  <a:outerShdw blurRad="38100" dist="38100" dir="2700000" algn="tl">
                    <a:srgbClr val="000000">
                      <a:alpha val="43137"/>
                    </a:srgbClr>
                  </a:outerShdw>
                </a:effectLst>
                <a:latin typeface="+mj-lt"/>
                <a:cs typeface="+mn-cs"/>
              </a:rPr>
              <a:t>Nunca tenemos “la historia completa”, por lo tanto las necesitamos para completarla.</a:t>
            </a:r>
            <a:endParaRPr lang="es-ES" sz="4400" dirty="0">
              <a:solidFill>
                <a:schemeClr val="bg1"/>
              </a:solidFill>
              <a:effectLst>
                <a:outerShdw blurRad="38100" dist="38100" dir="2700000" algn="tl">
                  <a:srgbClr val="000000">
                    <a:alpha val="43137"/>
                  </a:srgbClr>
                </a:outerShdw>
              </a:effectLst>
              <a:latin typeface="+mj-lt"/>
              <a:cs typeface="+mn-cs"/>
            </a:endParaRPr>
          </a:p>
        </p:txBody>
      </p:sp>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2514" name="Picture 4" descr="866114_80703773"/>
          <p:cNvPicPr>
            <a:picLocks noChangeAspect="1" noChangeArrowheads="1"/>
          </p:cNvPicPr>
          <p:nvPr/>
        </p:nvPicPr>
        <p:blipFill>
          <a:blip r:embed="rId3" cstate="print"/>
          <a:srcRect/>
          <a:stretch>
            <a:fillRect/>
          </a:stretch>
        </p:blipFill>
        <p:spPr bwMode="auto">
          <a:xfrm>
            <a:off x="-1044575" y="-20538"/>
            <a:ext cx="10440988" cy="5243513"/>
          </a:xfrm>
          <a:prstGeom prst="rect">
            <a:avLst/>
          </a:prstGeom>
          <a:noFill/>
          <a:ln w="9525">
            <a:noFill/>
            <a:miter lim="800000"/>
            <a:headEnd/>
            <a:tailEnd/>
          </a:ln>
        </p:spPr>
      </p:pic>
      <p:sp>
        <p:nvSpPr>
          <p:cNvPr id="1039364" name="Rectangle 4"/>
          <p:cNvSpPr>
            <a:spLocks noChangeArrowheads="1"/>
          </p:cNvSpPr>
          <p:nvPr/>
        </p:nvSpPr>
        <p:spPr bwMode="auto">
          <a:xfrm>
            <a:off x="1042988" y="-128587"/>
            <a:ext cx="8101012" cy="965597"/>
          </a:xfrm>
          <a:prstGeom prst="rect">
            <a:avLst/>
          </a:prstGeom>
          <a:noFill/>
          <a:ln w="28575" algn="ctr">
            <a:noFill/>
            <a:miter lim="800000"/>
            <a:headEnd/>
            <a:tailEnd/>
          </a:ln>
        </p:spPr>
        <p:txBody>
          <a:bodyPr lIns="46628" tIns="46628" rIns="46628" bIns="46628" anchor="ctr"/>
          <a:lstStyle/>
          <a:p>
            <a:pPr marL="623888" indent="-623888" defTabSz="911225" eaLnBrk="1" hangingPunct="1">
              <a:spcBef>
                <a:spcPct val="30000"/>
              </a:spcBef>
              <a:buClr>
                <a:schemeClr val="hlink"/>
              </a:buClr>
              <a:buSzPct val="200000"/>
              <a:buFont typeface="Wingdings" pitchFamily="2" charset="2"/>
              <a:buNone/>
              <a:defRPr/>
            </a:pPr>
            <a:r>
              <a:rPr lang="es-ES" sz="4800" dirty="0">
                <a:solidFill>
                  <a:schemeClr val="bg1"/>
                </a:solidFill>
                <a:effectLst>
                  <a:outerShdw blurRad="38100" dist="38100" dir="2700000" algn="tl">
                    <a:srgbClr val="000000">
                      <a:alpha val="43137"/>
                    </a:srgbClr>
                  </a:outerShdw>
                </a:effectLst>
                <a:latin typeface="+mj-lt"/>
                <a:cs typeface="+mn-cs"/>
              </a:rPr>
              <a:t>También son “peligrosas” </a:t>
            </a:r>
          </a:p>
        </p:txBody>
      </p:sp>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62" name="Picture 8" descr="j0438797"/>
          <p:cNvPicPr>
            <a:picLocks noChangeAspect="1" noChangeArrowheads="1"/>
          </p:cNvPicPr>
          <p:nvPr/>
        </p:nvPicPr>
        <p:blipFill>
          <a:blip r:embed="rId3" cstate="print"/>
          <a:srcRect/>
          <a:stretch>
            <a:fillRect/>
          </a:stretch>
        </p:blipFill>
        <p:spPr bwMode="auto">
          <a:xfrm>
            <a:off x="-144463" y="-20241"/>
            <a:ext cx="9396413" cy="6865145"/>
          </a:xfrm>
          <a:prstGeom prst="rect">
            <a:avLst/>
          </a:prstGeom>
          <a:noFill/>
          <a:ln w="9525">
            <a:noFill/>
            <a:miter lim="800000"/>
            <a:headEnd/>
            <a:tailEnd/>
          </a:ln>
        </p:spPr>
      </p:pic>
      <p:sp>
        <p:nvSpPr>
          <p:cNvPr id="1474563" name="Rectangle 2"/>
          <p:cNvSpPr>
            <a:spLocks noGrp="1" noChangeArrowheads="1"/>
          </p:cNvSpPr>
          <p:nvPr>
            <p:ph type="title" idx="4294967295"/>
          </p:nvPr>
        </p:nvSpPr>
        <p:spPr>
          <a:xfrm>
            <a:off x="571500" y="260152"/>
            <a:ext cx="8229600" cy="583406"/>
          </a:xfrm>
        </p:spPr>
        <p:txBody>
          <a:bodyPr anchor="ctr"/>
          <a:lstStyle/>
          <a:p>
            <a:pPr algn="ctr" eaLnBrk="1" hangingPunct="1"/>
            <a:r>
              <a:rPr lang="es-ES" sz="4400" dirty="0" smtClean="0">
                <a:solidFill>
                  <a:schemeClr val="tx1"/>
                </a:solidFill>
              </a:rPr>
              <a:t>Inferencias = riesgos</a:t>
            </a:r>
            <a:endParaRPr lang="en-GB" sz="4400" dirty="0" smtClean="0">
              <a:solidFill>
                <a:schemeClr val="tx1"/>
              </a:solidFill>
            </a:endParaRPr>
          </a:p>
        </p:txBody>
      </p:sp>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6610" name="Picture 4" descr="331313_6017"/>
          <p:cNvPicPr>
            <a:picLocks noChangeAspect="1" noChangeArrowheads="1"/>
          </p:cNvPicPr>
          <p:nvPr/>
        </p:nvPicPr>
        <p:blipFill>
          <a:blip r:embed="rId3" cstate="print"/>
          <a:srcRect/>
          <a:stretch>
            <a:fillRect/>
          </a:stretch>
        </p:blipFill>
        <p:spPr bwMode="auto">
          <a:xfrm>
            <a:off x="-1189038" y="-30956"/>
            <a:ext cx="10333038" cy="5174456"/>
          </a:xfrm>
          <a:prstGeom prst="rect">
            <a:avLst/>
          </a:prstGeom>
          <a:noFill/>
          <a:ln w="9525">
            <a:noFill/>
            <a:miter lim="800000"/>
            <a:headEnd/>
            <a:tailEnd/>
          </a:ln>
        </p:spPr>
      </p:pic>
      <p:sp>
        <p:nvSpPr>
          <p:cNvPr id="1039364" name="Rectangle 4"/>
          <p:cNvSpPr>
            <a:spLocks noChangeArrowheads="1"/>
          </p:cNvSpPr>
          <p:nvPr/>
        </p:nvSpPr>
        <p:spPr bwMode="auto">
          <a:xfrm>
            <a:off x="857251" y="382017"/>
            <a:ext cx="7559675" cy="965597"/>
          </a:xfrm>
          <a:prstGeom prst="rect">
            <a:avLst/>
          </a:prstGeom>
          <a:noFill/>
          <a:ln w="28575" algn="ctr">
            <a:noFill/>
            <a:miter lim="800000"/>
            <a:headEnd/>
            <a:tailEnd/>
          </a:ln>
        </p:spPr>
        <p:txBody>
          <a:bodyPr lIns="46628" tIns="46628" rIns="46628" bIns="46628" anchor="ctr"/>
          <a:lstStyle/>
          <a:p>
            <a:pPr marL="85725" indent="-85725" algn="ctr" defTabSz="911225" eaLnBrk="1" hangingPunct="1">
              <a:spcBef>
                <a:spcPct val="30000"/>
              </a:spcBef>
              <a:buClr>
                <a:schemeClr val="hlink"/>
              </a:buClr>
              <a:buSzPct val="200000"/>
              <a:buFont typeface="Wingdings" pitchFamily="2" charset="2"/>
              <a:buNone/>
              <a:defRPr/>
            </a:pPr>
            <a:r>
              <a:rPr lang="es-AR" sz="3200" b="1" i="1" dirty="0" smtClean="0">
                <a:solidFill>
                  <a:schemeClr val="bg1"/>
                </a:solidFill>
                <a:effectLst>
                  <a:outerShdw blurRad="38100" dist="38100" dir="2700000" algn="tl">
                    <a:srgbClr val="000000">
                      <a:alpha val="43137"/>
                    </a:srgbClr>
                  </a:outerShdw>
                </a:effectLst>
                <a:latin typeface="+mj-lt"/>
                <a:cs typeface="+mn-cs"/>
              </a:rPr>
              <a:t>INCONSCIENCIA</a:t>
            </a:r>
            <a:r>
              <a:rPr lang="es-AR" sz="3200" b="1" dirty="0" smtClean="0">
                <a:solidFill>
                  <a:schemeClr val="bg1"/>
                </a:solidFill>
                <a:effectLst>
                  <a:outerShdw blurRad="38100" dist="38100" dir="2700000" algn="tl">
                    <a:srgbClr val="000000">
                      <a:alpha val="43137"/>
                    </a:srgbClr>
                  </a:outerShdw>
                </a:effectLst>
                <a:latin typeface="+mj-lt"/>
                <a:cs typeface="+mn-cs"/>
              </a:rPr>
              <a:t>:</a:t>
            </a:r>
          </a:p>
          <a:p>
            <a:pPr marL="85725" indent="-85725" algn="ctr" defTabSz="911225" eaLnBrk="1" hangingPunct="1">
              <a:spcBef>
                <a:spcPct val="30000"/>
              </a:spcBef>
              <a:buClr>
                <a:schemeClr val="hlink"/>
              </a:buClr>
              <a:buSzPct val="200000"/>
              <a:buFont typeface="Wingdings" pitchFamily="2" charset="2"/>
              <a:buNone/>
              <a:defRPr/>
            </a:pPr>
            <a:r>
              <a:rPr lang="es-AR" sz="3200" b="1" dirty="0" smtClean="0">
                <a:solidFill>
                  <a:schemeClr val="bg1"/>
                </a:solidFill>
                <a:effectLst>
                  <a:outerShdw blurRad="38100" dist="38100" dir="2700000" algn="tl">
                    <a:srgbClr val="000000">
                      <a:alpha val="43137"/>
                    </a:srgbClr>
                  </a:outerShdw>
                </a:effectLst>
                <a:latin typeface="+mj-lt"/>
                <a:cs typeface="+mn-cs"/>
              </a:rPr>
              <a:t>El </a:t>
            </a:r>
            <a:r>
              <a:rPr lang="es-AR" sz="3200" b="1" dirty="0">
                <a:solidFill>
                  <a:schemeClr val="bg1"/>
                </a:solidFill>
                <a:effectLst>
                  <a:outerShdw blurRad="38100" dist="38100" dir="2700000" algn="tl">
                    <a:srgbClr val="000000">
                      <a:alpha val="43137"/>
                    </a:srgbClr>
                  </a:outerShdw>
                </a:effectLst>
                <a:latin typeface="+mj-lt"/>
                <a:cs typeface="+mn-cs"/>
              </a:rPr>
              <a:t>proceso de inferir es automático </a:t>
            </a:r>
            <a:endParaRPr lang="es-ES" sz="3200" b="1" dirty="0">
              <a:solidFill>
                <a:schemeClr val="bg1"/>
              </a:solidFill>
              <a:effectLst>
                <a:outerShdw blurRad="38100" dist="38100" dir="2700000" algn="tl">
                  <a:srgbClr val="000000">
                    <a:alpha val="43137"/>
                  </a:srgbClr>
                </a:outerShdw>
              </a:effectLst>
              <a:latin typeface="+mj-lt"/>
              <a:cs typeface="+mn-cs"/>
            </a:endParaRPr>
          </a:p>
        </p:txBody>
      </p:sp>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8658" name="Picture 5" descr="1229767_46771658"/>
          <p:cNvPicPr>
            <a:picLocks noChangeAspect="1" noChangeArrowheads="1"/>
          </p:cNvPicPr>
          <p:nvPr/>
        </p:nvPicPr>
        <p:blipFill>
          <a:blip r:embed="rId3" cstate="print"/>
          <a:srcRect/>
          <a:stretch>
            <a:fillRect/>
          </a:stretch>
        </p:blipFill>
        <p:spPr bwMode="auto">
          <a:xfrm>
            <a:off x="1248" y="1168505"/>
            <a:ext cx="9287210" cy="4643605"/>
          </a:xfrm>
          <a:prstGeom prst="rect">
            <a:avLst/>
          </a:prstGeom>
          <a:noFill/>
          <a:ln w="9525">
            <a:noFill/>
            <a:miter lim="800000"/>
            <a:headEnd/>
            <a:tailEnd/>
          </a:ln>
        </p:spPr>
      </p:pic>
      <p:sp>
        <p:nvSpPr>
          <p:cNvPr id="1039364" name="Rectangle 4"/>
          <p:cNvSpPr>
            <a:spLocks noChangeArrowheads="1"/>
          </p:cNvSpPr>
          <p:nvPr/>
        </p:nvSpPr>
        <p:spPr bwMode="auto">
          <a:xfrm>
            <a:off x="323850" y="454025"/>
            <a:ext cx="8820150" cy="965597"/>
          </a:xfrm>
          <a:prstGeom prst="rect">
            <a:avLst/>
          </a:prstGeom>
          <a:solidFill>
            <a:schemeClr val="bg1"/>
          </a:solidFill>
          <a:ln w="28575" algn="ctr">
            <a:noFill/>
            <a:miter lim="800000"/>
            <a:headEnd/>
            <a:tailEnd/>
          </a:ln>
        </p:spPr>
        <p:txBody>
          <a:bodyPr lIns="46628" tIns="46628" rIns="46628" bIns="46628" anchor="ctr"/>
          <a:lstStyle/>
          <a:p>
            <a:pPr marL="85725" indent="-85725" algn="ctr" defTabSz="911225" eaLnBrk="1" hangingPunct="1">
              <a:spcBef>
                <a:spcPct val="30000"/>
              </a:spcBef>
              <a:buClr>
                <a:schemeClr val="hlink"/>
              </a:buClr>
              <a:buSzPct val="200000"/>
              <a:buFont typeface="Wingdings" pitchFamily="2" charset="2"/>
              <a:buNone/>
              <a:defRPr/>
            </a:pPr>
            <a:r>
              <a:rPr lang="es-AR" sz="3200" b="1" i="1" dirty="0" smtClean="0">
                <a:solidFill>
                  <a:schemeClr val="tx1"/>
                </a:solidFill>
                <a:latin typeface="+mj-lt"/>
                <a:cs typeface="+mn-cs"/>
              </a:rPr>
              <a:t>PARCIALIDAD</a:t>
            </a:r>
            <a:r>
              <a:rPr lang="es-AR" sz="3200" b="1" dirty="0" smtClean="0">
                <a:latin typeface="+mj-lt"/>
                <a:cs typeface="+mn-cs"/>
              </a:rPr>
              <a:t>:</a:t>
            </a:r>
          </a:p>
          <a:p>
            <a:pPr marL="85725" indent="-85725" algn="ctr" defTabSz="911225" eaLnBrk="1" hangingPunct="1">
              <a:spcBef>
                <a:spcPts val="600"/>
              </a:spcBef>
              <a:buClr>
                <a:schemeClr val="hlink"/>
              </a:buClr>
              <a:buSzPct val="200000"/>
              <a:buFont typeface="Wingdings" pitchFamily="2" charset="2"/>
              <a:buNone/>
              <a:defRPr/>
            </a:pPr>
            <a:r>
              <a:rPr lang="es-AR" sz="2800" b="1" dirty="0" smtClean="0">
                <a:solidFill>
                  <a:schemeClr val="tx1"/>
                </a:solidFill>
                <a:latin typeface="+mj-lt"/>
                <a:cs typeface="+mn-cs"/>
              </a:rPr>
              <a:t>Nunca </a:t>
            </a:r>
            <a:r>
              <a:rPr lang="es-AR" sz="2800" b="1" dirty="0">
                <a:solidFill>
                  <a:schemeClr val="tx1"/>
                </a:solidFill>
                <a:latin typeface="+mj-lt"/>
                <a:cs typeface="+mn-cs"/>
              </a:rPr>
              <a:t>tenemos acceso a la totalidad de la información</a:t>
            </a:r>
            <a:endParaRPr lang="es-ES" sz="2800" b="1" dirty="0">
              <a:solidFill>
                <a:schemeClr val="tx1"/>
              </a:solidFill>
              <a:latin typeface="+mj-lt"/>
              <a:cs typeface="+mn-cs"/>
            </a:endParaRPr>
          </a:p>
        </p:txBody>
      </p:sp>
    </p:spTree>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0706" name="Picture 4" descr="1096880_63786041"/>
          <p:cNvPicPr>
            <a:picLocks noChangeAspect="1" noChangeArrowheads="1"/>
          </p:cNvPicPr>
          <p:nvPr/>
        </p:nvPicPr>
        <p:blipFill>
          <a:blip r:embed="rId3" cstate="print"/>
          <a:srcRect/>
          <a:stretch>
            <a:fillRect/>
          </a:stretch>
        </p:blipFill>
        <p:spPr bwMode="auto">
          <a:xfrm>
            <a:off x="-1260475" y="3572"/>
            <a:ext cx="11620500" cy="5809059"/>
          </a:xfrm>
          <a:prstGeom prst="rect">
            <a:avLst/>
          </a:prstGeom>
          <a:noFill/>
          <a:ln w="9525">
            <a:noFill/>
            <a:miter lim="800000"/>
            <a:headEnd/>
            <a:tailEnd/>
          </a:ln>
        </p:spPr>
      </p:pic>
      <p:sp>
        <p:nvSpPr>
          <p:cNvPr id="1039364" name="Rectangle 4"/>
          <p:cNvSpPr>
            <a:spLocks noChangeArrowheads="1"/>
          </p:cNvSpPr>
          <p:nvPr/>
        </p:nvSpPr>
        <p:spPr bwMode="auto">
          <a:xfrm>
            <a:off x="214314" y="627460"/>
            <a:ext cx="8859837" cy="965597"/>
          </a:xfrm>
          <a:prstGeom prst="rect">
            <a:avLst/>
          </a:prstGeom>
          <a:noFill/>
          <a:ln w="28575" algn="ctr">
            <a:noFill/>
            <a:miter lim="800000"/>
            <a:headEnd/>
            <a:tailEnd/>
          </a:ln>
        </p:spPr>
        <p:txBody>
          <a:bodyPr lIns="46628" tIns="46628" rIns="46628" bIns="46628" anchor="ctr"/>
          <a:lstStyle/>
          <a:p>
            <a:pPr marL="85725" indent="-85725" algn="ctr" defTabSz="911225" eaLnBrk="1" hangingPunct="1">
              <a:spcBef>
                <a:spcPct val="30000"/>
              </a:spcBef>
              <a:buClr>
                <a:schemeClr val="hlink"/>
              </a:buClr>
              <a:buSzPct val="200000"/>
              <a:buFont typeface="Wingdings" pitchFamily="2" charset="2"/>
              <a:buNone/>
              <a:defRPr/>
            </a:pPr>
            <a:r>
              <a:rPr lang="es-AR" sz="3200" b="1" i="1" dirty="0" smtClean="0">
                <a:solidFill>
                  <a:schemeClr val="tx1"/>
                </a:solidFill>
                <a:latin typeface="+mj-lt"/>
                <a:cs typeface="+mn-cs"/>
              </a:rPr>
              <a:t>SUBJETIVIDAD</a:t>
            </a:r>
            <a:r>
              <a:rPr lang="es-AR" sz="3200" b="1" dirty="0" smtClean="0">
                <a:latin typeface="+mj-lt"/>
                <a:cs typeface="+mn-cs"/>
              </a:rPr>
              <a:t>:</a:t>
            </a:r>
          </a:p>
          <a:p>
            <a:pPr marL="85725" indent="-85725" algn="ctr" defTabSz="911225" eaLnBrk="1" hangingPunct="1">
              <a:spcBef>
                <a:spcPct val="30000"/>
              </a:spcBef>
              <a:buClr>
                <a:schemeClr val="hlink"/>
              </a:buClr>
              <a:buSzPct val="200000"/>
              <a:buFont typeface="Wingdings" pitchFamily="2" charset="2"/>
              <a:buNone/>
              <a:defRPr/>
            </a:pPr>
            <a:r>
              <a:rPr lang="es-AR" sz="3200" b="1" dirty="0" smtClean="0">
                <a:latin typeface="+mj-lt"/>
                <a:cs typeface="+mn-cs"/>
              </a:rPr>
              <a:t>Nunca</a:t>
            </a:r>
            <a:r>
              <a:rPr lang="es-AR" sz="3200" b="1" dirty="0" smtClean="0">
                <a:solidFill>
                  <a:schemeClr val="tx1"/>
                </a:solidFill>
                <a:latin typeface="+mj-lt"/>
                <a:cs typeface="+mn-cs"/>
              </a:rPr>
              <a:t> </a:t>
            </a:r>
            <a:r>
              <a:rPr lang="es-AR" sz="3200" b="1" dirty="0">
                <a:solidFill>
                  <a:schemeClr val="tx1"/>
                </a:solidFill>
                <a:latin typeface="+mj-lt"/>
                <a:cs typeface="+mn-cs"/>
              </a:rPr>
              <a:t>tenemos acceso </a:t>
            </a:r>
            <a:r>
              <a:rPr lang="es-AR" sz="3200" b="1" dirty="0" smtClean="0">
                <a:solidFill>
                  <a:schemeClr val="tx1"/>
                </a:solidFill>
                <a:latin typeface="+mj-lt"/>
                <a:cs typeface="+mn-cs"/>
              </a:rPr>
              <a:t>directo al razonamiento de la otra </a:t>
            </a:r>
            <a:r>
              <a:rPr lang="es-AR" sz="3200" b="1" dirty="0">
                <a:solidFill>
                  <a:schemeClr val="tx1"/>
                </a:solidFill>
                <a:latin typeface="+mj-lt"/>
                <a:cs typeface="+mn-cs"/>
              </a:rPr>
              <a:t>persona</a:t>
            </a:r>
            <a:endParaRPr lang="es-ES" sz="3200" b="1" dirty="0">
              <a:solidFill>
                <a:schemeClr val="tx1"/>
              </a:solidFill>
              <a:latin typeface="+mj-lt"/>
              <a:cs typeface="+mn-cs"/>
            </a:endParaRPr>
          </a:p>
        </p:txBody>
      </p:sp>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2754" name="Picture 4" descr="182201_9624">
            <a:hlinkClick r:id="rId3" action="ppaction://hlinkfile"/>
          </p:cNvPr>
          <p:cNvPicPr>
            <a:picLocks noChangeAspect="1" noChangeArrowheads="1"/>
          </p:cNvPicPr>
          <p:nvPr/>
        </p:nvPicPr>
        <p:blipFill>
          <a:blip r:embed="rId4" cstate="print"/>
          <a:srcRect/>
          <a:stretch>
            <a:fillRect/>
          </a:stretch>
        </p:blipFill>
        <p:spPr bwMode="auto">
          <a:xfrm>
            <a:off x="508000" y="538163"/>
            <a:ext cx="8128000" cy="4572000"/>
          </a:xfrm>
          <a:prstGeom prst="rect">
            <a:avLst/>
          </a:prstGeom>
          <a:noFill/>
          <a:ln w="9525">
            <a:noFill/>
            <a:miter lim="800000"/>
            <a:headEnd/>
            <a:tailEnd/>
          </a:ln>
        </p:spPr>
      </p:pic>
      <p:sp>
        <p:nvSpPr>
          <p:cNvPr id="1039364" name="Rectangle 4"/>
          <p:cNvSpPr>
            <a:spLocks noChangeArrowheads="1"/>
          </p:cNvSpPr>
          <p:nvPr/>
        </p:nvSpPr>
        <p:spPr bwMode="auto">
          <a:xfrm>
            <a:off x="2" y="23604"/>
            <a:ext cx="9143999" cy="965597"/>
          </a:xfrm>
          <a:prstGeom prst="rect">
            <a:avLst/>
          </a:prstGeom>
          <a:solidFill>
            <a:schemeClr val="bg1"/>
          </a:solidFill>
          <a:ln w="28575" algn="ctr">
            <a:noFill/>
            <a:miter lim="800000"/>
            <a:headEnd/>
            <a:tailEnd/>
          </a:ln>
        </p:spPr>
        <p:txBody>
          <a:bodyPr lIns="46628" tIns="46628" rIns="46628" bIns="46628" anchor="ctr"/>
          <a:lstStyle/>
          <a:p>
            <a:pPr marL="85725" indent="-85725" algn="ctr" defTabSz="911225" eaLnBrk="1" hangingPunct="1">
              <a:spcBef>
                <a:spcPct val="30000"/>
              </a:spcBef>
              <a:buClr>
                <a:schemeClr val="hlink"/>
              </a:buClr>
              <a:buSzPct val="200000"/>
              <a:buFont typeface="Wingdings" pitchFamily="2" charset="2"/>
              <a:buNone/>
              <a:defRPr/>
            </a:pPr>
            <a:r>
              <a:rPr lang="es-AR" sz="3200" b="1" dirty="0">
                <a:solidFill>
                  <a:schemeClr val="tx1"/>
                </a:solidFill>
                <a:latin typeface="+mj-lt"/>
                <a:cs typeface="+mn-cs"/>
              </a:rPr>
              <a:t>Estar conscientes: ¡chequearlas!</a:t>
            </a:r>
            <a:endParaRPr lang="es-ES" sz="3200" b="1" dirty="0">
              <a:solidFill>
                <a:schemeClr val="tx1"/>
              </a:solidFill>
              <a:latin typeface="+mj-lt"/>
              <a:cs typeface="+mn-cs"/>
            </a:endParaRPr>
          </a:p>
        </p:txBody>
      </p:sp>
      <p:sp>
        <p:nvSpPr>
          <p:cNvPr id="4"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453058"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952D29DE-209D-41D7-8DB5-9E9363E015B2}" type="slidenum">
              <a:rPr lang="en-US" sz="1000">
                <a:solidFill>
                  <a:srgbClr val="B2B2B2"/>
                </a:solidFill>
                <a:sym typeface="Trebuchet MS" pitchFamily="34" charset="0"/>
              </a:rPr>
              <a:pPr algn="r" eaLnBrk="1" hangingPunct="1">
                <a:spcBef>
                  <a:spcPct val="0"/>
                </a:spcBef>
              </a:pPr>
              <a:t>107</a:t>
            </a:fld>
            <a:endParaRPr lang="en-US" sz="1000">
              <a:solidFill>
                <a:srgbClr val="B2B2B2"/>
              </a:solidFill>
              <a:sym typeface="Trebuchet MS" pitchFamily="34" charset="0"/>
            </a:endParaRPr>
          </a:p>
        </p:txBody>
      </p:sp>
      <p:sp>
        <p:nvSpPr>
          <p:cNvPr id="1453059" name="Rectangle 2"/>
          <p:cNvSpPr>
            <a:spLocks noGrp="1" noChangeArrowheads="1"/>
          </p:cNvSpPr>
          <p:nvPr>
            <p:ph type="title" idx="4294967295"/>
          </p:nvPr>
        </p:nvSpPr>
        <p:spPr>
          <a:xfrm>
            <a:off x="234951" y="106041"/>
            <a:ext cx="8716963" cy="521494"/>
          </a:xfrm>
        </p:spPr>
        <p:txBody>
          <a:bodyPr/>
          <a:lstStyle/>
          <a:p>
            <a:pPr eaLnBrk="1" hangingPunct="1">
              <a:lnSpc>
                <a:spcPct val="85000"/>
              </a:lnSpc>
            </a:pPr>
            <a:r>
              <a:rPr lang="es-ES" sz="2600" dirty="0" smtClean="0"/>
              <a:t>no se puede vivir con ellas, no se puede vivir sin ellas</a:t>
            </a:r>
          </a:p>
        </p:txBody>
      </p:sp>
      <p:sp>
        <p:nvSpPr>
          <p:cNvPr id="90116" name="Rectangle 4"/>
          <p:cNvSpPr>
            <a:spLocks noChangeArrowheads="1"/>
          </p:cNvSpPr>
          <p:nvPr/>
        </p:nvSpPr>
        <p:spPr bwMode="auto">
          <a:xfrm>
            <a:off x="1914525" y="4489848"/>
            <a:ext cx="5080000" cy="302419"/>
          </a:xfrm>
          <a:prstGeom prst="rect">
            <a:avLst/>
          </a:prstGeom>
          <a:noFill/>
          <a:ln w="15875" algn="ctr">
            <a:noFill/>
            <a:miter lim="800000"/>
            <a:headEnd/>
            <a:tailEnd/>
          </a:ln>
          <a:effectLst/>
        </p:spPr>
        <p:txBody>
          <a:bodyPr lIns="45720" rIns="45720" anchor="ctr"/>
          <a:lstStyle/>
          <a:p>
            <a:pPr algn="ctr" defTabSz="895350">
              <a:spcBef>
                <a:spcPct val="60000"/>
              </a:spcBef>
              <a:defRPr/>
            </a:pPr>
            <a:r>
              <a:rPr lang="es-ES" sz="2400" dirty="0" smtClean="0">
                <a:solidFill>
                  <a:srgbClr val="FF0000"/>
                </a:solidFill>
              </a:rPr>
              <a:t>Estar </a:t>
            </a:r>
            <a:r>
              <a:rPr lang="es-ES" sz="2400" dirty="0">
                <a:solidFill>
                  <a:srgbClr val="FF0000"/>
                </a:solidFill>
              </a:rPr>
              <a:t>conscientes: </a:t>
            </a:r>
            <a:r>
              <a:rPr lang="es-ES" sz="2400" dirty="0" smtClean="0">
                <a:solidFill>
                  <a:srgbClr val="FF0000"/>
                </a:solidFill>
              </a:rPr>
              <a:t>¡chequearlas</a:t>
            </a:r>
            <a:r>
              <a:rPr lang="es-ES" sz="2400" dirty="0">
                <a:solidFill>
                  <a:srgbClr val="FF0000"/>
                </a:solidFill>
              </a:rPr>
              <a:t>!</a:t>
            </a:r>
          </a:p>
        </p:txBody>
      </p:sp>
      <p:sp>
        <p:nvSpPr>
          <p:cNvPr id="90117" name="Rectangle 5"/>
          <p:cNvSpPr>
            <a:spLocks noChangeArrowheads="1"/>
          </p:cNvSpPr>
          <p:nvPr/>
        </p:nvSpPr>
        <p:spPr bwMode="auto">
          <a:xfrm>
            <a:off x="1363664" y="1040606"/>
            <a:ext cx="6154737" cy="628650"/>
          </a:xfrm>
          <a:prstGeom prst="rect">
            <a:avLst/>
          </a:prstGeom>
          <a:noFill/>
          <a:ln w="15875" algn="ctr">
            <a:noFill/>
            <a:miter lim="800000"/>
            <a:headEnd/>
            <a:tailEnd/>
          </a:ln>
        </p:spPr>
        <p:txBody>
          <a:bodyPr lIns="45720" rIns="45720" anchor="ctr"/>
          <a:lstStyle/>
          <a:p>
            <a:pPr algn="ctr" defTabSz="895350">
              <a:spcBef>
                <a:spcPct val="60000"/>
              </a:spcBef>
              <a:buFont typeface="Wingdings" pitchFamily="2" charset="2"/>
              <a:buNone/>
            </a:pPr>
            <a:r>
              <a:rPr lang="es-ES" sz="1600">
                <a:solidFill>
                  <a:schemeClr val="tx1"/>
                </a:solidFill>
              </a:rPr>
              <a:t>Ahorran tiempo y energía. Nunca tenemos “la historia completa”, por lo tanto las necesitamos para completarla.</a:t>
            </a:r>
          </a:p>
        </p:txBody>
      </p:sp>
      <p:sp>
        <p:nvSpPr>
          <p:cNvPr id="90118" name="Rectangle 6"/>
          <p:cNvSpPr>
            <a:spLocks noChangeArrowheads="1"/>
          </p:cNvSpPr>
          <p:nvPr/>
        </p:nvSpPr>
        <p:spPr bwMode="auto">
          <a:xfrm>
            <a:off x="904876" y="2579585"/>
            <a:ext cx="7070725" cy="1551194"/>
          </a:xfrm>
          <a:prstGeom prst="rect">
            <a:avLst/>
          </a:prstGeom>
          <a:noFill/>
          <a:ln w="15875" algn="ctr">
            <a:noFill/>
            <a:miter lim="800000"/>
            <a:headEnd/>
            <a:tailEnd/>
          </a:ln>
        </p:spPr>
        <p:txBody>
          <a:bodyPr lIns="36576" tIns="36576" rIns="36576" bIns="36576" anchor="ctr">
            <a:spAutoFit/>
          </a:bodyPr>
          <a:lstStyle/>
          <a:p>
            <a:pPr marL="280988" lvl="1" indent="-166688" defTabSz="915988">
              <a:buClr>
                <a:schemeClr val="accent2"/>
              </a:buClr>
              <a:buFont typeface="Arial" charset="0"/>
              <a:buChar char="•"/>
              <a:tabLst>
                <a:tab pos="176213" algn="l"/>
              </a:tabLst>
            </a:pPr>
            <a:r>
              <a:rPr lang="es-ES" sz="1600">
                <a:solidFill>
                  <a:schemeClr val="tx1"/>
                </a:solidFill>
              </a:rPr>
              <a:t>El proceso de inferir es tan automático que uno lo hace inconscientemente convencido de que la inferencia realizada es la única manera razonable de interpretar el mensaje. </a:t>
            </a:r>
          </a:p>
          <a:p>
            <a:pPr marL="280988" lvl="1" indent="-166688" defTabSz="915988">
              <a:buClr>
                <a:schemeClr val="accent2"/>
              </a:buClr>
              <a:buFont typeface="Arial" charset="0"/>
              <a:buChar char="•"/>
              <a:tabLst>
                <a:tab pos="176213" algn="l"/>
              </a:tabLst>
            </a:pPr>
            <a:r>
              <a:rPr lang="es-ES" sz="1600">
                <a:solidFill>
                  <a:schemeClr val="tx1"/>
                </a:solidFill>
              </a:rPr>
              <a:t>Nunca tenemos acceso a la totalidad de la información.</a:t>
            </a:r>
          </a:p>
          <a:p>
            <a:pPr marL="280988" lvl="1" indent="-166688" defTabSz="915988">
              <a:buClr>
                <a:schemeClr val="accent2"/>
              </a:buClr>
              <a:buFont typeface="Arial" charset="0"/>
              <a:buChar char="•"/>
              <a:tabLst>
                <a:tab pos="176213" algn="l"/>
              </a:tabLst>
            </a:pPr>
            <a:r>
              <a:rPr lang="es-ES" sz="1600">
                <a:solidFill>
                  <a:schemeClr val="tx1"/>
                </a:solidFill>
              </a:rPr>
              <a:t>Tampoco tenemos acceso a cómo está razonando la otra persona. </a:t>
            </a:r>
          </a:p>
        </p:txBody>
      </p:sp>
      <p:sp>
        <p:nvSpPr>
          <p:cNvPr id="90119" name="AutoShape 7"/>
          <p:cNvSpPr>
            <a:spLocks noChangeArrowheads="1"/>
          </p:cNvSpPr>
          <p:nvPr/>
        </p:nvSpPr>
        <p:spPr bwMode="auto">
          <a:xfrm rot="5400000">
            <a:off x="4238517" y="1604169"/>
            <a:ext cx="384393" cy="539750"/>
          </a:xfrm>
          <a:prstGeom prst="rightArrow">
            <a:avLst>
              <a:gd name="adj1" fmla="val 50000"/>
              <a:gd name="adj2" fmla="val 25000"/>
            </a:avLst>
          </a:prstGeom>
          <a:solidFill>
            <a:srgbClr val="FBB03F"/>
          </a:solidFill>
          <a:ln w="15875" algn="ctr">
            <a:noFill/>
            <a:miter lim="800000"/>
            <a:headEnd/>
            <a:tailEnd/>
          </a:ln>
          <a:effectLst>
            <a:outerShdw blurRad="50800" dist="38100" dir="2700000" algn="tl" rotWithShape="0">
              <a:prstClr val="black">
                <a:alpha val="40000"/>
              </a:prstClr>
            </a:outerShdw>
          </a:effectLst>
        </p:spPr>
        <p:txBody>
          <a:bodyPr rot="10800000" vert="eaVert" lIns="45720" rIns="45720" anchor="ctr">
            <a:spAutoFit/>
          </a:bodyPr>
          <a:lstStyle/>
          <a:p>
            <a:pPr>
              <a:defRPr/>
            </a:pPr>
            <a:endParaRPr lang="en-US" sz="1600"/>
          </a:p>
        </p:txBody>
      </p:sp>
      <p:sp>
        <p:nvSpPr>
          <p:cNvPr id="90120" name="AutoShape 8"/>
          <p:cNvSpPr>
            <a:spLocks noChangeArrowheads="1"/>
          </p:cNvSpPr>
          <p:nvPr/>
        </p:nvSpPr>
        <p:spPr bwMode="auto">
          <a:xfrm rot="5400000">
            <a:off x="4252804" y="3877072"/>
            <a:ext cx="384393" cy="539750"/>
          </a:xfrm>
          <a:prstGeom prst="rightArrow">
            <a:avLst>
              <a:gd name="adj1" fmla="val 50000"/>
              <a:gd name="adj2" fmla="val 25000"/>
            </a:avLst>
          </a:prstGeom>
          <a:solidFill>
            <a:srgbClr val="FBB03F"/>
          </a:solidFill>
          <a:ln w="15875" algn="ctr">
            <a:noFill/>
            <a:miter lim="800000"/>
            <a:headEnd/>
            <a:tailEnd/>
          </a:ln>
          <a:effectLst>
            <a:outerShdw blurRad="50800" dist="38100" dir="2700000" algn="tl" rotWithShape="0">
              <a:prstClr val="black">
                <a:alpha val="40000"/>
              </a:prstClr>
            </a:outerShdw>
          </a:effectLst>
        </p:spPr>
        <p:txBody>
          <a:bodyPr rot="10800000" vert="eaVert" lIns="45720" rIns="45720" anchor="ctr">
            <a:spAutoFit/>
          </a:bodyPr>
          <a:lstStyle/>
          <a:p>
            <a:pPr>
              <a:defRPr/>
            </a:pPr>
            <a:endParaRPr lang="en-US" sz="1600"/>
          </a:p>
        </p:txBody>
      </p:sp>
      <p:sp>
        <p:nvSpPr>
          <p:cNvPr id="90121" name="Text Box 9"/>
          <p:cNvSpPr txBox="1">
            <a:spLocks noChangeArrowheads="1"/>
          </p:cNvSpPr>
          <p:nvPr/>
        </p:nvSpPr>
        <p:spPr bwMode="auto">
          <a:xfrm>
            <a:off x="1430338" y="2067694"/>
            <a:ext cx="6019800" cy="646331"/>
          </a:xfrm>
          <a:prstGeom prst="rect">
            <a:avLst/>
          </a:prstGeom>
          <a:noFill/>
          <a:ln w="9525">
            <a:noFill/>
            <a:miter lim="800000"/>
            <a:headEnd/>
            <a:tailEnd/>
          </a:ln>
          <a:effectLst/>
        </p:spPr>
        <p:txBody>
          <a:bodyPr>
            <a:spAutoFit/>
          </a:bodyPr>
          <a:lstStyle/>
          <a:p>
            <a:pPr algn="ctr" eaLnBrk="1" hangingPunct="1">
              <a:buFont typeface="Wingdings" pitchFamily="2" charset="2"/>
              <a:buNone/>
              <a:defRPr/>
            </a:pPr>
            <a:r>
              <a:rPr lang="es-ES" sz="1800" dirty="0">
                <a:solidFill>
                  <a:srgbClr val="FF0000"/>
                </a:solidFill>
              </a:rPr>
              <a:t>Sin embargo, las inferencias también son “peligrosas”, algunos de los riesgos implicados son: </a:t>
            </a:r>
          </a:p>
        </p:txBody>
      </p:sp>
      <p:sp>
        <p:nvSpPr>
          <p:cNvPr id="90122" name="Text Box 10"/>
          <p:cNvSpPr txBox="1">
            <a:spLocks noChangeArrowheads="1"/>
          </p:cNvSpPr>
          <p:nvPr/>
        </p:nvSpPr>
        <p:spPr bwMode="auto">
          <a:xfrm>
            <a:off x="2595563" y="762258"/>
            <a:ext cx="3659976" cy="369332"/>
          </a:xfrm>
          <a:prstGeom prst="rect">
            <a:avLst/>
          </a:prstGeom>
          <a:noFill/>
          <a:ln w="9525">
            <a:noFill/>
            <a:miter lim="800000"/>
            <a:headEnd/>
            <a:tailEnd/>
          </a:ln>
          <a:effectLst/>
        </p:spPr>
        <p:txBody>
          <a:bodyPr wrap="none">
            <a:spAutoFit/>
          </a:bodyPr>
          <a:lstStyle/>
          <a:p>
            <a:pPr eaLnBrk="1" hangingPunct="1">
              <a:spcBef>
                <a:spcPct val="0"/>
              </a:spcBef>
              <a:defRPr/>
            </a:pPr>
            <a:r>
              <a:rPr lang="en-US" sz="1800" dirty="0">
                <a:solidFill>
                  <a:srgbClr val="FF0000"/>
                </a:solidFill>
              </a:rPr>
              <a:t>Las </a:t>
            </a:r>
            <a:r>
              <a:rPr lang="en-US" sz="1800" dirty="0" err="1">
                <a:solidFill>
                  <a:srgbClr val="FF0000"/>
                </a:solidFill>
              </a:rPr>
              <a:t>inferencias</a:t>
            </a:r>
            <a:r>
              <a:rPr lang="en-US" sz="1800" dirty="0">
                <a:solidFill>
                  <a:srgbClr val="FF0000"/>
                </a:solidFill>
              </a:rPr>
              <a:t> son </a:t>
            </a:r>
            <a:r>
              <a:rPr lang="en-US" sz="1800" dirty="0" err="1">
                <a:solidFill>
                  <a:srgbClr val="FF0000"/>
                </a:solidFill>
              </a:rPr>
              <a:t>necesarias</a:t>
            </a:r>
            <a:r>
              <a:rPr lang="en-US" sz="1800" dirty="0">
                <a:solidFill>
                  <a:srgbClr val="FF0000"/>
                </a:solidFill>
              </a:rPr>
              <a:t> </a:t>
            </a:r>
            <a:endParaRPr lang="en-GB" sz="1800" dirty="0">
              <a:solidFill>
                <a:srgbClr val="FF0000"/>
              </a:solidFill>
            </a:endParaRPr>
          </a:p>
        </p:txBody>
      </p:sp>
      <p:sp>
        <p:nvSpPr>
          <p:cNvPr id="13"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0117"/>
                                        </p:tgtEl>
                                        <p:attrNameLst>
                                          <p:attrName>style.visibility</p:attrName>
                                        </p:attrNameLst>
                                      </p:cBhvr>
                                      <p:to>
                                        <p:strVal val="visible"/>
                                      </p:to>
                                    </p:set>
                                    <p:animEffect transition="in" filter="box(in)">
                                      <p:cBhvr>
                                        <p:cTn id="7" dur="500"/>
                                        <p:tgtEl>
                                          <p:spTgt spid="9011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0119"/>
                                        </p:tgtEl>
                                        <p:attrNameLst>
                                          <p:attrName>style.visibility</p:attrName>
                                        </p:attrNameLst>
                                      </p:cBhvr>
                                      <p:to>
                                        <p:strVal val="visible"/>
                                      </p:to>
                                    </p:set>
                                    <p:animEffect transition="in" filter="box(in)">
                                      <p:cBhvr>
                                        <p:cTn id="12" dur="500"/>
                                        <p:tgtEl>
                                          <p:spTgt spid="90119"/>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90118"/>
                                        </p:tgtEl>
                                        <p:attrNameLst>
                                          <p:attrName>style.visibility</p:attrName>
                                        </p:attrNameLst>
                                      </p:cBhvr>
                                      <p:to>
                                        <p:strVal val="visible"/>
                                      </p:to>
                                    </p:set>
                                    <p:animEffect transition="in" filter="box(in)">
                                      <p:cBhvr>
                                        <p:cTn id="15" dur="500"/>
                                        <p:tgtEl>
                                          <p:spTgt spid="90118"/>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90120"/>
                                        </p:tgtEl>
                                        <p:attrNameLst>
                                          <p:attrName>style.visibility</p:attrName>
                                        </p:attrNameLst>
                                      </p:cBhvr>
                                      <p:to>
                                        <p:strVal val="visible"/>
                                      </p:to>
                                    </p:set>
                                    <p:animEffect transition="in" filter="box(in)">
                                      <p:cBhvr>
                                        <p:cTn id="20" dur="500"/>
                                        <p:tgtEl>
                                          <p:spTgt spid="90120"/>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90116"/>
                                        </p:tgtEl>
                                        <p:attrNameLst>
                                          <p:attrName>style.visibility</p:attrName>
                                        </p:attrNameLst>
                                      </p:cBhvr>
                                      <p:to>
                                        <p:strVal val="visible"/>
                                      </p:to>
                                    </p:set>
                                    <p:animEffect transition="in" filter="box(in)">
                                      <p:cBhvr>
                                        <p:cTn id="23" dur="500"/>
                                        <p:tgtEl>
                                          <p:spTgt spid="9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p:bldP spid="90117" grpId="0"/>
      <p:bldP spid="90118" grpId="0"/>
      <p:bldP spid="90119" grpId="0" animBg="1"/>
      <p:bldP spid="9012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538881" y="2139702"/>
            <a:ext cx="7129463" cy="722333"/>
          </a:xfrm>
          <a:noFill/>
          <a:ln/>
        </p:spPr>
        <p:txBody>
          <a:bodyPr/>
          <a:lstStyle/>
          <a:p>
            <a:pPr algn="ctr">
              <a:spcBef>
                <a:spcPct val="80000"/>
              </a:spcBef>
              <a:buClrTx/>
            </a:pPr>
            <a:r>
              <a:rPr lang="es-AR" sz="2800" dirty="0" smtClean="0"/>
              <a:t>COMUNICACIÓN AUTÉNTICA</a:t>
            </a:r>
            <a:endParaRPr lang="es-AR" sz="2800" dirty="0"/>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1882766" y="901918"/>
            <a:ext cx="4561442" cy="661720"/>
          </a:xfrm>
          <a:prstGeom prst="rect">
            <a:avLst/>
          </a:prstGeom>
        </p:spPr>
        <p:txBody>
          <a:bodyPr wrap="none">
            <a:spAutoFit/>
          </a:bodyPr>
          <a:lstStyle/>
          <a:p>
            <a:pPr algn="ctr">
              <a:spcBef>
                <a:spcPts val="600"/>
              </a:spcBef>
            </a:pPr>
            <a:r>
              <a:rPr lang="en-US" dirty="0" err="1" smtClean="0">
                <a:solidFill>
                  <a:srgbClr val="002060"/>
                </a:solidFill>
                <a:latin typeface="Arial" charset="0"/>
                <a:ea typeface="Arial" charset="0"/>
                <a:cs typeface="Arial" charset="0"/>
              </a:rPr>
              <a:t>Programa</a:t>
            </a:r>
            <a:endParaRPr lang="en-US" dirty="0" smtClean="0">
              <a:solidFill>
                <a:srgbClr val="002060"/>
              </a:solidFill>
              <a:latin typeface="Arial" charset="0"/>
              <a:ea typeface="Arial" charset="0"/>
              <a:cs typeface="Arial" charset="0"/>
            </a:endParaRPr>
          </a:p>
          <a:p>
            <a:pPr algn="ctr">
              <a:spcBef>
                <a:spcPts val="600"/>
              </a:spcBef>
            </a:pPr>
            <a:r>
              <a:rPr lang="en-US" dirty="0" smtClean="0">
                <a:solidFill>
                  <a:srgbClr val="002060"/>
                </a:solidFill>
                <a:latin typeface="Arial" charset="0"/>
                <a:ea typeface="Arial" charset="0"/>
                <a:cs typeface="Arial" charset="0"/>
              </a:rPr>
              <a:t>IMPULSANDO EL DESEMPEÑO </a:t>
            </a:r>
            <a:r>
              <a:rPr lang="es-AR" dirty="0" smtClean="0">
                <a:solidFill>
                  <a:srgbClr val="002060"/>
                </a:solidFill>
                <a:latin typeface="Arial" charset="0"/>
                <a:ea typeface="Arial" charset="0"/>
                <a:cs typeface="Arial" charset="0"/>
              </a:rPr>
              <a:t>DEL EQUIPO</a:t>
            </a:r>
            <a:endParaRPr lang="es-AR" sz="1800" dirty="0" smtClean="0">
              <a:solidFill>
                <a:srgbClr val="002060"/>
              </a:solidFill>
              <a:latin typeface="Arial" charset="0"/>
              <a:ea typeface="Arial" charset="0"/>
              <a:cs typeface="Arial" charset="0"/>
            </a:endParaRPr>
          </a:p>
        </p:txBody>
      </p:sp>
      <p:pic>
        <p:nvPicPr>
          <p:cNvPr id="6" name="Picture 2"/>
          <p:cNvPicPr>
            <a:picLocks noChangeAspect="1" noChangeArrowheads="1"/>
          </p:cNvPicPr>
          <p:nvPr/>
        </p:nvPicPr>
        <p:blipFill>
          <a:blip r:embed="rId4" cstate="print"/>
          <a:srcRect/>
          <a:stretch>
            <a:fillRect/>
          </a:stretch>
        </p:blipFill>
        <p:spPr bwMode="auto">
          <a:xfrm>
            <a:off x="899593" y="3119489"/>
            <a:ext cx="1305893" cy="1108445"/>
          </a:xfrm>
          <a:prstGeom prst="rect">
            <a:avLst/>
          </a:prstGeom>
          <a:noFill/>
          <a:ln w="9525">
            <a:noFill/>
            <a:miter lim="800000"/>
            <a:headEnd/>
            <a:tailEnd/>
          </a:ln>
        </p:spPr>
      </p:pic>
      <p:sp>
        <p:nvSpPr>
          <p:cNvPr id="7" name="Rectangle 6"/>
          <p:cNvSpPr/>
          <p:nvPr/>
        </p:nvSpPr>
        <p:spPr bwMode="auto">
          <a:xfrm>
            <a:off x="395536" y="3345836"/>
            <a:ext cx="2088232" cy="450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8" name="Title 7"/>
          <p:cNvSpPr>
            <a:spLocks noGrp="1"/>
          </p:cNvSpPr>
          <p:nvPr>
            <p:ph type="title"/>
          </p:nvPr>
        </p:nvSpPr>
        <p:spPr>
          <a:xfrm>
            <a:off x="279407" y="51470"/>
            <a:ext cx="8685213" cy="434578"/>
          </a:xfrm>
        </p:spPr>
        <p:txBody>
          <a:bodyPr/>
          <a:lstStyle/>
          <a:p>
            <a:pPr lvl="0"/>
            <a:r>
              <a:rPr lang="es-MX" dirty="0" smtClean="0"/>
              <a:t>distinciones del lenguaje</a:t>
            </a:r>
            <a:endParaRPr lang="en-US" dirty="0"/>
          </a:p>
        </p:txBody>
      </p:sp>
      <p:sp>
        <p:nvSpPr>
          <p:cNvPr id="2" name="Slide Number Placeholder 1"/>
          <p:cNvSpPr>
            <a:spLocks noGrp="1"/>
          </p:cNvSpPr>
          <p:nvPr>
            <p:ph type="sldNum" sz="quarter" idx="10"/>
          </p:nvPr>
        </p:nvSpPr>
        <p:spPr/>
        <p:txBody>
          <a:bodyPr/>
          <a:lstStyle/>
          <a:p>
            <a:pPr>
              <a:defRPr/>
            </a:pPr>
            <a:r>
              <a:rPr lang="en-US" smtClean="0"/>
              <a:t>| </a:t>
            </a:r>
            <a:fld id="{B562BDBD-34F9-49F1-98B5-751500D78356}" type="slidenum">
              <a:rPr lang="en-US" smtClean="0">
                <a:solidFill>
                  <a:srgbClr val="B2B2B2"/>
                </a:solidFill>
              </a:rPr>
              <a:pPr>
                <a:defRPr/>
              </a:pPr>
              <a:t>109</a:t>
            </a:fld>
            <a:endParaRPr lang="en-US">
              <a:solidFill>
                <a:srgbClr val="B2B2B2"/>
              </a:solidFill>
            </a:endParaRPr>
          </a:p>
        </p:txBody>
      </p:sp>
      <p:sp>
        <p:nvSpPr>
          <p:cNvPr id="3" name="Text Box 3"/>
          <p:cNvSpPr txBox="1">
            <a:spLocks noChangeArrowheads="1"/>
          </p:cNvSpPr>
          <p:nvPr/>
        </p:nvSpPr>
        <p:spPr bwMode="auto">
          <a:xfrm>
            <a:off x="718038" y="1131590"/>
            <a:ext cx="3324949" cy="1492716"/>
          </a:xfrm>
          <a:prstGeom prst="rect">
            <a:avLst/>
          </a:prstGeom>
          <a:noFill/>
          <a:ln w="9525">
            <a:noFill/>
            <a:miter lim="800000"/>
            <a:headEnd/>
            <a:tailEnd/>
          </a:ln>
        </p:spPr>
        <p:txBody>
          <a:bodyPr wrap="none">
            <a:spAutoFit/>
          </a:bodyPr>
          <a:lstStyle/>
          <a:p>
            <a:pPr algn="ctr"/>
            <a:r>
              <a:rPr lang="es-MX" sz="5400" b="1" dirty="0" smtClean="0">
                <a:latin typeface="+mn-lt"/>
              </a:rPr>
              <a:t>HECHOS</a:t>
            </a:r>
          </a:p>
          <a:p>
            <a:pPr algn="ctr">
              <a:spcBef>
                <a:spcPts val="600"/>
              </a:spcBef>
            </a:pPr>
            <a:r>
              <a:rPr lang="es-MX" sz="3200" b="1" dirty="0" smtClean="0">
                <a:latin typeface="+mn-lt"/>
              </a:rPr>
              <a:t>(observaciones)</a:t>
            </a:r>
          </a:p>
        </p:txBody>
      </p:sp>
      <p:sp>
        <p:nvSpPr>
          <p:cNvPr id="4" name="Text Box 3"/>
          <p:cNvSpPr txBox="1">
            <a:spLocks noChangeArrowheads="1"/>
          </p:cNvSpPr>
          <p:nvPr/>
        </p:nvSpPr>
        <p:spPr bwMode="auto">
          <a:xfrm>
            <a:off x="5053347" y="1131590"/>
            <a:ext cx="2954655" cy="1492716"/>
          </a:xfrm>
          <a:prstGeom prst="rect">
            <a:avLst/>
          </a:prstGeom>
          <a:noFill/>
          <a:ln w="9525">
            <a:noFill/>
            <a:miter lim="800000"/>
            <a:headEnd/>
            <a:tailEnd/>
          </a:ln>
        </p:spPr>
        <p:txBody>
          <a:bodyPr wrap="none">
            <a:spAutoFit/>
          </a:bodyPr>
          <a:lstStyle/>
          <a:p>
            <a:pPr algn="ctr"/>
            <a:r>
              <a:rPr lang="es-MX" sz="5400" b="1" dirty="0" smtClean="0">
                <a:latin typeface="+mn-lt"/>
              </a:rPr>
              <a:t>JUICIOS</a:t>
            </a:r>
          </a:p>
          <a:p>
            <a:pPr algn="ctr">
              <a:spcBef>
                <a:spcPts val="600"/>
              </a:spcBef>
            </a:pPr>
            <a:r>
              <a:rPr lang="es-MX" sz="3200" b="1" dirty="0" smtClean="0">
                <a:latin typeface="+mn-lt"/>
              </a:rPr>
              <a:t>(opiniones)</a:t>
            </a:r>
          </a:p>
        </p:txBody>
      </p:sp>
      <p:sp>
        <p:nvSpPr>
          <p:cNvPr id="5" name="Text Box 3"/>
          <p:cNvSpPr txBox="1">
            <a:spLocks noChangeArrowheads="1"/>
          </p:cNvSpPr>
          <p:nvPr/>
        </p:nvSpPr>
        <p:spPr bwMode="auto">
          <a:xfrm>
            <a:off x="2132878" y="2951242"/>
            <a:ext cx="4878259" cy="1492716"/>
          </a:xfrm>
          <a:prstGeom prst="rect">
            <a:avLst/>
          </a:prstGeom>
          <a:noFill/>
          <a:ln w="9525">
            <a:noFill/>
            <a:miter lim="800000"/>
            <a:headEnd/>
            <a:tailEnd/>
          </a:ln>
        </p:spPr>
        <p:txBody>
          <a:bodyPr wrap="none">
            <a:spAutoFit/>
          </a:bodyPr>
          <a:lstStyle/>
          <a:p>
            <a:pPr algn="ctr"/>
            <a:r>
              <a:rPr lang="es-MX" sz="5400" b="1" dirty="0" smtClean="0">
                <a:latin typeface="+mn-lt"/>
              </a:rPr>
              <a:t>INFERENCIAS</a:t>
            </a:r>
          </a:p>
          <a:p>
            <a:pPr algn="ctr">
              <a:spcBef>
                <a:spcPts val="600"/>
              </a:spcBef>
            </a:pPr>
            <a:r>
              <a:rPr lang="es-MX" sz="3200" b="1" dirty="0" smtClean="0">
                <a:latin typeface="+mn-lt"/>
              </a:rPr>
              <a:t>(supuestos)</a:t>
            </a:r>
          </a:p>
        </p:txBody>
      </p:sp>
      <p:sp>
        <p:nvSpPr>
          <p:cNvPr id="9"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C:\Users\Lucia Ledesma\Pictures\IMAGENES DE TRABAJO\Mandiri\audience in theatre.jpg"/>
          <p:cNvPicPr>
            <a:picLocks noChangeAspect="1" noChangeArrowheads="1"/>
          </p:cNvPicPr>
          <p:nvPr/>
        </p:nvPicPr>
        <p:blipFill>
          <a:blip r:embed="rId3" cstate="print"/>
          <a:srcRect/>
          <a:stretch>
            <a:fillRect/>
          </a:stretch>
        </p:blipFill>
        <p:spPr bwMode="auto">
          <a:xfrm>
            <a:off x="0" y="0"/>
            <a:ext cx="10304552" cy="5143500"/>
          </a:xfrm>
          <a:prstGeom prst="rect">
            <a:avLst/>
          </a:prstGeom>
          <a:noFill/>
          <a:ln w="9525">
            <a:noFill/>
            <a:miter lim="800000"/>
            <a:headEnd/>
            <a:tailEnd/>
          </a:ln>
        </p:spPr>
      </p:pic>
      <p:sp>
        <p:nvSpPr>
          <p:cNvPr id="4" name="4 Rectángulo"/>
          <p:cNvSpPr>
            <a:spLocks noChangeArrowheads="1"/>
          </p:cNvSpPr>
          <p:nvPr/>
        </p:nvSpPr>
        <p:spPr bwMode="auto">
          <a:xfrm>
            <a:off x="3482119" y="475096"/>
            <a:ext cx="2262158" cy="840230"/>
          </a:xfrm>
          <a:prstGeom prst="rect">
            <a:avLst/>
          </a:prstGeom>
          <a:noFill/>
          <a:ln w="9525">
            <a:noFill/>
            <a:miter lim="800000"/>
            <a:headEnd/>
            <a:tailEnd/>
          </a:ln>
        </p:spPr>
        <p:txBody>
          <a:bodyPr wrap="none">
            <a:spAutoFit/>
          </a:bodyPr>
          <a:lstStyle/>
          <a:p>
            <a:pPr algn="ctr">
              <a:lnSpc>
                <a:spcPct val="90000"/>
              </a:lnSpc>
              <a:spcBef>
                <a:spcPct val="80000"/>
              </a:spcBef>
              <a:buClr>
                <a:schemeClr val="accent2"/>
              </a:buClr>
            </a:pPr>
            <a:r>
              <a:rPr lang="es-ES" sz="5400" dirty="0" smtClean="0">
                <a:solidFill>
                  <a:schemeClr val="accent1"/>
                </a:solidFill>
              </a:rPr>
              <a:t>…cine</a:t>
            </a:r>
            <a:endParaRPr lang="es-ES" sz="6600" dirty="0">
              <a:solidFill>
                <a:schemeClr val="accent1"/>
              </a:solidFill>
            </a:endParaRPr>
          </a:p>
        </p:txBody>
      </p:sp>
    </p:spTree>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0377" y="51470"/>
            <a:ext cx="8685213" cy="434578"/>
          </a:xfrm>
        </p:spPr>
        <p:txBody>
          <a:bodyPr/>
          <a:lstStyle/>
          <a:p>
            <a:r>
              <a:rPr lang="es-AR" dirty="0" smtClean="0"/>
              <a:t>“hechos” vs. “inferencias”</a:t>
            </a:r>
            <a:endParaRPr lang="es-AR" dirty="0"/>
          </a:p>
        </p:txBody>
      </p:sp>
      <p:sp>
        <p:nvSpPr>
          <p:cNvPr id="4" name="Slide Number Placeholder 3"/>
          <p:cNvSpPr>
            <a:spLocks noGrp="1"/>
          </p:cNvSpPr>
          <p:nvPr>
            <p:ph type="sldNum" sz="quarter" idx="10"/>
          </p:nvPr>
        </p:nvSpPr>
        <p:spPr/>
        <p:txBody>
          <a:bodyPr/>
          <a:lstStyle/>
          <a:p>
            <a:pPr>
              <a:defRPr/>
            </a:pPr>
            <a:r>
              <a:rPr lang="en-US" smtClean="0"/>
              <a:t>| </a:t>
            </a:r>
            <a:fld id="{7D2F7ABC-AA93-4AF8-AB20-8065AE5F2E9A}" type="slidenum">
              <a:rPr lang="en-US" smtClean="0">
                <a:solidFill>
                  <a:srgbClr val="B2B2B2"/>
                </a:solidFill>
              </a:rPr>
              <a:pPr>
                <a:defRPr/>
              </a:pPr>
              <a:t>110</a:t>
            </a:fld>
            <a:endParaRPr lang="en-US">
              <a:solidFill>
                <a:srgbClr val="B2B2B2"/>
              </a:solidFill>
            </a:endParaRPr>
          </a:p>
        </p:txBody>
      </p:sp>
      <p:sp>
        <p:nvSpPr>
          <p:cNvPr id="7" name="Content Placeholder 2"/>
          <p:cNvSpPr>
            <a:spLocks noGrp="1"/>
          </p:cNvSpPr>
          <p:nvPr>
            <p:ph idx="1"/>
          </p:nvPr>
        </p:nvSpPr>
        <p:spPr>
          <a:xfrm>
            <a:off x="367070" y="2211710"/>
            <a:ext cx="8352928" cy="2520280"/>
          </a:xfrm>
        </p:spPr>
        <p:txBody>
          <a:bodyPr/>
          <a:lstStyle/>
          <a:p>
            <a:pPr marL="457200" indent="-457200" algn="ctr">
              <a:buNone/>
            </a:pPr>
            <a:r>
              <a:rPr lang="es-AR" sz="1700" u="sng" dirty="0" smtClean="0"/>
              <a:t>Pasos para tratar las INFERENCIAS</a:t>
            </a:r>
            <a:r>
              <a:rPr lang="es-AR" sz="1700" dirty="0" smtClean="0"/>
              <a:t>:</a:t>
            </a:r>
          </a:p>
          <a:p>
            <a:pPr marL="457200" indent="-457200">
              <a:buFont typeface="+mj-lt"/>
              <a:buAutoNum type="arabicPeriod"/>
            </a:pPr>
            <a:r>
              <a:rPr lang="es-AR" sz="1700" dirty="0" smtClean="0"/>
              <a:t>Tomar consciencia de las propias inferencias.</a:t>
            </a:r>
          </a:p>
          <a:p>
            <a:pPr marL="457200" indent="-457200">
              <a:buFont typeface="+mj-lt"/>
              <a:buAutoNum type="arabicPeriod"/>
            </a:pPr>
            <a:r>
              <a:rPr lang="es-AR" sz="1700" dirty="0" smtClean="0"/>
              <a:t>Exponerlas explícitamente como INFERENCIAS (“</a:t>
            </a:r>
            <a:r>
              <a:rPr lang="es-AR" sz="1700" i="1" dirty="0" smtClean="0"/>
              <a:t>Tengo una inferencia…”)</a:t>
            </a:r>
          </a:p>
          <a:p>
            <a:pPr marL="457200" indent="-457200">
              <a:buFont typeface="+mj-lt"/>
              <a:buAutoNum type="arabicPeriod"/>
            </a:pPr>
            <a:r>
              <a:rPr lang="es-AR" sz="1700" dirty="0" smtClean="0"/>
              <a:t> Chequear, siempre que sea posible, para validarlas (=convertirlas en HECHOS) o descartarlas.</a:t>
            </a:r>
          </a:p>
          <a:p>
            <a:pPr marL="457200" indent="-457200">
              <a:buFont typeface="+mj-lt"/>
              <a:buAutoNum type="arabicPeriod"/>
            </a:pPr>
            <a:r>
              <a:rPr lang="es-AR" sz="1700" dirty="0" smtClean="0"/>
              <a:t>Indagar sobre las INFERENCIAS de la otra persona </a:t>
            </a:r>
            <a:r>
              <a:rPr lang="es-AR" sz="1700" i="1" dirty="0" smtClean="0"/>
              <a:t>(=¿Te consta? ¿Lo que decís es un hecho o una inferencia?)</a:t>
            </a:r>
          </a:p>
        </p:txBody>
      </p:sp>
      <p:sp>
        <p:nvSpPr>
          <p:cNvPr id="6" name="Rectangle 19"/>
          <p:cNvSpPr txBox="1">
            <a:spLocks noChangeArrowheads="1"/>
          </p:cNvSpPr>
          <p:nvPr/>
        </p:nvSpPr>
        <p:spPr bwMode="auto">
          <a:xfrm>
            <a:off x="523914" y="807570"/>
            <a:ext cx="7992888" cy="338534"/>
          </a:xfrm>
          <a:prstGeom prst="rect">
            <a:avLst/>
          </a:prstGeom>
          <a:solidFill>
            <a:srgbClr val="000080">
              <a:alpha val="81960"/>
            </a:srgbClr>
          </a:solidFill>
          <a:ln w="9525">
            <a:noFill/>
            <a:miter lim="800000"/>
            <a:headEnd/>
            <a:tailEnd/>
          </a:ln>
        </p:spPr>
        <p:txBody>
          <a:bodyPr vert="horz" wrap="square" lIns="45710" tIns="45710" rIns="45710" bIns="45710" numCol="1" anchor="t" anchorCtr="0" compatLnSpc="1">
            <a:prstTxWarp prst="textNoShape">
              <a:avLst/>
            </a:prstTxWarp>
            <a:spAutoFit/>
          </a:bodyPr>
          <a:lstStyle/>
          <a:p>
            <a:pPr marL="0" marR="0" lvl="0" indent="0" algn="ctr" defTabSz="895350" rtl="0" eaLnBrk="1" fontAlgn="base" latinLnBrk="0" hangingPunct="1">
              <a:lnSpc>
                <a:spcPct val="100000"/>
              </a:lnSpc>
              <a:spcBef>
                <a:spcPct val="60000"/>
              </a:spcBef>
              <a:spcAft>
                <a:spcPct val="0"/>
              </a:spcAft>
              <a:buClr>
                <a:schemeClr val="accent2"/>
              </a:buClr>
              <a:buSzTx/>
              <a:buFontTx/>
              <a:buNone/>
              <a:tabLst/>
              <a:defRPr/>
            </a:pPr>
            <a:r>
              <a:rPr kumimoji="0" lang="es-ES" sz="1600" b="1" i="0" u="none" strike="noStrike" kern="0" cap="none" spc="0" normalizeH="0" baseline="0" noProof="0" dirty="0" smtClean="0">
                <a:ln>
                  <a:noFill/>
                </a:ln>
                <a:solidFill>
                  <a:srgbClr val="FFFFFF"/>
                </a:solidFill>
                <a:effectLst/>
                <a:uLnTx/>
                <a:uFillTx/>
                <a:latin typeface="+mn-lt"/>
                <a:ea typeface="+mn-ea"/>
                <a:cs typeface="+mn-cs"/>
              </a:rPr>
              <a:t>Las conversaciones improductivas pueden suscitarse cuando se confunde entre:</a:t>
            </a:r>
          </a:p>
        </p:txBody>
      </p:sp>
      <p:sp>
        <p:nvSpPr>
          <p:cNvPr id="8" name="Text Box 20"/>
          <p:cNvSpPr txBox="1">
            <a:spLocks noChangeArrowheads="1"/>
          </p:cNvSpPr>
          <p:nvPr/>
        </p:nvSpPr>
        <p:spPr bwMode="auto">
          <a:xfrm>
            <a:off x="524476" y="1430667"/>
            <a:ext cx="3528395" cy="723255"/>
          </a:xfrm>
          <a:prstGeom prst="rect">
            <a:avLst/>
          </a:prstGeom>
          <a:solidFill>
            <a:srgbClr val="0000FF">
              <a:alpha val="70979"/>
            </a:srgbClr>
          </a:solidFill>
          <a:ln w="15875" algn="ctr">
            <a:solidFill>
              <a:schemeClr val="tx1"/>
            </a:solidFill>
            <a:miter lim="800000"/>
            <a:headEnd/>
            <a:tailEnd/>
          </a:ln>
        </p:spPr>
        <p:txBody>
          <a:bodyPr wrap="square" lIns="45710" tIns="45710" rIns="45710" bIns="45710">
            <a:spAutoFit/>
          </a:bodyPr>
          <a:lstStyle/>
          <a:p>
            <a:pPr algn="ctr" defTabSz="895350">
              <a:spcBef>
                <a:spcPts val="600"/>
              </a:spcBef>
              <a:spcAft>
                <a:spcPts val="600"/>
              </a:spcAft>
            </a:pPr>
            <a:r>
              <a:rPr lang="es-ES" sz="1800" b="1" dirty="0" smtClean="0">
                <a:solidFill>
                  <a:schemeClr val="accent1"/>
                </a:solidFill>
              </a:rPr>
              <a:t>HECHOS</a:t>
            </a:r>
          </a:p>
          <a:p>
            <a:pPr algn="ctr" defTabSz="895350">
              <a:spcBef>
                <a:spcPts val="0"/>
              </a:spcBef>
              <a:spcAft>
                <a:spcPts val="600"/>
              </a:spcAft>
            </a:pPr>
            <a:r>
              <a:rPr lang="es-ES" sz="1200" b="1" dirty="0" smtClean="0">
                <a:solidFill>
                  <a:schemeClr val="accent1"/>
                </a:solidFill>
              </a:rPr>
              <a:t>(COMPROBADOS)</a:t>
            </a:r>
            <a:endParaRPr lang="es-ES" sz="100" b="1" dirty="0" smtClean="0">
              <a:solidFill>
                <a:schemeClr val="accent1"/>
              </a:solidFill>
            </a:endParaRPr>
          </a:p>
          <a:p>
            <a:pPr algn="ctr" defTabSz="895350">
              <a:spcBef>
                <a:spcPts val="0"/>
              </a:spcBef>
              <a:spcAft>
                <a:spcPts val="600"/>
              </a:spcAft>
            </a:pPr>
            <a:endParaRPr lang="es-ES" sz="100" b="1" dirty="0">
              <a:solidFill>
                <a:schemeClr val="accent1"/>
              </a:solidFill>
            </a:endParaRPr>
          </a:p>
        </p:txBody>
      </p:sp>
      <p:sp>
        <p:nvSpPr>
          <p:cNvPr id="9" name="Text Box 21"/>
          <p:cNvSpPr txBox="1">
            <a:spLocks noChangeArrowheads="1"/>
          </p:cNvSpPr>
          <p:nvPr/>
        </p:nvSpPr>
        <p:spPr bwMode="auto">
          <a:xfrm>
            <a:off x="4745044" y="1401639"/>
            <a:ext cx="3744416" cy="738644"/>
          </a:xfrm>
          <a:prstGeom prst="rect">
            <a:avLst/>
          </a:prstGeom>
          <a:solidFill>
            <a:srgbClr val="99CC00"/>
          </a:solidFill>
          <a:ln w="15875" algn="ctr">
            <a:solidFill>
              <a:schemeClr val="tx1"/>
            </a:solidFill>
            <a:miter lim="800000"/>
            <a:headEnd/>
            <a:tailEnd/>
          </a:ln>
        </p:spPr>
        <p:txBody>
          <a:bodyPr wrap="square" lIns="45710" tIns="45710" rIns="45710" bIns="45710">
            <a:spAutoFit/>
          </a:bodyPr>
          <a:lstStyle/>
          <a:p>
            <a:pPr algn="ctr" defTabSz="895350">
              <a:spcBef>
                <a:spcPts val="0"/>
              </a:spcBef>
            </a:pPr>
            <a:r>
              <a:rPr lang="es-ES" sz="1800" b="1" dirty="0" smtClean="0">
                <a:solidFill>
                  <a:schemeClr val="accent1"/>
                </a:solidFill>
                <a:effectLst>
                  <a:outerShdw blurRad="38100" dist="38100" dir="2700000" algn="tl">
                    <a:srgbClr val="000000">
                      <a:alpha val="43137"/>
                    </a:srgbClr>
                  </a:outerShdw>
                </a:effectLst>
              </a:rPr>
              <a:t>INFERENCIAS</a:t>
            </a:r>
            <a:endParaRPr lang="es-ES" sz="1400" b="1" dirty="0" smtClean="0">
              <a:solidFill>
                <a:schemeClr val="accent1"/>
              </a:solidFill>
              <a:effectLst>
                <a:outerShdw blurRad="38100" dist="38100" dir="2700000" algn="tl">
                  <a:srgbClr val="000000">
                    <a:alpha val="43137"/>
                  </a:srgbClr>
                </a:outerShdw>
              </a:effectLst>
            </a:endParaRPr>
          </a:p>
          <a:p>
            <a:pPr algn="ctr" defTabSz="895350">
              <a:spcBef>
                <a:spcPts val="0"/>
              </a:spcBef>
            </a:pPr>
            <a:r>
              <a:rPr lang="es-ES" sz="1200" b="1" dirty="0" smtClean="0">
                <a:solidFill>
                  <a:schemeClr val="accent1"/>
                </a:solidFill>
                <a:effectLst>
                  <a:outerShdw blurRad="38100" dist="38100" dir="2700000" algn="tl">
                    <a:srgbClr val="000000">
                      <a:alpha val="43137"/>
                    </a:srgbClr>
                  </a:outerShdw>
                </a:effectLst>
              </a:rPr>
              <a:t>(HECHOS NO COMPROBADOS)</a:t>
            </a:r>
          </a:p>
          <a:p>
            <a:pPr algn="ctr" defTabSz="895350">
              <a:spcBef>
                <a:spcPts val="0"/>
              </a:spcBef>
            </a:pPr>
            <a:r>
              <a:rPr lang="es-ES" sz="1200" b="1" dirty="0" smtClean="0">
                <a:solidFill>
                  <a:schemeClr val="accent1"/>
                </a:solidFill>
                <a:effectLst>
                  <a:outerShdw blurRad="38100" dist="38100" dir="2700000" algn="tl">
                    <a:srgbClr val="000000">
                      <a:alpha val="43137"/>
                    </a:srgbClr>
                  </a:outerShdw>
                </a:effectLst>
              </a:rPr>
              <a:t>[SUPUESTOS]</a:t>
            </a:r>
            <a:endParaRPr lang="es-ES" sz="1200" b="1" dirty="0">
              <a:solidFill>
                <a:schemeClr val="accent1"/>
              </a:solidFill>
              <a:effectLst>
                <a:outerShdw blurRad="38100" dist="38100" dir="2700000" algn="tl">
                  <a:srgbClr val="000000">
                    <a:alpha val="43137"/>
                  </a:srgbClr>
                </a:outerShdw>
              </a:effectLst>
            </a:endParaRPr>
          </a:p>
        </p:txBody>
      </p:sp>
      <p:sp>
        <p:nvSpPr>
          <p:cNvPr id="10" name="Text Box 22"/>
          <p:cNvSpPr txBox="1">
            <a:spLocks noChangeArrowheads="1"/>
          </p:cNvSpPr>
          <p:nvPr/>
        </p:nvSpPr>
        <p:spPr bwMode="auto">
          <a:xfrm>
            <a:off x="4298837" y="1520096"/>
            <a:ext cx="289483" cy="523200"/>
          </a:xfrm>
          <a:prstGeom prst="rect">
            <a:avLst/>
          </a:prstGeom>
          <a:noFill/>
          <a:ln w="9525" algn="ctr">
            <a:noFill/>
            <a:miter lim="800000"/>
            <a:headEnd/>
            <a:tailEnd/>
          </a:ln>
        </p:spPr>
        <p:txBody>
          <a:bodyPr wrap="none" lIns="45710" tIns="45710" rIns="45710" bIns="45710">
            <a:spAutoFit/>
          </a:bodyPr>
          <a:lstStyle/>
          <a:p>
            <a:pPr algn="r" defTabSz="895350">
              <a:spcBef>
                <a:spcPct val="50000"/>
              </a:spcBef>
            </a:pPr>
            <a:r>
              <a:rPr lang="es-ES" sz="2800" b="1" dirty="0"/>
              <a:t>≠</a:t>
            </a:r>
          </a:p>
        </p:txBody>
      </p:sp>
      <p:sp>
        <p:nvSpPr>
          <p:cNvPr id="12"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box(in)">
                                      <p:cBhvr>
                                        <p:cTn id="7" dur="500"/>
                                        <p:tgtEl>
                                          <p:spTgt spid="6">
                                            <p:bg/>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box(in)">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500"/>
                                        <p:tgtEl>
                                          <p:spTgt spid="9"/>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ox(i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500"/>
                                        <p:tgtEl>
                                          <p:spTgt spid="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animEffect transition="in" filter="fade">
                                      <p:cBhvr>
                                        <p:cTn id="31" dur="500"/>
                                        <p:tgtEl>
                                          <p:spTgt spid="7">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Effect transition="in" filter="fade">
                                      <p:cBhvr>
                                        <p:cTn id="36" dur="500"/>
                                        <p:tgtEl>
                                          <p:spTgt spid="7">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animEffect transition="in" filter="fade">
                                      <p:cBhvr>
                                        <p:cTn id="41" dur="500"/>
                                        <p:tgtEl>
                                          <p:spTgt spid="7">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txEl>
                                              <p:pRg st="4" end="4"/>
                                            </p:txEl>
                                          </p:spTgt>
                                        </p:tgtEl>
                                        <p:attrNameLst>
                                          <p:attrName>style.visibility</p:attrName>
                                        </p:attrNameLst>
                                      </p:cBhvr>
                                      <p:to>
                                        <p:strVal val="visible"/>
                                      </p:to>
                                    </p:set>
                                    <p:animEffect transition="in" filter="fade">
                                      <p:cBhvr>
                                        <p:cTn id="46"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build="p" animBg="1"/>
      <p:bldP spid="8" grpId="0" animBg="1"/>
      <p:bldP spid="9" grpId="0" animBg="1"/>
      <p:bldP spid="1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smtClean="0"/>
              <a:t>| </a:t>
            </a:r>
            <a:fld id="{7D2F7ABC-AA93-4AF8-AB20-8065AE5F2E9A}" type="slidenum">
              <a:rPr lang="en-US" smtClean="0">
                <a:solidFill>
                  <a:srgbClr val="B2B2B2"/>
                </a:solidFill>
              </a:rPr>
              <a:pPr>
                <a:defRPr/>
              </a:pPr>
              <a:t>111</a:t>
            </a:fld>
            <a:endParaRPr lang="en-US">
              <a:solidFill>
                <a:srgbClr val="B2B2B2"/>
              </a:solidFill>
            </a:endParaRPr>
          </a:p>
        </p:txBody>
      </p:sp>
      <p:grpSp>
        <p:nvGrpSpPr>
          <p:cNvPr id="22" name="Group 21"/>
          <p:cNvGrpSpPr/>
          <p:nvPr/>
        </p:nvGrpSpPr>
        <p:grpSpPr>
          <a:xfrm>
            <a:off x="939374" y="4226143"/>
            <a:ext cx="8169130" cy="641945"/>
            <a:chOff x="939374" y="4226143"/>
            <a:chExt cx="8169130" cy="641945"/>
          </a:xfrm>
        </p:grpSpPr>
        <p:sp>
          <p:nvSpPr>
            <p:cNvPr id="5" name="Rectangle 3"/>
            <p:cNvSpPr>
              <a:spLocks noChangeArrowheads="1"/>
            </p:cNvSpPr>
            <p:nvPr/>
          </p:nvSpPr>
          <p:spPr bwMode="auto">
            <a:xfrm>
              <a:off x="5522056" y="4243010"/>
              <a:ext cx="3586448" cy="625078"/>
            </a:xfrm>
            <a:prstGeom prst="rect">
              <a:avLst/>
            </a:prstGeom>
            <a:noFill/>
            <a:ln w="9525" algn="ctr">
              <a:noFill/>
              <a:miter lim="800000"/>
              <a:headEnd/>
              <a:tailEnd/>
            </a:ln>
          </p:spPr>
          <p:txBody>
            <a:bodyPr lIns="73136" tIns="73136" rIns="73136" bIns="73136"/>
            <a:lstStyle/>
            <a:p>
              <a:pPr marL="236538" indent="-236538" defTabSz="895350">
                <a:spcBef>
                  <a:spcPct val="20000"/>
                </a:spcBef>
                <a:buClr>
                  <a:schemeClr val="accent2"/>
                </a:buClr>
                <a:buFontTx/>
                <a:buChar char="•"/>
              </a:pPr>
              <a:r>
                <a:rPr lang="es-ES" sz="1200" b="1" dirty="0">
                  <a:solidFill>
                    <a:srgbClr val="002D62"/>
                  </a:solidFill>
                </a:rPr>
                <a:t>“La silla es elegante”.</a:t>
              </a:r>
            </a:p>
            <a:p>
              <a:pPr marL="236538" indent="-236538" defTabSz="895350">
                <a:spcBef>
                  <a:spcPct val="20000"/>
                </a:spcBef>
                <a:buClr>
                  <a:schemeClr val="accent2"/>
                </a:buClr>
                <a:buFontTx/>
                <a:buChar char="•"/>
              </a:pPr>
              <a:r>
                <a:rPr lang="es-ES" sz="1200" b="1" dirty="0">
                  <a:solidFill>
                    <a:srgbClr val="002D62"/>
                  </a:solidFill>
                </a:rPr>
                <a:t>“El informe es escueto”.</a:t>
              </a:r>
            </a:p>
            <a:p>
              <a:pPr marL="236538" indent="-236538" defTabSz="895350">
                <a:spcBef>
                  <a:spcPct val="20000"/>
                </a:spcBef>
                <a:buClr>
                  <a:schemeClr val="accent2"/>
                </a:buClr>
                <a:buFontTx/>
                <a:buChar char="•"/>
              </a:pPr>
              <a:r>
                <a:rPr lang="es-ES" sz="1200" b="1" dirty="0">
                  <a:solidFill>
                    <a:srgbClr val="002D62"/>
                  </a:solidFill>
                </a:rPr>
                <a:t>“Marcos está en problemas”.</a:t>
              </a:r>
            </a:p>
          </p:txBody>
        </p:sp>
        <p:sp>
          <p:nvSpPr>
            <p:cNvPr id="6" name="Rectangle 4"/>
            <p:cNvSpPr>
              <a:spLocks noChangeArrowheads="1"/>
            </p:cNvSpPr>
            <p:nvPr/>
          </p:nvSpPr>
          <p:spPr bwMode="auto">
            <a:xfrm>
              <a:off x="939374" y="4226143"/>
              <a:ext cx="2696522" cy="592931"/>
            </a:xfrm>
            <a:prstGeom prst="rect">
              <a:avLst/>
            </a:prstGeom>
            <a:noFill/>
            <a:ln w="9525" algn="ctr">
              <a:noFill/>
              <a:miter lim="800000"/>
              <a:headEnd/>
              <a:tailEnd/>
            </a:ln>
          </p:spPr>
          <p:txBody>
            <a:bodyPr lIns="73136" tIns="73136" rIns="73136" bIns="73136"/>
            <a:lstStyle/>
            <a:p>
              <a:pPr marL="236538" indent="-236538" defTabSz="895350">
                <a:spcBef>
                  <a:spcPct val="20000"/>
                </a:spcBef>
                <a:buClr>
                  <a:schemeClr val="accent2"/>
                </a:buClr>
                <a:buFontTx/>
                <a:buChar char="•"/>
              </a:pPr>
              <a:r>
                <a:rPr lang="es-ES" sz="1200" b="1" dirty="0">
                  <a:solidFill>
                    <a:srgbClr val="002D62"/>
                  </a:solidFill>
                </a:rPr>
                <a:t>“La silla es </a:t>
              </a:r>
              <a:r>
                <a:rPr lang="es-ES" sz="1200" b="1" dirty="0" smtClean="0">
                  <a:solidFill>
                    <a:srgbClr val="002D62"/>
                  </a:solidFill>
                </a:rPr>
                <a:t>de madera”.</a:t>
              </a:r>
              <a:endParaRPr lang="es-ES" sz="1200" b="1" dirty="0">
                <a:solidFill>
                  <a:srgbClr val="002D62"/>
                </a:solidFill>
              </a:endParaRPr>
            </a:p>
            <a:p>
              <a:pPr marL="236538" indent="-236538" defTabSz="895350">
                <a:spcBef>
                  <a:spcPct val="20000"/>
                </a:spcBef>
                <a:buClr>
                  <a:schemeClr val="accent2"/>
                </a:buClr>
                <a:buFontTx/>
                <a:buChar char="•"/>
              </a:pPr>
              <a:r>
                <a:rPr lang="es-ES" sz="1200" b="1" dirty="0">
                  <a:solidFill>
                    <a:srgbClr val="002D62"/>
                  </a:solidFill>
                </a:rPr>
                <a:t>“El informe tiene 6 hojas”.</a:t>
              </a:r>
            </a:p>
            <a:p>
              <a:pPr marL="236538" indent="-236538" defTabSz="895350">
                <a:spcBef>
                  <a:spcPct val="20000"/>
                </a:spcBef>
                <a:buClr>
                  <a:schemeClr val="accent2"/>
                </a:buClr>
                <a:buFontTx/>
                <a:buChar char="•"/>
              </a:pPr>
              <a:r>
                <a:rPr lang="es-ES" sz="1200" b="1" dirty="0">
                  <a:solidFill>
                    <a:srgbClr val="002D62"/>
                  </a:solidFill>
                </a:rPr>
                <a:t>“Marcos está en la oficina”.</a:t>
              </a:r>
            </a:p>
          </p:txBody>
        </p:sp>
      </p:grpSp>
      <p:grpSp>
        <p:nvGrpSpPr>
          <p:cNvPr id="20" name="Group 19"/>
          <p:cNvGrpSpPr/>
          <p:nvPr/>
        </p:nvGrpSpPr>
        <p:grpSpPr>
          <a:xfrm>
            <a:off x="323528" y="2535951"/>
            <a:ext cx="8280920" cy="842963"/>
            <a:chOff x="323528" y="2535951"/>
            <a:chExt cx="8280920" cy="842963"/>
          </a:xfrm>
        </p:grpSpPr>
        <p:sp>
          <p:nvSpPr>
            <p:cNvPr id="9" name="Rectangle 7"/>
            <p:cNvSpPr>
              <a:spLocks noChangeArrowheads="1"/>
            </p:cNvSpPr>
            <p:nvPr/>
          </p:nvSpPr>
          <p:spPr bwMode="auto">
            <a:xfrm>
              <a:off x="4760444" y="2535951"/>
              <a:ext cx="3844004" cy="842963"/>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smtClean="0">
                  <a:solidFill>
                    <a:srgbClr val="FF0000"/>
                  </a:solidFill>
                </a:rPr>
                <a:t>No</a:t>
              </a:r>
              <a:r>
                <a:rPr lang="es-ES" sz="1400" b="1" dirty="0" smtClean="0">
                  <a:solidFill>
                    <a:srgbClr val="002D62"/>
                  </a:solidFill>
                </a:rPr>
                <a:t> son </a:t>
              </a:r>
              <a:r>
                <a:rPr lang="es-ES" sz="1400" b="1" dirty="0" smtClean="0">
                  <a:solidFill>
                    <a:srgbClr val="FF0000"/>
                  </a:solidFill>
                </a:rPr>
                <a:t>Verificables</a:t>
              </a:r>
            </a:p>
            <a:p>
              <a:pPr algn="ctr" defTabSz="895350">
                <a:spcBef>
                  <a:spcPct val="60000"/>
                </a:spcBef>
                <a:buClr>
                  <a:schemeClr val="accent2"/>
                </a:buClr>
              </a:pPr>
              <a:r>
                <a:rPr lang="es-ES" sz="1400" b="1" dirty="0" smtClean="0">
                  <a:solidFill>
                    <a:srgbClr val="FF0000"/>
                  </a:solidFill>
                </a:rPr>
                <a:t>No</a:t>
              </a:r>
              <a:r>
                <a:rPr lang="es-ES" sz="1400" b="1" dirty="0" smtClean="0">
                  <a:solidFill>
                    <a:srgbClr val="002D62"/>
                  </a:solidFill>
                </a:rPr>
                <a:t> pueden caracterizarse</a:t>
              </a:r>
            </a:p>
            <a:p>
              <a:pPr algn="ctr" defTabSz="895350">
                <a:spcBef>
                  <a:spcPts val="0"/>
                </a:spcBef>
                <a:buClr>
                  <a:schemeClr val="accent2"/>
                </a:buClr>
              </a:pPr>
              <a:r>
                <a:rPr lang="es-ES" sz="1400" b="1" dirty="0" smtClean="0">
                  <a:solidFill>
                    <a:srgbClr val="002D62"/>
                  </a:solidFill>
                </a:rPr>
                <a:t>como </a:t>
              </a:r>
              <a:r>
                <a:rPr lang="es-ES" sz="1400" b="1" dirty="0" smtClean="0">
                  <a:solidFill>
                    <a:srgbClr val="FF0000"/>
                  </a:solidFill>
                </a:rPr>
                <a:t>Verdaderas</a:t>
              </a:r>
              <a:r>
                <a:rPr lang="es-ES" sz="1400" b="1" dirty="0" smtClean="0">
                  <a:solidFill>
                    <a:srgbClr val="002D62"/>
                  </a:solidFill>
                </a:rPr>
                <a:t> o </a:t>
              </a:r>
              <a:r>
                <a:rPr lang="es-ES" sz="1400" b="1" dirty="0" smtClean="0">
                  <a:solidFill>
                    <a:srgbClr val="FF0000"/>
                  </a:solidFill>
                </a:rPr>
                <a:t>Falsas</a:t>
              </a:r>
              <a:r>
                <a:rPr lang="es-ES" sz="1400" b="1" dirty="0" smtClean="0">
                  <a:solidFill>
                    <a:srgbClr val="002D62"/>
                  </a:solidFill>
                </a:rPr>
                <a:t>. </a:t>
              </a:r>
            </a:p>
            <a:p>
              <a:pPr algn="ctr" defTabSz="895350">
                <a:spcBef>
                  <a:spcPts val="0"/>
                </a:spcBef>
                <a:buClr>
                  <a:schemeClr val="accent2"/>
                </a:buClr>
              </a:pPr>
              <a:endParaRPr lang="es-ES" sz="1400" b="1" dirty="0" smtClean="0">
                <a:solidFill>
                  <a:srgbClr val="002D62"/>
                </a:solidFill>
              </a:endParaRPr>
            </a:p>
          </p:txBody>
        </p:sp>
        <p:sp>
          <p:nvSpPr>
            <p:cNvPr id="10" name="Rectangle 8"/>
            <p:cNvSpPr>
              <a:spLocks noChangeArrowheads="1"/>
            </p:cNvSpPr>
            <p:nvPr/>
          </p:nvSpPr>
          <p:spPr bwMode="auto">
            <a:xfrm>
              <a:off x="323528" y="2535951"/>
              <a:ext cx="3872331" cy="842963"/>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smtClean="0">
                  <a:solidFill>
                    <a:srgbClr val="002D62"/>
                  </a:solidFill>
                </a:rPr>
                <a:t>Son </a:t>
              </a:r>
              <a:r>
                <a:rPr lang="es-ES" sz="1400" b="1" dirty="0" smtClean="0">
                  <a:solidFill>
                    <a:srgbClr val="FF0000"/>
                  </a:solidFill>
                </a:rPr>
                <a:t>Verificables</a:t>
              </a:r>
              <a:r>
                <a:rPr lang="es-ES" sz="1400" dirty="0" smtClean="0"/>
                <a:t>.</a:t>
              </a:r>
              <a:endParaRPr lang="es-ES" sz="1400" b="1" dirty="0" smtClean="0">
                <a:solidFill>
                  <a:srgbClr val="002D62"/>
                </a:solidFill>
              </a:endParaRPr>
            </a:p>
            <a:p>
              <a:pPr algn="ctr" defTabSz="895350">
                <a:spcBef>
                  <a:spcPct val="60000"/>
                </a:spcBef>
                <a:buClr>
                  <a:schemeClr val="accent2"/>
                </a:buClr>
              </a:pPr>
              <a:r>
                <a:rPr lang="es-ES" sz="1400" b="1" dirty="0" smtClean="0">
                  <a:solidFill>
                    <a:srgbClr val="002D62"/>
                  </a:solidFill>
                </a:rPr>
                <a:t>Pueden caracterizarse</a:t>
              </a:r>
            </a:p>
            <a:p>
              <a:pPr algn="ctr" defTabSz="895350">
                <a:spcBef>
                  <a:spcPts val="0"/>
                </a:spcBef>
                <a:buClr>
                  <a:schemeClr val="accent2"/>
                </a:buClr>
              </a:pPr>
              <a:r>
                <a:rPr lang="es-ES" sz="1400" b="1" dirty="0" smtClean="0">
                  <a:solidFill>
                    <a:srgbClr val="002D62"/>
                  </a:solidFill>
                </a:rPr>
                <a:t>como </a:t>
              </a:r>
              <a:r>
                <a:rPr lang="es-ES" sz="1400" b="1" dirty="0" smtClean="0">
                  <a:solidFill>
                    <a:srgbClr val="FF0000"/>
                  </a:solidFill>
                </a:rPr>
                <a:t>Verdaderas</a:t>
              </a:r>
              <a:r>
                <a:rPr lang="es-ES" sz="1400" b="1" dirty="0" smtClean="0">
                  <a:solidFill>
                    <a:srgbClr val="002D62"/>
                  </a:solidFill>
                </a:rPr>
                <a:t> o </a:t>
              </a:r>
              <a:r>
                <a:rPr lang="es-ES" sz="1400" b="1" dirty="0" smtClean="0">
                  <a:solidFill>
                    <a:srgbClr val="FF0000"/>
                  </a:solidFill>
                </a:rPr>
                <a:t>Falsas</a:t>
              </a:r>
              <a:r>
                <a:rPr lang="es-ES" sz="1400" b="1" dirty="0" smtClean="0">
                  <a:solidFill>
                    <a:srgbClr val="002D62"/>
                  </a:solidFill>
                </a:rPr>
                <a:t>.</a:t>
              </a:r>
            </a:p>
            <a:p>
              <a:pPr algn="ctr" defTabSz="895350">
                <a:spcBef>
                  <a:spcPct val="60000"/>
                </a:spcBef>
                <a:buClr>
                  <a:schemeClr val="accent2"/>
                </a:buClr>
              </a:pPr>
              <a:endParaRPr lang="es-ES" sz="1400" b="1" dirty="0">
                <a:solidFill>
                  <a:srgbClr val="002D62"/>
                </a:solidFill>
              </a:endParaRPr>
            </a:p>
          </p:txBody>
        </p:sp>
      </p:grpSp>
      <p:grpSp>
        <p:nvGrpSpPr>
          <p:cNvPr id="7" name="Group 30"/>
          <p:cNvGrpSpPr/>
          <p:nvPr/>
        </p:nvGrpSpPr>
        <p:grpSpPr>
          <a:xfrm>
            <a:off x="336918" y="1783204"/>
            <a:ext cx="8208912" cy="659606"/>
            <a:chOff x="525038" y="2276872"/>
            <a:chExt cx="8208912" cy="879475"/>
          </a:xfrm>
        </p:grpSpPr>
        <p:sp>
          <p:nvSpPr>
            <p:cNvPr id="11" name="Rectangle 9"/>
            <p:cNvSpPr>
              <a:spLocks noChangeArrowheads="1"/>
            </p:cNvSpPr>
            <p:nvPr/>
          </p:nvSpPr>
          <p:spPr bwMode="auto">
            <a:xfrm>
              <a:off x="4875432" y="2276872"/>
              <a:ext cx="3858518" cy="879475"/>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a:solidFill>
                    <a:srgbClr val="002D62"/>
                  </a:solidFill>
                </a:rPr>
                <a:t>Afirmaciones </a:t>
              </a:r>
              <a:r>
                <a:rPr lang="es-ES" sz="1400" b="1" dirty="0" smtClean="0">
                  <a:solidFill>
                    <a:srgbClr val="002D62"/>
                  </a:solidFill>
                </a:rPr>
                <a:t>sobre la </a:t>
              </a:r>
              <a:r>
                <a:rPr lang="es-ES" sz="1400" b="1" dirty="0">
                  <a:solidFill>
                    <a:srgbClr val="FF0000"/>
                  </a:solidFill>
                </a:rPr>
                <a:t>experiencia </a:t>
              </a:r>
              <a:r>
                <a:rPr lang="es-ES" sz="1400" b="1" dirty="0" smtClean="0">
                  <a:solidFill>
                    <a:srgbClr val="FF0000"/>
                  </a:solidFill>
                </a:rPr>
                <a:t>interna </a:t>
              </a:r>
              <a:r>
                <a:rPr lang="es-ES" sz="1400" b="1" dirty="0" smtClean="0">
                  <a:solidFill>
                    <a:srgbClr val="002D62"/>
                  </a:solidFill>
                </a:rPr>
                <a:t>(evaluación / interpretación)</a:t>
              </a:r>
              <a:r>
                <a:rPr lang="es-ES" sz="1400" b="1" dirty="0" smtClean="0">
                  <a:solidFill>
                    <a:srgbClr val="FF0000"/>
                  </a:solidFill>
                </a:rPr>
                <a:t> </a:t>
              </a:r>
              <a:r>
                <a:rPr lang="es-ES" sz="1400" b="1" dirty="0" smtClean="0"/>
                <a:t>del que habla frente a la realidad externa.</a:t>
              </a:r>
              <a:endParaRPr lang="es-ES" sz="1400" b="1" dirty="0">
                <a:solidFill>
                  <a:srgbClr val="002D62"/>
                </a:solidFill>
              </a:endParaRPr>
            </a:p>
          </p:txBody>
        </p:sp>
        <p:sp>
          <p:nvSpPr>
            <p:cNvPr id="12" name="Rectangle 10"/>
            <p:cNvSpPr>
              <a:spLocks noChangeArrowheads="1"/>
            </p:cNvSpPr>
            <p:nvPr/>
          </p:nvSpPr>
          <p:spPr bwMode="auto">
            <a:xfrm>
              <a:off x="525038" y="2276872"/>
              <a:ext cx="3672408" cy="749300"/>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a:solidFill>
                    <a:srgbClr val="002D62"/>
                  </a:solidFill>
                </a:rPr>
                <a:t>Afirmaciones </a:t>
              </a:r>
              <a:r>
                <a:rPr lang="es-ES" sz="1400" b="1" dirty="0" smtClean="0">
                  <a:solidFill>
                    <a:srgbClr val="002D62"/>
                  </a:solidFill>
                </a:rPr>
                <a:t>sobre </a:t>
              </a:r>
              <a:r>
                <a:rPr lang="es-ES" sz="1400" b="1" dirty="0">
                  <a:solidFill>
                    <a:srgbClr val="002D62"/>
                  </a:solidFill>
                </a:rPr>
                <a:t>una </a:t>
              </a:r>
              <a:r>
                <a:rPr lang="es-ES" sz="1400" b="1" dirty="0" smtClean="0">
                  <a:solidFill>
                    <a:srgbClr val="FF0000"/>
                  </a:solidFill>
                </a:rPr>
                <a:t>realidad </a:t>
              </a:r>
              <a:r>
                <a:rPr lang="es-ES" sz="1400" b="1" dirty="0">
                  <a:solidFill>
                    <a:srgbClr val="FF0000"/>
                  </a:solidFill>
                </a:rPr>
                <a:t>externa </a:t>
              </a:r>
              <a:r>
                <a:rPr lang="es-ES" sz="1400" b="1" dirty="0">
                  <a:solidFill>
                    <a:srgbClr val="002D62"/>
                  </a:solidFill>
                </a:rPr>
                <a:t>que los interlocutores pueden observar. </a:t>
              </a:r>
            </a:p>
          </p:txBody>
        </p:sp>
      </p:grpSp>
      <p:grpSp>
        <p:nvGrpSpPr>
          <p:cNvPr id="21" name="Group 20"/>
          <p:cNvGrpSpPr/>
          <p:nvPr/>
        </p:nvGrpSpPr>
        <p:grpSpPr>
          <a:xfrm>
            <a:off x="179512" y="3504346"/>
            <a:ext cx="8352928" cy="738664"/>
            <a:chOff x="179512" y="3504346"/>
            <a:chExt cx="8352928" cy="738664"/>
          </a:xfrm>
        </p:grpSpPr>
        <p:sp>
          <p:nvSpPr>
            <p:cNvPr id="28" name="Rectangle 27"/>
            <p:cNvSpPr/>
            <p:nvPr/>
          </p:nvSpPr>
          <p:spPr>
            <a:xfrm>
              <a:off x="4932040" y="3504346"/>
              <a:ext cx="3600400" cy="738664"/>
            </a:xfrm>
            <a:prstGeom prst="rect">
              <a:avLst/>
            </a:prstGeom>
          </p:spPr>
          <p:txBody>
            <a:bodyPr wrap="square">
              <a:spAutoFit/>
            </a:bodyPr>
            <a:lstStyle/>
            <a:p>
              <a:pPr algn="ctr"/>
              <a:r>
                <a:rPr lang="es-ES" sz="1400" b="1" dirty="0" smtClean="0">
                  <a:solidFill>
                    <a:srgbClr val="002D62"/>
                  </a:solidFill>
                </a:rPr>
                <a:t>Son </a:t>
              </a:r>
              <a:r>
                <a:rPr lang="es-ES" sz="1400" b="1" dirty="0" smtClean="0">
                  <a:solidFill>
                    <a:srgbClr val="FF0000"/>
                  </a:solidFill>
                </a:rPr>
                <a:t>subjetivas</a:t>
              </a:r>
              <a:r>
                <a:rPr lang="es-ES" sz="1400" b="1" i="1" dirty="0" smtClean="0">
                  <a:solidFill>
                    <a:srgbClr val="002D62"/>
                  </a:solidFill>
                </a:rPr>
                <a:t>:</a:t>
              </a:r>
            </a:p>
            <a:p>
              <a:pPr algn="ctr">
                <a:spcBef>
                  <a:spcPts val="0"/>
                </a:spcBef>
              </a:pPr>
              <a:r>
                <a:rPr lang="es-ES" sz="1400" b="1" dirty="0" smtClean="0">
                  <a:solidFill>
                    <a:srgbClr val="002D62"/>
                  </a:solidFill>
                </a:rPr>
                <a:t>pueden no ser compartidas por otros observadores.</a:t>
              </a:r>
              <a:endParaRPr lang="es-AR" sz="1400" dirty="0"/>
            </a:p>
          </p:txBody>
        </p:sp>
        <p:sp>
          <p:nvSpPr>
            <p:cNvPr id="29" name="Rectangle 28"/>
            <p:cNvSpPr/>
            <p:nvPr/>
          </p:nvSpPr>
          <p:spPr>
            <a:xfrm>
              <a:off x="179512" y="3504346"/>
              <a:ext cx="4032448" cy="523220"/>
            </a:xfrm>
            <a:prstGeom prst="rect">
              <a:avLst/>
            </a:prstGeom>
          </p:spPr>
          <p:txBody>
            <a:bodyPr wrap="square">
              <a:spAutoFit/>
            </a:bodyPr>
            <a:lstStyle/>
            <a:p>
              <a:pPr algn="ctr"/>
              <a:r>
                <a:rPr lang="es-ES" sz="1400" b="1" dirty="0" smtClean="0">
                  <a:solidFill>
                    <a:srgbClr val="002D62"/>
                  </a:solidFill>
                </a:rPr>
                <a:t>Son </a:t>
              </a:r>
              <a:r>
                <a:rPr lang="es-ES" sz="1400" b="1" i="1" dirty="0" smtClean="0">
                  <a:solidFill>
                    <a:srgbClr val="FF0000"/>
                  </a:solidFill>
                </a:rPr>
                <a:t>“</a:t>
              </a:r>
              <a:r>
                <a:rPr lang="es-ES" sz="1400" b="1" dirty="0" smtClean="0">
                  <a:solidFill>
                    <a:srgbClr val="FF0000"/>
                  </a:solidFill>
                </a:rPr>
                <a:t>objetivas</a:t>
              </a:r>
              <a:r>
                <a:rPr lang="es-ES" sz="1400" b="1" i="1" dirty="0" smtClean="0">
                  <a:solidFill>
                    <a:srgbClr val="FF0000"/>
                  </a:solidFill>
                </a:rPr>
                <a:t>”</a:t>
              </a:r>
            </a:p>
            <a:p>
              <a:pPr algn="ctr">
                <a:spcBef>
                  <a:spcPts val="0"/>
                </a:spcBef>
              </a:pPr>
              <a:r>
                <a:rPr lang="es-ES" sz="1400" b="1" i="1" dirty="0" smtClean="0">
                  <a:solidFill>
                    <a:srgbClr val="002D62"/>
                  </a:solidFill>
                </a:rPr>
                <a:t>(¿en qué aspecto no lo son totalmente?)</a:t>
              </a:r>
              <a:endParaRPr lang="es-AR" sz="1400" dirty="0"/>
            </a:p>
          </p:txBody>
        </p:sp>
      </p:grpSp>
      <p:sp>
        <p:nvSpPr>
          <p:cNvPr id="30" name="3 Marcador de pie de página"/>
          <p:cNvSpPr>
            <a:spLocks noGrp="1"/>
          </p:cNvSpPr>
          <p:nvPr>
            <p:ph type="ftr" sz="quarter" idx="11"/>
          </p:nvPr>
        </p:nvSpPr>
        <p:spPr>
          <a:xfrm>
            <a:off x="0" y="4918986"/>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35" name="Rectangle 19"/>
          <p:cNvSpPr txBox="1">
            <a:spLocks noChangeArrowheads="1"/>
          </p:cNvSpPr>
          <p:nvPr/>
        </p:nvSpPr>
        <p:spPr bwMode="auto">
          <a:xfrm>
            <a:off x="523914" y="714618"/>
            <a:ext cx="7992888" cy="338534"/>
          </a:xfrm>
          <a:prstGeom prst="rect">
            <a:avLst/>
          </a:prstGeom>
          <a:solidFill>
            <a:srgbClr val="000080">
              <a:alpha val="81960"/>
            </a:srgbClr>
          </a:solidFill>
          <a:ln w="9525">
            <a:noFill/>
            <a:miter lim="800000"/>
            <a:headEnd/>
            <a:tailEnd/>
          </a:ln>
        </p:spPr>
        <p:txBody>
          <a:bodyPr vert="horz" wrap="square" lIns="45710" tIns="45710" rIns="45710" bIns="45710" numCol="1" anchor="t" anchorCtr="0" compatLnSpc="1">
            <a:prstTxWarp prst="textNoShape">
              <a:avLst/>
            </a:prstTxWarp>
            <a:spAutoFit/>
          </a:bodyPr>
          <a:lstStyle/>
          <a:p>
            <a:pPr marL="0" marR="0" lvl="0" indent="0" algn="ctr" defTabSz="895350" rtl="0" eaLnBrk="1" fontAlgn="base" latinLnBrk="0" hangingPunct="1">
              <a:lnSpc>
                <a:spcPct val="100000"/>
              </a:lnSpc>
              <a:spcBef>
                <a:spcPct val="60000"/>
              </a:spcBef>
              <a:spcAft>
                <a:spcPct val="0"/>
              </a:spcAft>
              <a:buClr>
                <a:schemeClr val="accent2"/>
              </a:buClr>
              <a:buSzTx/>
              <a:buFontTx/>
              <a:buNone/>
              <a:tabLst/>
              <a:defRPr/>
            </a:pPr>
            <a:r>
              <a:rPr kumimoji="0" lang="es-ES" sz="1600" b="1" i="0" u="none" strike="noStrike" kern="0" cap="none" spc="0" normalizeH="0" baseline="0" noProof="0" dirty="0" smtClean="0">
                <a:ln>
                  <a:noFill/>
                </a:ln>
                <a:solidFill>
                  <a:srgbClr val="FFFFFF"/>
                </a:solidFill>
                <a:effectLst/>
                <a:uLnTx/>
                <a:uFillTx/>
                <a:latin typeface="+mn-lt"/>
                <a:ea typeface="+mn-ea"/>
                <a:cs typeface="+mn-cs"/>
              </a:rPr>
              <a:t>Las conversaciones improductivas pueden suscitarse cuando se confunde entre:</a:t>
            </a:r>
          </a:p>
        </p:txBody>
      </p:sp>
      <p:grpSp>
        <p:nvGrpSpPr>
          <p:cNvPr id="19" name="Group 18"/>
          <p:cNvGrpSpPr/>
          <p:nvPr/>
        </p:nvGrpSpPr>
        <p:grpSpPr>
          <a:xfrm>
            <a:off x="539552" y="1146666"/>
            <a:ext cx="7949908" cy="641657"/>
            <a:chOff x="539552" y="1146666"/>
            <a:chExt cx="7949908" cy="641657"/>
          </a:xfrm>
        </p:grpSpPr>
        <p:sp>
          <p:nvSpPr>
            <p:cNvPr id="36" name="Text Box 20"/>
            <p:cNvSpPr txBox="1">
              <a:spLocks noChangeArrowheads="1"/>
            </p:cNvSpPr>
            <p:nvPr/>
          </p:nvSpPr>
          <p:spPr bwMode="auto">
            <a:xfrm>
              <a:off x="539552" y="1146666"/>
              <a:ext cx="3528395" cy="569366"/>
            </a:xfrm>
            <a:prstGeom prst="rect">
              <a:avLst/>
            </a:prstGeom>
            <a:solidFill>
              <a:srgbClr val="0000FF">
                <a:alpha val="70979"/>
              </a:srgbClr>
            </a:solidFill>
            <a:ln w="15875" algn="ctr">
              <a:solidFill>
                <a:schemeClr val="tx1"/>
              </a:solidFill>
              <a:miter lim="800000"/>
              <a:headEnd/>
              <a:tailEnd/>
            </a:ln>
          </p:spPr>
          <p:txBody>
            <a:bodyPr wrap="square" lIns="45710" tIns="45710" rIns="45710" bIns="45710">
              <a:spAutoFit/>
            </a:bodyPr>
            <a:lstStyle/>
            <a:p>
              <a:pPr algn="ctr" defTabSz="895350">
                <a:spcBef>
                  <a:spcPts val="0"/>
                </a:spcBef>
                <a:spcAft>
                  <a:spcPts val="0"/>
                </a:spcAft>
              </a:pPr>
              <a:r>
                <a:rPr lang="es-ES" sz="1800" b="1" dirty="0" smtClean="0">
                  <a:solidFill>
                    <a:schemeClr val="accent1"/>
                  </a:solidFill>
                </a:rPr>
                <a:t>HECHOS</a:t>
              </a:r>
            </a:p>
            <a:p>
              <a:pPr algn="ctr" defTabSz="895350">
                <a:spcBef>
                  <a:spcPts val="0"/>
                </a:spcBef>
                <a:spcAft>
                  <a:spcPts val="0"/>
                </a:spcAft>
              </a:pPr>
              <a:r>
                <a:rPr lang="es-ES" sz="1200" b="1" dirty="0" smtClean="0">
                  <a:solidFill>
                    <a:schemeClr val="accent1"/>
                  </a:solidFill>
                </a:rPr>
                <a:t>(“</a:t>
              </a:r>
              <a:r>
                <a:rPr lang="es-ES" sz="1200" dirty="0" smtClean="0">
                  <a:solidFill>
                    <a:schemeClr val="accent1"/>
                  </a:solidFill>
                  <a:effectLst>
                    <a:outerShdw blurRad="38100" dist="38100" dir="2700000" algn="tl">
                      <a:srgbClr val="000000">
                        <a:alpha val="43137"/>
                      </a:srgbClr>
                    </a:outerShdw>
                  </a:effectLst>
                </a:rPr>
                <a:t>OBSERVACIONES”</a:t>
              </a:r>
              <a:r>
                <a:rPr lang="es-ES" sz="1200" b="1" dirty="0" smtClean="0">
                  <a:solidFill>
                    <a:schemeClr val="accent1"/>
                  </a:solidFill>
                </a:rPr>
                <a:t>)</a:t>
              </a:r>
              <a:endParaRPr lang="es-ES" sz="100" b="1" dirty="0" smtClean="0">
                <a:solidFill>
                  <a:schemeClr val="accent1"/>
                </a:solidFill>
              </a:endParaRPr>
            </a:p>
            <a:p>
              <a:pPr algn="ctr" defTabSz="895350">
                <a:spcBef>
                  <a:spcPts val="0"/>
                </a:spcBef>
                <a:spcAft>
                  <a:spcPts val="600"/>
                </a:spcAft>
              </a:pPr>
              <a:endParaRPr lang="es-ES" sz="100" b="1" dirty="0">
                <a:solidFill>
                  <a:schemeClr val="accent1"/>
                </a:solidFill>
              </a:endParaRPr>
            </a:p>
          </p:txBody>
        </p:sp>
        <p:sp>
          <p:nvSpPr>
            <p:cNvPr id="37" name="Text Box 21"/>
            <p:cNvSpPr txBox="1">
              <a:spLocks noChangeArrowheads="1"/>
            </p:cNvSpPr>
            <p:nvPr/>
          </p:nvSpPr>
          <p:spPr bwMode="auto">
            <a:xfrm>
              <a:off x="4745044" y="1146666"/>
              <a:ext cx="3744416" cy="553978"/>
            </a:xfrm>
            <a:prstGeom prst="rect">
              <a:avLst/>
            </a:prstGeom>
            <a:solidFill>
              <a:srgbClr val="99CC00"/>
            </a:solidFill>
            <a:ln w="15875" algn="ctr">
              <a:solidFill>
                <a:schemeClr val="tx1"/>
              </a:solidFill>
              <a:miter lim="800000"/>
              <a:headEnd/>
              <a:tailEnd/>
            </a:ln>
          </p:spPr>
          <p:txBody>
            <a:bodyPr wrap="square" lIns="45710" tIns="45710" rIns="45710" bIns="45710">
              <a:spAutoFit/>
            </a:bodyPr>
            <a:lstStyle/>
            <a:p>
              <a:pPr algn="ctr" defTabSz="895350">
                <a:spcBef>
                  <a:spcPts val="0"/>
                </a:spcBef>
              </a:pPr>
              <a:r>
                <a:rPr lang="es-ES" sz="1800" b="1" dirty="0" smtClean="0">
                  <a:solidFill>
                    <a:schemeClr val="accent1"/>
                  </a:solidFill>
                  <a:effectLst>
                    <a:outerShdw blurRad="38100" dist="38100" dir="2700000" algn="tl">
                      <a:srgbClr val="000000">
                        <a:alpha val="43137"/>
                      </a:srgbClr>
                    </a:outerShdw>
                  </a:effectLst>
                </a:rPr>
                <a:t>JUICIOS</a:t>
              </a:r>
              <a:endParaRPr lang="es-ES" sz="1400" b="1" dirty="0" smtClean="0">
                <a:solidFill>
                  <a:schemeClr val="accent1"/>
                </a:solidFill>
                <a:effectLst>
                  <a:outerShdw blurRad="38100" dist="38100" dir="2700000" algn="tl">
                    <a:srgbClr val="000000">
                      <a:alpha val="43137"/>
                    </a:srgbClr>
                  </a:outerShdw>
                </a:effectLst>
              </a:endParaRPr>
            </a:p>
            <a:p>
              <a:pPr algn="ctr" defTabSz="895350">
                <a:spcBef>
                  <a:spcPts val="0"/>
                </a:spcBef>
              </a:pPr>
              <a:r>
                <a:rPr lang="es-ES" sz="1200" b="1" dirty="0" smtClean="0">
                  <a:solidFill>
                    <a:schemeClr val="accent1"/>
                  </a:solidFill>
                  <a:effectLst>
                    <a:outerShdw blurRad="38100" dist="38100" dir="2700000" algn="tl">
                      <a:srgbClr val="000000">
                        <a:alpha val="43137"/>
                      </a:srgbClr>
                    </a:outerShdw>
                  </a:effectLst>
                </a:rPr>
                <a:t>(“OPINIONES”)</a:t>
              </a:r>
            </a:p>
          </p:txBody>
        </p:sp>
        <p:sp>
          <p:nvSpPr>
            <p:cNvPr id="38" name="Text Box 22"/>
            <p:cNvSpPr txBox="1">
              <a:spLocks noChangeArrowheads="1"/>
            </p:cNvSpPr>
            <p:nvPr/>
          </p:nvSpPr>
          <p:spPr bwMode="auto">
            <a:xfrm>
              <a:off x="4298837" y="1265123"/>
              <a:ext cx="289483" cy="523200"/>
            </a:xfrm>
            <a:prstGeom prst="rect">
              <a:avLst/>
            </a:prstGeom>
            <a:noFill/>
            <a:ln w="9525" algn="ctr">
              <a:noFill/>
              <a:miter lim="800000"/>
              <a:headEnd/>
              <a:tailEnd/>
            </a:ln>
          </p:spPr>
          <p:txBody>
            <a:bodyPr wrap="none" lIns="45710" tIns="45710" rIns="45710" bIns="45710">
              <a:spAutoFit/>
            </a:bodyPr>
            <a:lstStyle/>
            <a:p>
              <a:pPr algn="r" defTabSz="895350">
                <a:spcBef>
                  <a:spcPct val="50000"/>
                </a:spcBef>
              </a:pPr>
              <a:r>
                <a:rPr lang="es-ES" sz="2800" b="1" dirty="0"/>
                <a:t>≠</a:t>
              </a:r>
            </a:p>
          </p:txBody>
        </p:sp>
      </p:grpSp>
      <p:sp>
        <p:nvSpPr>
          <p:cNvPr id="4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1" name="Title 1"/>
          <p:cNvSpPr>
            <a:spLocks noGrp="1"/>
          </p:cNvSpPr>
          <p:nvPr>
            <p:ph type="title"/>
          </p:nvPr>
        </p:nvSpPr>
        <p:spPr>
          <a:xfrm>
            <a:off x="250377" y="51470"/>
            <a:ext cx="8685213" cy="434578"/>
          </a:xfrm>
        </p:spPr>
        <p:txBody>
          <a:bodyPr/>
          <a:lstStyle/>
          <a:p>
            <a:r>
              <a:rPr lang="es-AR" dirty="0" smtClean="0"/>
              <a:t>“hechos” vs. “juicios”</a:t>
            </a:r>
            <a:endParaRPr lang="es-AR"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6324" name="Rectangle 2"/>
          <p:cNvSpPr>
            <a:spLocks noGrp="1" noChangeArrowheads="1"/>
          </p:cNvSpPr>
          <p:nvPr>
            <p:ph type="title"/>
          </p:nvPr>
        </p:nvSpPr>
        <p:spPr>
          <a:xfrm>
            <a:off x="323528" y="87478"/>
            <a:ext cx="5472608" cy="430887"/>
          </a:xfrm>
        </p:spPr>
        <p:txBody>
          <a:bodyPr wrap="square" lIns="0" tIns="0" rIns="0" bIns="0">
            <a:spAutoFit/>
          </a:bodyPr>
          <a:lstStyle/>
          <a:p>
            <a:pPr eaLnBrk="1" hangingPunct="1"/>
            <a:r>
              <a:rPr lang="es-AR" dirty="0" smtClean="0"/>
              <a:t>c</a:t>
            </a:r>
            <a:r>
              <a:rPr lang="es-AR" sz="2800" b="1" dirty="0" smtClean="0"/>
              <a:t>omunicación </a:t>
            </a:r>
            <a:r>
              <a:rPr lang="es-AR" dirty="0" smtClean="0"/>
              <a:t>auténtica</a:t>
            </a:r>
            <a:endParaRPr lang="es-AR" sz="2800" b="1" dirty="0" smtClean="0"/>
          </a:p>
        </p:txBody>
      </p:sp>
      <p:sp>
        <p:nvSpPr>
          <p:cNvPr id="6" name="Slide Number Placeholder 3"/>
          <p:cNvSpPr>
            <a:spLocks noGrp="1"/>
          </p:cNvSpPr>
          <p:nvPr>
            <p:ph type="sldNum" sz="quarter" idx="10"/>
          </p:nvPr>
        </p:nvSpPr>
        <p:spPr/>
        <p:txBody>
          <a:bodyPr/>
          <a:lstStyle/>
          <a:p>
            <a:pPr>
              <a:defRPr/>
            </a:pPr>
            <a:r>
              <a:rPr lang="en-US"/>
              <a:t>| </a:t>
            </a:r>
            <a:fld id="{62C46FDB-CD69-40BD-8A94-94CC6B5A3578}" type="slidenum">
              <a:rPr lang="en-US">
                <a:solidFill>
                  <a:srgbClr val="B2B2B2"/>
                </a:solidFill>
              </a:rPr>
              <a:pPr>
                <a:defRPr/>
              </a:pPr>
              <a:t>112</a:t>
            </a:fld>
            <a:endParaRPr lang="en-US">
              <a:solidFill>
                <a:srgbClr val="B2B2B2"/>
              </a:solidFill>
            </a:endParaRPr>
          </a:p>
        </p:txBody>
      </p:sp>
      <p:sp>
        <p:nvSpPr>
          <p:cNvPr id="7" name="Slide Number Placeholder 3"/>
          <p:cNvSpPr>
            <a:spLocks noGrp="1"/>
          </p:cNvSpPr>
          <p:nvPr>
            <p:ph type="sldNum" sz="quarter" idx="4294967295"/>
          </p:nvPr>
        </p:nvSpPr>
        <p:spPr>
          <a:xfrm>
            <a:off x="7010400" y="4943477"/>
            <a:ext cx="2133600" cy="200025"/>
          </a:xfrm>
        </p:spPr>
        <p:txBody>
          <a:bodyPr/>
          <a:lstStyle/>
          <a:p>
            <a:pPr algn="r">
              <a:defRPr/>
            </a:pPr>
            <a:r>
              <a:rPr lang="en-US" dirty="0" smtClean="0"/>
              <a:t>| </a:t>
            </a:r>
            <a:fld id="{6738503C-4730-4780-899C-F9A9A690CB6E}" type="slidenum">
              <a:rPr lang="en-US" smtClean="0">
                <a:solidFill>
                  <a:srgbClr val="B2B2B2"/>
                </a:solidFill>
              </a:rPr>
              <a:pPr algn="r">
                <a:defRPr/>
              </a:pPr>
              <a:t>112</a:t>
            </a:fld>
            <a:endParaRPr lang="en-US" dirty="0">
              <a:solidFill>
                <a:srgbClr val="B2B2B2"/>
              </a:solidFill>
            </a:endParaRPr>
          </a:p>
        </p:txBody>
      </p:sp>
      <p:pic>
        <p:nvPicPr>
          <p:cNvPr id="56323" name="Picture 2" descr="MPj04029600000[1]"/>
          <p:cNvPicPr>
            <a:picLocks noChangeAspect="1" noChangeArrowheads="1"/>
          </p:cNvPicPr>
          <p:nvPr/>
        </p:nvPicPr>
        <p:blipFill>
          <a:blip r:embed="rId3" cstate="print"/>
          <a:srcRect/>
          <a:stretch>
            <a:fillRect/>
          </a:stretch>
        </p:blipFill>
        <p:spPr bwMode="auto">
          <a:xfrm>
            <a:off x="2339752" y="2139702"/>
            <a:ext cx="4330360" cy="2687240"/>
          </a:xfrm>
          <a:prstGeom prst="rect">
            <a:avLst/>
          </a:prstGeom>
          <a:noFill/>
          <a:ln w="9525">
            <a:noFill/>
            <a:miter lim="800000"/>
            <a:headEnd/>
            <a:tailEnd/>
          </a:ln>
        </p:spPr>
      </p:pic>
      <p:sp>
        <p:nvSpPr>
          <p:cNvPr id="1230851" name="AutoShape 3"/>
          <p:cNvSpPr>
            <a:spLocks noChangeArrowheads="1"/>
          </p:cNvSpPr>
          <p:nvPr/>
        </p:nvSpPr>
        <p:spPr bwMode="auto">
          <a:xfrm>
            <a:off x="4644008" y="771550"/>
            <a:ext cx="2957512" cy="1335881"/>
          </a:xfrm>
          <a:prstGeom prst="wedgeEllipseCallout">
            <a:avLst>
              <a:gd name="adj1" fmla="val -99336"/>
              <a:gd name="adj2" fmla="val 75943"/>
            </a:avLst>
          </a:prstGeom>
          <a:solidFill>
            <a:schemeClr val="accent3"/>
          </a:solidFill>
          <a:ln w="38100" algn="ctr">
            <a:noFill/>
            <a:miter lim="800000"/>
            <a:headEnd/>
            <a:tailEnd/>
          </a:ln>
        </p:spPr>
        <p:txBody>
          <a:bodyPr lIns="46570" tIns="46570" rIns="46570" bIns="46570" anchor="ctr"/>
          <a:lstStyle/>
          <a:p>
            <a:pPr algn="ctr" defTabSz="912813">
              <a:spcBef>
                <a:spcPct val="50000"/>
              </a:spcBef>
            </a:pPr>
            <a:r>
              <a:rPr lang="es-AR" b="1" dirty="0" smtClean="0">
                <a:solidFill>
                  <a:schemeClr val="bg1"/>
                </a:solidFill>
              </a:rPr>
              <a:t>Qué idea tan interesante! </a:t>
            </a:r>
          </a:p>
        </p:txBody>
      </p:sp>
      <p:sp>
        <p:nvSpPr>
          <p:cNvPr id="1230852" name="AutoShape 4"/>
          <p:cNvSpPr>
            <a:spLocks noChangeArrowheads="1"/>
          </p:cNvSpPr>
          <p:nvPr/>
        </p:nvSpPr>
        <p:spPr bwMode="auto">
          <a:xfrm flipH="1">
            <a:off x="755576" y="771550"/>
            <a:ext cx="3066306" cy="1393750"/>
          </a:xfrm>
          <a:prstGeom prst="cloudCallout">
            <a:avLst>
              <a:gd name="adj1" fmla="val -15349"/>
              <a:gd name="adj2" fmla="val 68959"/>
            </a:avLst>
          </a:prstGeom>
          <a:solidFill>
            <a:schemeClr val="accent4"/>
          </a:solidFill>
          <a:ln w="9525">
            <a:solidFill>
              <a:schemeClr val="accent1"/>
            </a:solidFill>
            <a:round/>
            <a:headEnd/>
            <a:tailEnd/>
          </a:ln>
        </p:spPr>
        <p:txBody>
          <a:bodyPr lIns="46594" tIns="46594" rIns="46594" bIns="46594"/>
          <a:lstStyle/>
          <a:p>
            <a:pPr algn="ctr" defTabSz="912813">
              <a:spcBef>
                <a:spcPct val="50000"/>
              </a:spcBef>
            </a:pPr>
            <a:r>
              <a:rPr lang="es-AR" b="1" dirty="0" smtClean="0">
                <a:solidFill>
                  <a:srgbClr val="FFFFFF"/>
                </a:solidFill>
              </a:rPr>
              <a:t>Es la peor idea que he escuchado! ¡Nunca funcionará!</a:t>
            </a:r>
          </a:p>
        </p:txBody>
      </p:sp>
      <p:sp>
        <p:nvSpPr>
          <p:cNvPr id="8"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08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0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51" grpId="0" animBg="1"/>
      <p:bldP spid="123085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9" name="Slide Number Placeholder 4"/>
          <p:cNvSpPr txBox="1">
            <a:spLocks noGrp="1"/>
          </p:cNvSpPr>
          <p:nvPr/>
        </p:nvSpPr>
        <p:spPr bwMode="auto">
          <a:xfrm>
            <a:off x="8639182" y="4981576"/>
            <a:ext cx="504825" cy="215504"/>
          </a:xfrm>
          <a:prstGeom prst="rect">
            <a:avLst/>
          </a:prstGeom>
          <a:noFill/>
          <a:ln>
            <a:miter lim="800000"/>
            <a:headEnd/>
            <a:tailEnd/>
          </a:ln>
        </p:spPr>
        <p:txBody>
          <a:bodyPr/>
          <a:lstStyle/>
          <a:p>
            <a:pPr algn="r" eaLnBrk="1" hangingPunct="1">
              <a:spcBef>
                <a:spcPct val="0"/>
              </a:spcBef>
              <a:defRPr/>
            </a:pPr>
            <a:fld id="{AB758285-3DD2-4217-B413-F93D9AB981CC}" type="slidenum">
              <a:rPr lang="es-ES" sz="1200">
                <a:solidFill>
                  <a:schemeClr val="bg1"/>
                </a:solidFill>
                <a:latin typeface="+mj-lt"/>
                <a:cs typeface="+mn-cs"/>
              </a:rPr>
              <a:pPr algn="r" eaLnBrk="1" hangingPunct="1">
                <a:spcBef>
                  <a:spcPct val="0"/>
                </a:spcBef>
                <a:defRPr/>
              </a:pPr>
              <a:t>113</a:t>
            </a:fld>
            <a:endParaRPr lang="es-ES" sz="1200">
              <a:solidFill>
                <a:schemeClr val="bg1"/>
              </a:solidFill>
              <a:latin typeface="+mj-lt"/>
              <a:cs typeface="+mn-cs"/>
            </a:endParaRPr>
          </a:p>
        </p:txBody>
      </p:sp>
      <p:sp>
        <p:nvSpPr>
          <p:cNvPr id="147458" name="Rectangle 2"/>
          <p:cNvSpPr>
            <a:spLocks noGrp="1" noChangeArrowheads="1"/>
          </p:cNvSpPr>
          <p:nvPr>
            <p:ph type="title" idx="4294967295"/>
          </p:nvPr>
        </p:nvSpPr>
        <p:spPr>
          <a:xfrm>
            <a:off x="279407" y="43153"/>
            <a:ext cx="8685213" cy="523220"/>
          </a:xfrm>
        </p:spPr>
        <p:txBody>
          <a:bodyPr anchor="ctr">
            <a:spAutoFit/>
          </a:bodyPr>
          <a:lstStyle/>
          <a:p>
            <a:pPr eaLnBrk="1" hangingPunct="1"/>
            <a:r>
              <a:rPr lang="es-AR" dirty="0" smtClean="0"/>
              <a:t>ejemplo de interacción difícil</a:t>
            </a:r>
          </a:p>
        </p:txBody>
      </p:sp>
      <p:graphicFrame>
        <p:nvGraphicFramePr>
          <p:cNvPr id="1355829" name="Group 53"/>
          <p:cNvGraphicFramePr>
            <a:graphicFrameLocks noGrp="1"/>
          </p:cNvGraphicFramePr>
          <p:nvPr/>
        </p:nvGraphicFramePr>
        <p:xfrm>
          <a:off x="122058" y="753730"/>
          <a:ext cx="8938320" cy="3896176"/>
        </p:xfrm>
        <a:graphic>
          <a:graphicData uri="http://schemas.openxmlformats.org/drawingml/2006/table">
            <a:tbl>
              <a:tblPr/>
              <a:tblGrid>
                <a:gridCol w="4469160"/>
                <a:gridCol w="4469160"/>
              </a:tblGrid>
              <a:tr h="583055">
                <a:tc>
                  <a:txBody>
                    <a:bodyPr/>
                    <a:lstStyle/>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dirty="0" smtClean="0">
                          <a:ln>
                            <a:noFill/>
                          </a:ln>
                          <a:solidFill>
                            <a:srgbClr val="002D62"/>
                          </a:solidFill>
                          <a:effectLst/>
                          <a:latin typeface="Arial" charset="0"/>
                          <a:cs typeface="Arial" charset="0"/>
                        </a:rPr>
                        <a:t>COLUMNA IZQUIERDA</a:t>
                      </a:r>
                    </a:p>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dirty="0" smtClean="0">
                          <a:ln>
                            <a:noFill/>
                          </a:ln>
                          <a:solidFill>
                            <a:srgbClr val="002D62"/>
                          </a:solidFill>
                          <a:effectLst/>
                          <a:latin typeface="Arial" charset="0"/>
                          <a:cs typeface="Arial" charset="0"/>
                        </a:rPr>
                        <a:t>Lo que pensé y sentí, pero no dije</a:t>
                      </a:r>
                    </a:p>
                  </a:txBody>
                  <a:tcPr marL="89592" marR="89592" marT="33598" marB="33598"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solidFill>
                      <a:srgbClr val="FF0066">
                        <a:alpha val="50000"/>
                      </a:srgbClr>
                    </a:solidFill>
                  </a:tcPr>
                </a:tc>
                <a:tc>
                  <a:txBody>
                    <a:bodyPr/>
                    <a:lstStyle/>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smtClean="0">
                          <a:ln>
                            <a:noFill/>
                          </a:ln>
                          <a:solidFill>
                            <a:srgbClr val="002D62"/>
                          </a:solidFill>
                          <a:effectLst/>
                          <a:latin typeface="Arial" charset="0"/>
                          <a:cs typeface="Arial" charset="0"/>
                        </a:rPr>
                        <a:t>COLUMNA DERECHA</a:t>
                      </a:r>
                    </a:p>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smtClean="0">
                          <a:ln>
                            <a:noFill/>
                          </a:ln>
                          <a:solidFill>
                            <a:srgbClr val="002D62"/>
                          </a:solidFill>
                          <a:effectLst/>
                          <a:latin typeface="Arial" charset="0"/>
                          <a:cs typeface="Arial" charset="0"/>
                        </a:rPr>
                        <a:t>Lo que se dijo</a:t>
                      </a:r>
                    </a:p>
                  </a:txBody>
                  <a:tcPr marL="89592" marR="89592" marT="33598" marB="33598"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solidFill>
                      <a:srgbClr val="00FF00">
                        <a:alpha val="50000"/>
                      </a:srgbClr>
                    </a:solidFill>
                  </a:tcPr>
                </a:tc>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smtClean="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r>
            </a:tbl>
          </a:graphicData>
        </a:graphic>
      </p:graphicFrame>
      <p:sp>
        <p:nvSpPr>
          <p:cNvPr id="147532" name="Text Box 76"/>
          <p:cNvSpPr txBox="1">
            <a:spLocks noChangeArrowheads="1"/>
          </p:cNvSpPr>
          <p:nvPr/>
        </p:nvSpPr>
        <p:spPr bwMode="auto">
          <a:xfrm>
            <a:off x="4730808" y="3242076"/>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smtClean="0">
                <a:solidFill>
                  <a:srgbClr val="002960"/>
                </a:solidFill>
              </a:rPr>
              <a:t>Jefe</a:t>
            </a:r>
            <a:r>
              <a:rPr lang="es-AR" sz="1400" b="0" dirty="0" smtClean="0">
                <a:solidFill>
                  <a:srgbClr val="002960"/>
                </a:solidFill>
              </a:rPr>
              <a:t>: Él lo quiere ver todo temprano. Me lo </a:t>
            </a:r>
          </a:p>
          <a:p>
            <a:pPr algn="ctr" defTabSz="895350" eaLnBrk="1" hangingPunct="1">
              <a:spcBef>
                <a:spcPct val="0"/>
              </a:spcBef>
            </a:pPr>
            <a:r>
              <a:rPr lang="es-AR" sz="1400" b="0" dirty="0" smtClean="0">
                <a:solidFill>
                  <a:srgbClr val="002960"/>
                </a:solidFill>
              </a:rPr>
              <a:t>pidió la semana pasada y prometí llevárselo.</a:t>
            </a:r>
            <a:endParaRPr lang="es-AR" sz="1400" b="0" dirty="0">
              <a:solidFill>
                <a:srgbClr val="002960"/>
              </a:solidFill>
            </a:endParaRPr>
          </a:p>
        </p:txBody>
      </p:sp>
      <p:sp>
        <p:nvSpPr>
          <p:cNvPr id="147533" name="Text Box 77"/>
          <p:cNvSpPr txBox="1">
            <a:spLocks noChangeArrowheads="1"/>
          </p:cNvSpPr>
          <p:nvPr/>
        </p:nvSpPr>
        <p:spPr bwMode="auto">
          <a:xfrm>
            <a:off x="4780861" y="1383621"/>
            <a:ext cx="4081463"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smtClean="0">
                <a:solidFill>
                  <a:srgbClr val="002960"/>
                </a:solidFill>
              </a:rPr>
              <a:t>Jefe</a:t>
            </a:r>
            <a:r>
              <a:rPr lang="es-AR" sz="1400" b="0" dirty="0" smtClean="0">
                <a:solidFill>
                  <a:srgbClr val="002960"/>
                </a:solidFill>
              </a:rPr>
              <a:t>: Necesito el informe de costos </a:t>
            </a:r>
          </a:p>
          <a:p>
            <a:pPr algn="ctr" defTabSz="895350" eaLnBrk="1" hangingPunct="1">
              <a:spcBef>
                <a:spcPct val="0"/>
              </a:spcBef>
            </a:pPr>
            <a:r>
              <a:rPr lang="es-AR" sz="1400" b="0" dirty="0" smtClean="0">
                <a:solidFill>
                  <a:srgbClr val="002960"/>
                </a:solidFill>
              </a:rPr>
              <a:t>listo para mañana a primera hora.</a:t>
            </a:r>
            <a:endParaRPr lang="es-AR" sz="1400" b="0" dirty="0">
              <a:solidFill>
                <a:srgbClr val="002960"/>
              </a:solidFill>
            </a:endParaRPr>
          </a:p>
        </p:txBody>
      </p:sp>
      <p:sp>
        <p:nvSpPr>
          <p:cNvPr id="147535" name="Text Box 79"/>
          <p:cNvSpPr txBox="1">
            <a:spLocks noChangeArrowheads="1"/>
          </p:cNvSpPr>
          <p:nvPr/>
        </p:nvSpPr>
        <p:spPr bwMode="auto">
          <a:xfrm>
            <a:off x="4778934" y="2296093"/>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smtClean="0">
                <a:solidFill>
                  <a:srgbClr val="002960"/>
                </a:solidFill>
              </a:rPr>
              <a:t>Jefe</a:t>
            </a:r>
            <a:r>
              <a:rPr lang="es-AR" sz="1400" b="0" dirty="0" smtClean="0">
                <a:solidFill>
                  <a:srgbClr val="002960"/>
                </a:solidFill>
              </a:rPr>
              <a:t>: Le prometí al CEO </a:t>
            </a:r>
          </a:p>
          <a:p>
            <a:pPr algn="ctr" defTabSz="895350" eaLnBrk="1" hangingPunct="1">
              <a:spcBef>
                <a:spcPct val="0"/>
              </a:spcBef>
            </a:pPr>
            <a:r>
              <a:rPr lang="es-AR" sz="1400" b="0" dirty="0" smtClean="0">
                <a:solidFill>
                  <a:srgbClr val="002960"/>
                </a:solidFill>
              </a:rPr>
              <a:t>que se lo presentaría mañana a las 10.</a:t>
            </a:r>
            <a:endParaRPr lang="es-AR" sz="1400" b="0" dirty="0">
              <a:solidFill>
                <a:srgbClr val="002960"/>
              </a:solidFill>
            </a:endParaRPr>
          </a:p>
        </p:txBody>
      </p:sp>
      <p:sp>
        <p:nvSpPr>
          <p:cNvPr id="147536" name="Text Box 80"/>
          <p:cNvSpPr txBox="1">
            <a:spLocks noChangeArrowheads="1"/>
          </p:cNvSpPr>
          <p:nvPr/>
        </p:nvSpPr>
        <p:spPr bwMode="auto">
          <a:xfrm>
            <a:off x="4771094" y="2751037"/>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Yo</a:t>
            </a:r>
            <a:r>
              <a:rPr lang="es-AR" sz="1400" b="0" dirty="0">
                <a:solidFill>
                  <a:srgbClr val="002960"/>
                </a:solidFill>
              </a:rPr>
              <a:t>: </a:t>
            </a:r>
            <a:r>
              <a:rPr lang="es-AR" sz="1400" b="0" dirty="0" smtClean="0">
                <a:solidFill>
                  <a:srgbClr val="002960"/>
                </a:solidFill>
              </a:rPr>
              <a:t>¿Y si primero le </a:t>
            </a:r>
            <a:r>
              <a:rPr lang="es-AR" sz="1400" b="0" dirty="0" err="1" smtClean="0">
                <a:solidFill>
                  <a:srgbClr val="002960"/>
                </a:solidFill>
              </a:rPr>
              <a:t>presentás</a:t>
            </a:r>
            <a:r>
              <a:rPr lang="es-AR" sz="1400" b="0" dirty="0" smtClean="0">
                <a:solidFill>
                  <a:srgbClr val="002960"/>
                </a:solidFill>
              </a:rPr>
              <a:t> una síntesis </a:t>
            </a:r>
          </a:p>
          <a:p>
            <a:pPr algn="ctr" defTabSz="895350" eaLnBrk="1" hangingPunct="1">
              <a:spcBef>
                <a:spcPct val="0"/>
              </a:spcBef>
            </a:pPr>
            <a:r>
              <a:rPr lang="es-AR" sz="1400" b="0" dirty="0" smtClean="0">
                <a:solidFill>
                  <a:srgbClr val="002960"/>
                </a:solidFill>
              </a:rPr>
              <a:t>y </a:t>
            </a:r>
            <a:r>
              <a:rPr lang="es-AR" sz="1400" b="0" dirty="0" err="1" smtClean="0">
                <a:solidFill>
                  <a:srgbClr val="002960"/>
                </a:solidFill>
              </a:rPr>
              <a:t>dejás</a:t>
            </a:r>
            <a:r>
              <a:rPr lang="es-AR" sz="1400" b="0" dirty="0" smtClean="0">
                <a:solidFill>
                  <a:srgbClr val="002960"/>
                </a:solidFill>
              </a:rPr>
              <a:t> para la tarde los detalles?</a:t>
            </a:r>
            <a:endParaRPr lang="es-AR" sz="1400" b="0" dirty="0">
              <a:solidFill>
                <a:srgbClr val="002960"/>
              </a:solidFill>
            </a:endParaRPr>
          </a:p>
        </p:txBody>
      </p:sp>
      <p:sp>
        <p:nvSpPr>
          <p:cNvPr id="147537" name="Text Box 81"/>
          <p:cNvSpPr txBox="1">
            <a:spLocks noChangeArrowheads="1"/>
          </p:cNvSpPr>
          <p:nvPr/>
        </p:nvSpPr>
        <p:spPr bwMode="auto">
          <a:xfrm>
            <a:off x="4746541" y="3697020"/>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Yo</a:t>
            </a:r>
            <a:r>
              <a:rPr lang="es-AR" sz="1400" b="0" dirty="0">
                <a:solidFill>
                  <a:srgbClr val="002960"/>
                </a:solidFill>
              </a:rPr>
              <a:t>: </a:t>
            </a:r>
            <a:r>
              <a:rPr lang="es-AR" sz="1400" b="0" dirty="0" smtClean="0">
                <a:solidFill>
                  <a:srgbClr val="002960"/>
                </a:solidFill>
              </a:rPr>
              <a:t>Hoy a la noche tengo una cena en casa</a:t>
            </a:r>
          </a:p>
          <a:p>
            <a:pPr algn="ctr" defTabSz="895350" eaLnBrk="1" hangingPunct="1">
              <a:spcBef>
                <a:spcPct val="0"/>
              </a:spcBef>
            </a:pPr>
            <a:r>
              <a:rPr lang="es-AR" sz="1400" b="0" dirty="0" smtClean="0">
                <a:solidFill>
                  <a:srgbClr val="002960"/>
                </a:solidFill>
              </a:rPr>
              <a:t> y no me puedo quedar muy tarde aquí.</a:t>
            </a:r>
            <a:endParaRPr lang="es-AR" sz="1400" b="0" dirty="0">
              <a:solidFill>
                <a:srgbClr val="002960"/>
              </a:solidFill>
            </a:endParaRPr>
          </a:p>
        </p:txBody>
      </p:sp>
      <p:sp>
        <p:nvSpPr>
          <p:cNvPr id="147538" name="Text Box 82"/>
          <p:cNvSpPr txBox="1">
            <a:spLocks noChangeArrowheads="1"/>
          </p:cNvSpPr>
          <p:nvPr/>
        </p:nvSpPr>
        <p:spPr bwMode="auto">
          <a:xfrm>
            <a:off x="4746541" y="4179879"/>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smtClean="0">
                <a:solidFill>
                  <a:srgbClr val="002960"/>
                </a:solidFill>
              </a:rPr>
              <a:t>Jefe</a:t>
            </a:r>
            <a:r>
              <a:rPr lang="es-AR" sz="1400" b="0" dirty="0" smtClean="0">
                <a:solidFill>
                  <a:srgbClr val="002960"/>
                </a:solidFill>
              </a:rPr>
              <a:t>: No hay problema. Si me lo </a:t>
            </a:r>
            <a:r>
              <a:rPr lang="es-AR" sz="1400" b="0" dirty="0" err="1" smtClean="0">
                <a:solidFill>
                  <a:srgbClr val="002960"/>
                </a:solidFill>
              </a:rPr>
              <a:t>mandás</a:t>
            </a:r>
            <a:endParaRPr lang="es-AR" sz="1400" b="0" dirty="0" smtClean="0">
              <a:solidFill>
                <a:srgbClr val="002960"/>
              </a:solidFill>
            </a:endParaRPr>
          </a:p>
          <a:p>
            <a:pPr algn="ctr" defTabSz="895350" eaLnBrk="1" hangingPunct="1">
              <a:spcBef>
                <a:spcPct val="0"/>
              </a:spcBef>
            </a:pPr>
            <a:r>
              <a:rPr lang="es-AR" sz="1400" b="0" dirty="0" smtClean="0">
                <a:solidFill>
                  <a:srgbClr val="002960"/>
                </a:solidFill>
              </a:rPr>
              <a:t> terminado antes de las 8 AM me alcanza. </a:t>
            </a:r>
            <a:endParaRPr lang="es-AR" sz="1400" b="0" dirty="0">
              <a:solidFill>
                <a:srgbClr val="002960"/>
              </a:solidFill>
            </a:endParaRPr>
          </a:p>
        </p:txBody>
      </p:sp>
      <p:sp>
        <p:nvSpPr>
          <p:cNvPr id="147539" name="Text Box 83"/>
          <p:cNvSpPr txBox="1">
            <a:spLocks noChangeArrowheads="1"/>
          </p:cNvSpPr>
          <p:nvPr/>
        </p:nvSpPr>
        <p:spPr bwMode="auto">
          <a:xfrm>
            <a:off x="235478" y="3205981"/>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err="1" smtClean="0">
                <a:solidFill>
                  <a:srgbClr val="002960"/>
                </a:solidFill>
              </a:rPr>
              <a:t>Sos</a:t>
            </a:r>
            <a:r>
              <a:rPr lang="es-AR" sz="1400" b="0" dirty="0" smtClean="0">
                <a:solidFill>
                  <a:srgbClr val="002960"/>
                </a:solidFill>
              </a:rPr>
              <a:t> un caradura. Te comprometiste sin </a:t>
            </a:r>
          </a:p>
          <a:p>
            <a:pPr algn="ctr" defTabSz="895350" eaLnBrk="1" hangingPunct="1">
              <a:spcBef>
                <a:spcPct val="0"/>
              </a:spcBef>
            </a:pPr>
            <a:r>
              <a:rPr lang="es-AR" sz="1400" b="0" dirty="0" smtClean="0">
                <a:solidFill>
                  <a:srgbClr val="002960"/>
                </a:solidFill>
              </a:rPr>
              <a:t>chequear conmigo y encima no me avisaste. </a:t>
            </a:r>
          </a:p>
        </p:txBody>
      </p:sp>
      <p:sp>
        <p:nvSpPr>
          <p:cNvPr id="147540" name="Text Box 84"/>
          <p:cNvSpPr txBox="1">
            <a:spLocks noChangeArrowheads="1"/>
          </p:cNvSpPr>
          <p:nvPr/>
        </p:nvSpPr>
        <p:spPr bwMode="auto">
          <a:xfrm>
            <a:off x="221357" y="1383619"/>
            <a:ext cx="4081462" cy="444104"/>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smtClean="0">
                <a:solidFill>
                  <a:srgbClr val="002960"/>
                </a:solidFill>
              </a:rPr>
              <a:t>¡</a:t>
            </a:r>
            <a:r>
              <a:rPr lang="es-AR" sz="1400" b="0" dirty="0" err="1" smtClean="0">
                <a:solidFill>
                  <a:srgbClr val="002960"/>
                </a:solidFill>
              </a:rPr>
              <a:t>Uff</a:t>
            </a:r>
            <a:r>
              <a:rPr lang="es-AR" sz="1400" b="0" dirty="0" smtClean="0">
                <a:solidFill>
                  <a:srgbClr val="002960"/>
                </a:solidFill>
              </a:rPr>
              <a:t>! Otra vez me lo pide a último momento.</a:t>
            </a:r>
            <a:endParaRPr lang="es-AR" sz="1400" b="0" dirty="0">
              <a:solidFill>
                <a:srgbClr val="002960"/>
              </a:solidFill>
            </a:endParaRPr>
          </a:p>
        </p:txBody>
      </p:sp>
      <p:sp>
        <p:nvSpPr>
          <p:cNvPr id="147542" name="Text Box 86"/>
          <p:cNvSpPr txBox="1">
            <a:spLocks noChangeArrowheads="1"/>
          </p:cNvSpPr>
          <p:nvPr/>
        </p:nvSpPr>
        <p:spPr bwMode="auto">
          <a:xfrm>
            <a:off x="213517" y="2289664"/>
            <a:ext cx="4081462" cy="444104"/>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smtClean="0">
                <a:solidFill>
                  <a:srgbClr val="002960"/>
                </a:solidFill>
              </a:rPr>
              <a:t>¿Por qué antes de prometer no me </a:t>
            </a:r>
            <a:r>
              <a:rPr lang="es-AR" sz="1400" b="0" dirty="0" err="1" smtClean="0">
                <a:solidFill>
                  <a:srgbClr val="002960"/>
                </a:solidFill>
              </a:rPr>
              <a:t>consul</a:t>
            </a:r>
            <a:r>
              <a:rPr lang="es-AR" sz="1400" b="0" dirty="0" smtClean="0">
                <a:solidFill>
                  <a:srgbClr val="002960"/>
                </a:solidFill>
              </a:rPr>
              <a:t>- </a:t>
            </a:r>
          </a:p>
          <a:p>
            <a:pPr algn="ctr" defTabSz="895350" eaLnBrk="1" hangingPunct="1">
              <a:spcBef>
                <a:spcPct val="0"/>
              </a:spcBef>
            </a:pPr>
            <a:r>
              <a:rPr lang="es-AR" sz="1400" b="0" dirty="0" err="1" smtClean="0">
                <a:solidFill>
                  <a:srgbClr val="002960"/>
                </a:solidFill>
              </a:rPr>
              <a:t>tás</a:t>
            </a:r>
            <a:r>
              <a:rPr lang="es-AR" sz="1400" b="0" dirty="0" smtClean="0">
                <a:solidFill>
                  <a:srgbClr val="002960"/>
                </a:solidFill>
              </a:rPr>
              <a:t> sobre el tiempo que lleva hacerlo?</a:t>
            </a:r>
            <a:endParaRPr lang="es-AR" sz="1400" b="0" dirty="0">
              <a:solidFill>
                <a:srgbClr val="002960"/>
              </a:solidFill>
            </a:endParaRPr>
          </a:p>
        </p:txBody>
      </p:sp>
      <p:sp>
        <p:nvSpPr>
          <p:cNvPr id="147543" name="Text Box 87"/>
          <p:cNvSpPr txBox="1">
            <a:spLocks noChangeArrowheads="1"/>
          </p:cNvSpPr>
          <p:nvPr/>
        </p:nvSpPr>
        <p:spPr bwMode="auto">
          <a:xfrm>
            <a:off x="316359" y="2757834"/>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smtClean="0">
                <a:solidFill>
                  <a:srgbClr val="002960"/>
                </a:solidFill>
              </a:rPr>
              <a:t>A ver si consigo zafar de quedarme </a:t>
            </a:r>
          </a:p>
          <a:p>
            <a:pPr algn="ctr" defTabSz="895350" eaLnBrk="1" hangingPunct="1">
              <a:spcBef>
                <a:spcPct val="0"/>
              </a:spcBef>
            </a:pPr>
            <a:r>
              <a:rPr lang="es-AR" sz="1400" b="0" dirty="0" smtClean="0">
                <a:solidFill>
                  <a:srgbClr val="002960"/>
                </a:solidFill>
              </a:rPr>
              <a:t>hasta medianoche preparándolo…</a:t>
            </a:r>
            <a:endParaRPr lang="es-AR" sz="1400" b="0" dirty="0">
              <a:solidFill>
                <a:srgbClr val="002960"/>
              </a:solidFill>
            </a:endParaRPr>
          </a:p>
        </p:txBody>
      </p:sp>
      <p:sp>
        <p:nvSpPr>
          <p:cNvPr id="147544" name="Text Box 88"/>
          <p:cNvSpPr txBox="1">
            <a:spLocks noChangeArrowheads="1"/>
          </p:cNvSpPr>
          <p:nvPr/>
        </p:nvSpPr>
        <p:spPr bwMode="auto">
          <a:xfrm>
            <a:off x="531813" y="3684988"/>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smtClean="0">
                <a:solidFill>
                  <a:srgbClr val="002960"/>
                </a:solidFill>
              </a:rPr>
              <a:t>No se la puedo hacer tan fácil</a:t>
            </a:r>
            <a:endParaRPr lang="es-AR" sz="1400" b="0" dirty="0">
              <a:solidFill>
                <a:srgbClr val="002960"/>
              </a:solidFill>
            </a:endParaRPr>
          </a:p>
        </p:txBody>
      </p:sp>
      <p:sp>
        <p:nvSpPr>
          <p:cNvPr id="147545" name="Text Box 89"/>
          <p:cNvSpPr txBox="1">
            <a:spLocks noChangeArrowheads="1"/>
          </p:cNvSpPr>
          <p:nvPr/>
        </p:nvSpPr>
        <p:spPr bwMode="auto">
          <a:xfrm>
            <a:off x="531813" y="4185957"/>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smtClean="0">
                <a:solidFill>
                  <a:srgbClr val="002960"/>
                </a:solidFill>
              </a:rPr>
              <a:t>¡Desgraciado!</a:t>
            </a:r>
            <a:endParaRPr lang="es-AR" sz="1400" b="0" dirty="0">
              <a:solidFill>
                <a:srgbClr val="002960"/>
              </a:solidFill>
            </a:endParaRPr>
          </a:p>
        </p:txBody>
      </p:sp>
      <p:sp>
        <p:nvSpPr>
          <p:cNvPr id="1355822" name="Rectangle 46"/>
          <p:cNvSpPr>
            <a:spLocks noChangeArrowheads="1"/>
          </p:cNvSpPr>
          <p:nvPr/>
        </p:nvSpPr>
        <p:spPr bwMode="auto">
          <a:xfrm>
            <a:off x="5030013" y="1880698"/>
            <a:ext cx="3689985" cy="307777"/>
          </a:xfrm>
          <a:prstGeom prst="rect">
            <a:avLst/>
          </a:prstGeom>
          <a:noFill/>
          <a:ln w="9525">
            <a:noFill/>
            <a:miter lim="800000"/>
            <a:headEnd/>
            <a:tailEnd/>
          </a:ln>
          <a:effectLst/>
        </p:spPr>
        <p:txBody>
          <a:bodyPr wrap="none">
            <a:spAutoFit/>
          </a:bodyPr>
          <a:lstStyle/>
          <a:p>
            <a:pPr algn="ctr" eaLnBrk="1" hangingPunct="1">
              <a:spcBef>
                <a:spcPct val="0"/>
              </a:spcBef>
            </a:pPr>
            <a:r>
              <a:rPr lang="es-AR" sz="1400" b="0" u="sng" dirty="0">
                <a:solidFill>
                  <a:schemeClr val="tx1"/>
                </a:solidFill>
              </a:rPr>
              <a:t>Yo</a:t>
            </a:r>
            <a:r>
              <a:rPr lang="es-AR" sz="1400" b="0" dirty="0">
                <a:solidFill>
                  <a:schemeClr val="tx1"/>
                </a:solidFill>
              </a:rPr>
              <a:t>: </a:t>
            </a:r>
            <a:r>
              <a:rPr lang="es-AR" sz="1400" b="0" dirty="0" smtClean="0">
                <a:solidFill>
                  <a:schemeClr val="tx1"/>
                </a:solidFill>
              </a:rPr>
              <a:t>No sé si pueda llegar a tenerlo completo</a:t>
            </a:r>
            <a:endParaRPr lang="es-AR" sz="1400" b="0" dirty="0">
              <a:solidFill>
                <a:schemeClr val="tx1"/>
              </a:solidFill>
            </a:endParaRPr>
          </a:p>
        </p:txBody>
      </p:sp>
      <p:sp>
        <p:nvSpPr>
          <p:cNvPr id="1355823" name="Rectangle 47"/>
          <p:cNvSpPr>
            <a:spLocks noChangeArrowheads="1"/>
          </p:cNvSpPr>
          <p:nvPr/>
        </p:nvSpPr>
        <p:spPr bwMode="auto">
          <a:xfrm>
            <a:off x="1200741" y="1895212"/>
            <a:ext cx="2363147" cy="307777"/>
          </a:xfrm>
          <a:prstGeom prst="rect">
            <a:avLst/>
          </a:prstGeom>
          <a:noFill/>
          <a:ln w="9525">
            <a:noFill/>
            <a:miter lim="800000"/>
            <a:headEnd/>
            <a:tailEnd/>
          </a:ln>
          <a:effectLst/>
        </p:spPr>
        <p:txBody>
          <a:bodyPr wrap="none">
            <a:spAutoFit/>
          </a:bodyPr>
          <a:lstStyle/>
          <a:p>
            <a:pPr algn="ctr" eaLnBrk="1" hangingPunct="1">
              <a:buClr>
                <a:srgbClr val="D77C2A"/>
              </a:buClr>
              <a:buFont typeface="Wingdings" pitchFamily="2" charset="2"/>
              <a:buNone/>
            </a:pPr>
            <a:r>
              <a:rPr lang="es-AR" sz="1400" b="0" dirty="0">
                <a:solidFill>
                  <a:schemeClr val="tx1"/>
                </a:solidFill>
              </a:rPr>
              <a:t>¡Rápido, necesito </a:t>
            </a:r>
            <a:r>
              <a:rPr lang="es-AR" sz="1400" b="0" dirty="0" smtClean="0">
                <a:solidFill>
                  <a:schemeClr val="tx1"/>
                </a:solidFill>
              </a:rPr>
              <a:t>negociar!</a:t>
            </a:r>
            <a:endParaRPr lang="es-AR" sz="1400" b="0" dirty="0">
              <a:solidFill>
                <a:schemeClr val="tx1"/>
              </a:solidFill>
            </a:endParaRPr>
          </a:p>
        </p:txBody>
      </p:sp>
      <p:sp>
        <p:nvSpPr>
          <p:cNvPr id="21" name="3 Marcador de pie de página"/>
          <p:cNvSpPr>
            <a:spLocks noGrp="1"/>
          </p:cNvSpPr>
          <p:nvPr>
            <p:ph type="ftr" sz="quarter" idx="11"/>
          </p:nvPr>
        </p:nvSpPr>
        <p:spPr>
          <a:xfrm>
            <a:off x="6468" y="491954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558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7533"/>
                                        </p:tgtEl>
                                        <p:attrNameLst>
                                          <p:attrName>style.visibility</p:attrName>
                                        </p:attrNameLst>
                                      </p:cBhvr>
                                      <p:to>
                                        <p:strVal val="visible"/>
                                      </p:to>
                                    </p:set>
                                    <p:animEffect transition="in" filter="fade">
                                      <p:cBhvr>
                                        <p:cTn id="11" dur="500"/>
                                        <p:tgtEl>
                                          <p:spTgt spid="1475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55822"/>
                                        </p:tgtEl>
                                        <p:attrNameLst>
                                          <p:attrName>style.visibility</p:attrName>
                                        </p:attrNameLst>
                                      </p:cBhvr>
                                      <p:to>
                                        <p:strVal val="visible"/>
                                      </p:to>
                                    </p:set>
                                    <p:animEffect transition="in" filter="fade">
                                      <p:cBhvr>
                                        <p:cTn id="16" dur="500"/>
                                        <p:tgtEl>
                                          <p:spTgt spid="13558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7535"/>
                                        </p:tgtEl>
                                        <p:attrNameLst>
                                          <p:attrName>style.visibility</p:attrName>
                                        </p:attrNameLst>
                                      </p:cBhvr>
                                      <p:to>
                                        <p:strVal val="visible"/>
                                      </p:to>
                                    </p:set>
                                    <p:animEffect transition="in" filter="fade">
                                      <p:cBhvr>
                                        <p:cTn id="21" dur="500"/>
                                        <p:tgtEl>
                                          <p:spTgt spid="1475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7536"/>
                                        </p:tgtEl>
                                        <p:attrNameLst>
                                          <p:attrName>style.visibility</p:attrName>
                                        </p:attrNameLst>
                                      </p:cBhvr>
                                      <p:to>
                                        <p:strVal val="visible"/>
                                      </p:to>
                                    </p:set>
                                    <p:animEffect transition="in" filter="fade">
                                      <p:cBhvr>
                                        <p:cTn id="26" dur="500"/>
                                        <p:tgtEl>
                                          <p:spTgt spid="1475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7532"/>
                                        </p:tgtEl>
                                        <p:attrNameLst>
                                          <p:attrName>style.visibility</p:attrName>
                                        </p:attrNameLst>
                                      </p:cBhvr>
                                      <p:to>
                                        <p:strVal val="visible"/>
                                      </p:to>
                                    </p:set>
                                    <p:animEffect transition="in" filter="fade">
                                      <p:cBhvr>
                                        <p:cTn id="31" dur="500"/>
                                        <p:tgtEl>
                                          <p:spTgt spid="1475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7537"/>
                                        </p:tgtEl>
                                        <p:attrNameLst>
                                          <p:attrName>style.visibility</p:attrName>
                                        </p:attrNameLst>
                                      </p:cBhvr>
                                      <p:to>
                                        <p:strVal val="visible"/>
                                      </p:to>
                                    </p:set>
                                    <p:animEffect transition="in" filter="fade">
                                      <p:cBhvr>
                                        <p:cTn id="36" dur="500"/>
                                        <p:tgtEl>
                                          <p:spTgt spid="1475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7538"/>
                                        </p:tgtEl>
                                        <p:attrNameLst>
                                          <p:attrName>style.visibility</p:attrName>
                                        </p:attrNameLst>
                                      </p:cBhvr>
                                      <p:to>
                                        <p:strVal val="visible"/>
                                      </p:to>
                                    </p:set>
                                    <p:animEffect transition="in" filter="fade">
                                      <p:cBhvr>
                                        <p:cTn id="41" dur="500"/>
                                        <p:tgtEl>
                                          <p:spTgt spid="14753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7540"/>
                                        </p:tgtEl>
                                        <p:attrNameLst>
                                          <p:attrName>style.visibility</p:attrName>
                                        </p:attrNameLst>
                                      </p:cBhvr>
                                      <p:to>
                                        <p:strVal val="visible"/>
                                      </p:to>
                                    </p:set>
                                    <p:animEffect transition="in" filter="fade">
                                      <p:cBhvr>
                                        <p:cTn id="46" dur="500"/>
                                        <p:tgtEl>
                                          <p:spTgt spid="1475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55823"/>
                                        </p:tgtEl>
                                        <p:attrNameLst>
                                          <p:attrName>style.visibility</p:attrName>
                                        </p:attrNameLst>
                                      </p:cBhvr>
                                      <p:to>
                                        <p:strVal val="visible"/>
                                      </p:to>
                                    </p:set>
                                    <p:animEffect transition="in" filter="fade">
                                      <p:cBhvr>
                                        <p:cTn id="51" dur="500"/>
                                        <p:tgtEl>
                                          <p:spTgt spid="135582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7542"/>
                                        </p:tgtEl>
                                        <p:attrNameLst>
                                          <p:attrName>style.visibility</p:attrName>
                                        </p:attrNameLst>
                                      </p:cBhvr>
                                      <p:to>
                                        <p:strVal val="visible"/>
                                      </p:to>
                                    </p:set>
                                    <p:animEffect transition="in" filter="fade">
                                      <p:cBhvr>
                                        <p:cTn id="56" dur="500"/>
                                        <p:tgtEl>
                                          <p:spTgt spid="1475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47543"/>
                                        </p:tgtEl>
                                        <p:attrNameLst>
                                          <p:attrName>style.visibility</p:attrName>
                                        </p:attrNameLst>
                                      </p:cBhvr>
                                      <p:to>
                                        <p:strVal val="visible"/>
                                      </p:to>
                                    </p:set>
                                    <p:animEffect transition="in" filter="fade">
                                      <p:cBhvr>
                                        <p:cTn id="61" dur="500"/>
                                        <p:tgtEl>
                                          <p:spTgt spid="14754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7539"/>
                                        </p:tgtEl>
                                        <p:attrNameLst>
                                          <p:attrName>style.visibility</p:attrName>
                                        </p:attrNameLst>
                                      </p:cBhvr>
                                      <p:to>
                                        <p:strVal val="visible"/>
                                      </p:to>
                                    </p:set>
                                    <p:animEffect transition="in" filter="fade">
                                      <p:cBhvr>
                                        <p:cTn id="66" dur="500"/>
                                        <p:tgtEl>
                                          <p:spTgt spid="14753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47544"/>
                                        </p:tgtEl>
                                        <p:attrNameLst>
                                          <p:attrName>style.visibility</p:attrName>
                                        </p:attrNameLst>
                                      </p:cBhvr>
                                      <p:to>
                                        <p:strVal val="visible"/>
                                      </p:to>
                                    </p:set>
                                    <p:animEffect transition="in" filter="fade">
                                      <p:cBhvr>
                                        <p:cTn id="71" dur="500"/>
                                        <p:tgtEl>
                                          <p:spTgt spid="1475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47545"/>
                                        </p:tgtEl>
                                        <p:attrNameLst>
                                          <p:attrName>style.visibility</p:attrName>
                                        </p:attrNameLst>
                                      </p:cBhvr>
                                      <p:to>
                                        <p:strVal val="visible"/>
                                      </p:to>
                                    </p:set>
                                    <p:animEffect transition="in" filter="fade">
                                      <p:cBhvr>
                                        <p:cTn id="76" dur="500"/>
                                        <p:tgtEl>
                                          <p:spTgt spid="147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32" grpId="0"/>
      <p:bldP spid="147533" grpId="0"/>
      <p:bldP spid="147535" grpId="0"/>
      <p:bldP spid="147536" grpId="0"/>
      <p:bldP spid="147537" grpId="0"/>
      <p:bldP spid="147538" grpId="0"/>
      <p:bldP spid="147539" grpId="0"/>
      <p:bldP spid="147540" grpId="0"/>
      <p:bldP spid="147542" grpId="0"/>
      <p:bldP spid="147543" grpId="0"/>
      <p:bldP spid="147544" grpId="0"/>
      <p:bldP spid="147545" grpId="0"/>
      <p:bldP spid="1355822" grpId="0"/>
      <p:bldP spid="135582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smtClean="0"/>
              <a:t>y café</a:t>
            </a:r>
            <a:endParaRPr lang="es-AR" sz="5400" b="1" dirty="0"/>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114</a:t>
            </a:fld>
            <a:endParaRPr lang="en-US" dirty="0">
              <a:solidFill>
                <a:srgbClr val="B2B2B2"/>
              </a:solidFill>
            </a:endParaRPr>
          </a:p>
        </p:txBody>
      </p:sp>
      <p:sp>
        <p:nvSpPr>
          <p:cNvPr id="5" name="3 Marcador de pie de página"/>
          <p:cNvSpPr txBox="1">
            <a:spLocks/>
          </p:cNvSpPr>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1200" cap="none" spc="0" normalizeH="0" baseline="0" noProof="0" smtClean="0">
                <a:ln>
                  <a:noFill/>
                </a:ln>
                <a:solidFill>
                  <a:schemeClr val="bg1">
                    <a:lumMod val="65000"/>
                  </a:schemeClr>
                </a:solidFill>
                <a:effectLst/>
                <a:uLnTx/>
                <a:uFillTx/>
                <a:latin typeface="Arial Narrow" pitchFamily="34" charset="0"/>
                <a:ea typeface="+mn-ea"/>
                <a:cs typeface="Arial" pitchFamily="34" charset="0"/>
                <a:sym typeface="Trebuchet MS" pitchFamily="34" charset="0"/>
              </a:rPr>
              <a:t>© 2017 Axialent, Inc. Todos los derechos reservados. </a:t>
            </a:r>
            <a:endParaRPr kumimoji="0" lang="en-US" sz="900" b="0" i="0" u="none" strike="noStrike" kern="1200" cap="none" spc="0" normalizeH="0" baseline="0" noProof="0" dirty="0" smtClean="0">
              <a:ln>
                <a:noFill/>
              </a:ln>
              <a:solidFill>
                <a:schemeClr val="bg1">
                  <a:lumMod val="65000"/>
                </a:schemeClr>
              </a:solidFill>
              <a:effectLst/>
              <a:uLnTx/>
              <a:uFillTx/>
              <a:latin typeface="Arial Narrow" pitchFamily="34" charset="0"/>
              <a:ea typeface="+mn-ea"/>
              <a:cs typeface="Arial" pitchFamily="34" charset="0"/>
              <a:sym typeface="Trebuchet MS" pitchFamily="34" charset="0"/>
            </a:endParaRPr>
          </a:p>
        </p:txBody>
      </p:sp>
    </p:spTree>
    <p:extLst>
      <p:ext uri="{BB962C8B-B14F-4D97-AF65-F5344CB8AC3E}">
        <p14:creationId xmlns:p14="http://schemas.microsoft.com/office/powerpoint/2010/main" xmlns="" val="241659108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3251" name="Rectangle 2"/>
          <p:cNvSpPr>
            <a:spLocks noGrp="1" noChangeArrowheads="1"/>
          </p:cNvSpPr>
          <p:nvPr>
            <p:ph type="title"/>
          </p:nvPr>
        </p:nvSpPr>
        <p:spPr>
          <a:xfrm>
            <a:off x="178262" y="31979"/>
            <a:ext cx="8785225" cy="561975"/>
          </a:xfrm>
        </p:spPr>
        <p:txBody>
          <a:bodyPr/>
          <a:lstStyle/>
          <a:p>
            <a:pPr eaLnBrk="1" hangingPunct="1"/>
            <a:r>
              <a:rPr lang="es-ES" dirty="0" smtClean="0"/>
              <a:t>ejercicio de la columna izquierda</a:t>
            </a:r>
          </a:p>
        </p:txBody>
      </p:sp>
      <p:sp>
        <p:nvSpPr>
          <p:cNvPr id="686110" name="Rectangle 30"/>
          <p:cNvSpPr>
            <a:spLocks noGrp="1" noChangeArrowheads="1"/>
          </p:cNvSpPr>
          <p:nvPr>
            <p:ph idx="1"/>
          </p:nvPr>
        </p:nvSpPr>
        <p:spPr>
          <a:xfrm>
            <a:off x="323063" y="928303"/>
            <a:ext cx="8497887" cy="1571439"/>
          </a:xfrm>
        </p:spPr>
        <p:txBody>
          <a:bodyPr/>
          <a:lstStyle/>
          <a:p>
            <a:pPr marL="342900" indent="-342900" defTabSz="895350" eaLnBrk="1" hangingPunct="1">
              <a:spcBef>
                <a:spcPts val="600"/>
              </a:spcBef>
              <a:buFontTx/>
              <a:buAutoNum type="arabicPeriod"/>
            </a:pPr>
            <a:r>
              <a:rPr lang="es-ES" sz="1600" b="0" dirty="0" smtClean="0"/>
              <a:t>Recordar una conversación difícil pasada o imaginar una que tendrán en el futuro. </a:t>
            </a:r>
          </a:p>
          <a:p>
            <a:pPr marL="342900" indent="-342900" defTabSz="895350" eaLnBrk="1" hangingPunct="1">
              <a:spcBef>
                <a:spcPts val="600"/>
              </a:spcBef>
              <a:buFontTx/>
              <a:buAutoNum type="arabicPeriod"/>
            </a:pPr>
            <a:r>
              <a:rPr lang="es-ES" sz="1600" b="0" dirty="0" smtClean="0"/>
              <a:t>Explicitar cuál fue o será su </a:t>
            </a:r>
            <a:r>
              <a:rPr lang="es-ES" sz="1600" b="0" u="sng" dirty="0" smtClean="0"/>
              <a:t>objetivo</a:t>
            </a:r>
            <a:r>
              <a:rPr lang="es-ES" sz="1600" b="0" dirty="0" smtClean="0"/>
              <a:t> en esa conversación difícil.</a:t>
            </a:r>
          </a:p>
          <a:p>
            <a:pPr marL="342900" indent="-342900" defTabSz="895350" eaLnBrk="1" hangingPunct="1">
              <a:spcBef>
                <a:spcPts val="600"/>
              </a:spcBef>
              <a:buFontTx/>
              <a:buAutoNum type="arabicPeriod"/>
            </a:pPr>
            <a:r>
              <a:rPr lang="es-ES" sz="1600" b="0" dirty="0" smtClean="0"/>
              <a:t>Escribir lo </a:t>
            </a:r>
            <a:r>
              <a:rPr lang="es-ES" sz="1600" b="0" u="sng" dirty="0" smtClean="0"/>
              <a:t>dicho</a:t>
            </a:r>
            <a:r>
              <a:rPr lang="es-ES" sz="1600" b="0" dirty="0" smtClean="0"/>
              <a:t> / </a:t>
            </a:r>
            <a:r>
              <a:rPr lang="es-ES" sz="1600" b="0" u="sng" dirty="0" smtClean="0"/>
              <a:t>a decir</a:t>
            </a:r>
            <a:r>
              <a:rPr lang="es-ES" sz="1600" b="0" dirty="0" smtClean="0"/>
              <a:t> en la columna derecha. Transcribir el diálogo lo más fidedignamente que les permita su memoria o imaginación. </a:t>
            </a:r>
          </a:p>
          <a:p>
            <a:pPr marL="342900" indent="-342900" defTabSz="895350" eaLnBrk="1" hangingPunct="1">
              <a:spcBef>
                <a:spcPts val="600"/>
              </a:spcBef>
              <a:buFontTx/>
              <a:buAutoNum type="arabicPeriod"/>
            </a:pPr>
            <a:r>
              <a:rPr lang="es-ES" sz="1600" b="0" dirty="0" smtClean="0"/>
              <a:t>Escribir los pensamientos y sentimientos propios no expresados en la columna izquierda. </a:t>
            </a:r>
          </a:p>
        </p:txBody>
      </p:sp>
      <p:sp>
        <p:nvSpPr>
          <p:cNvPr id="39" name="Slide Number Placeholder 3"/>
          <p:cNvSpPr>
            <a:spLocks noGrp="1"/>
          </p:cNvSpPr>
          <p:nvPr>
            <p:ph type="sldNum" sz="quarter" idx="10"/>
          </p:nvPr>
        </p:nvSpPr>
        <p:spPr/>
        <p:txBody>
          <a:bodyPr/>
          <a:lstStyle/>
          <a:p>
            <a:pPr>
              <a:defRPr/>
            </a:pPr>
            <a:r>
              <a:rPr lang="en-US"/>
              <a:t>| </a:t>
            </a:r>
            <a:fld id="{335EFBD8-C28A-410C-9084-1E96582F5DB4}" type="slidenum">
              <a:rPr lang="en-US">
                <a:solidFill>
                  <a:srgbClr val="B2B2B2"/>
                </a:solidFill>
              </a:rPr>
              <a:pPr>
                <a:defRPr/>
              </a:pPr>
              <a:t>115</a:t>
            </a:fld>
            <a:endParaRPr lang="en-US">
              <a:solidFill>
                <a:srgbClr val="B2B2B2"/>
              </a:solidFill>
            </a:endParaRPr>
          </a:p>
        </p:txBody>
      </p:sp>
      <p:graphicFrame>
        <p:nvGraphicFramePr>
          <p:cNvPr id="686083" name="Group 3"/>
          <p:cNvGraphicFramePr>
            <a:graphicFrameLocks noGrp="1"/>
          </p:cNvGraphicFramePr>
          <p:nvPr/>
        </p:nvGraphicFramePr>
        <p:xfrm>
          <a:off x="392120" y="2842026"/>
          <a:ext cx="8358187" cy="1991620"/>
        </p:xfrm>
        <a:graphic>
          <a:graphicData uri="http://schemas.openxmlformats.org/drawingml/2006/table">
            <a:tbl>
              <a:tblPr/>
              <a:tblGrid>
                <a:gridCol w="4179887"/>
                <a:gridCol w="4178300"/>
              </a:tblGrid>
              <a:tr h="527447">
                <a:tc>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MX" sz="1200" b="1" i="0" u="none" strike="noStrike" cap="none" normalizeH="0" baseline="0" dirty="0" smtClean="0">
                          <a:ln>
                            <a:noFill/>
                          </a:ln>
                          <a:solidFill>
                            <a:srgbClr val="002D62"/>
                          </a:solidFill>
                          <a:effectLst/>
                          <a:latin typeface="Arial" charset="0"/>
                          <a:cs typeface="Arial" charset="0"/>
                        </a:rPr>
                        <a:t>COLUMNA IZQUIERDA</a:t>
                      </a:r>
                      <a:endParaRPr kumimoji="0" lang="es-ES" sz="1200" b="1" i="0" u="none" strike="noStrike" cap="none" normalizeH="0" baseline="0" dirty="0" smtClean="0">
                        <a:ln>
                          <a:noFill/>
                        </a:ln>
                        <a:solidFill>
                          <a:srgbClr val="002D62"/>
                        </a:solidFill>
                        <a:effectLst/>
                        <a:latin typeface="Arial" charset="0"/>
                        <a:cs typeface="Arial" charset="0"/>
                      </a:endParaRPr>
                    </a:p>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ES" sz="1200" b="1" i="0" u="none" strike="noStrike" cap="none" normalizeH="0" baseline="0" dirty="0" smtClean="0">
                          <a:ln>
                            <a:noFill/>
                          </a:ln>
                          <a:solidFill>
                            <a:srgbClr val="002D62"/>
                          </a:solidFill>
                          <a:effectLst/>
                          <a:latin typeface="Arial" charset="0"/>
                          <a:cs typeface="Arial" charset="0"/>
                        </a:rPr>
                        <a:t>Lo que sentí y pensé pero no dije. </a:t>
                      </a:r>
                    </a:p>
                  </a:txBody>
                  <a:tcPr marL="91247" marR="91247" marT="34217" marB="342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ES" sz="1200" b="1" i="0" u="none" strike="noStrike" cap="none" normalizeH="0" baseline="0" dirty="0" smtClean="0">
                          <a:ln>
                            <a:noFill/>
                          </a:ln>
                          <a:solidFill>
                            <a:srgbClr val="002D62"/>
                          </a:solidFill>
                          <a:effectLst/>
                          <a:latin typeface="Arial" charset="0"/>
                          <a:cs typeface="Arial" charset="0"/>
                        </a:rPr>
                        <a:t>COLUMNA DERECHA </a:t>
                      </a:r>
                    </a:p>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MX" sz="1200" b="1" i="0" u="none" strike="noStrike" cap="none" normalizeH="0" baseline="0" dirty="0" smtClean="0">
                          <a:ln>
                            <a:noFill/>
                          </a:ln>
                          <a:solidFill>
                            <a:srgbClr val="002D62"/>
                          </a:solidFill>
                          <a:effectLst/>
                          <a:latin typeface="Arial" charset="0"/>
                          <a:cs typeface="Arial" charset="0"/>
                        </a:rPr>
                        <a:t>Lo que fue dicho.</a:t>
                      </a:r>
                      <a:endParaRPr kumimoji="0" lang="es-ES" sz="1200" b="1" i="0" u="none" strike="noStrike" cap="none" normalizeH="0" baseline="0" dirty="0" smtClean="0">
                        <a:ln>
                          <a:noFill/>
                        </a:ln>
                        <a:solidFill>
                          <a:srgbClr val="002D62"/>
                        </a:solidFill>
                        <a:effectLst/>
                        <a:latin typeface="Arial" charset="0"/>
                        <a:cs typeface="Arial" charset="0"/>
                      </a:endParaRPr>
                    </a:p>
                  </a:txBody>
                  <a:tcPr marL="91247" marR="91247" marT="34217" marB="342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alpha val="50000"/>
                      </a:schemeClr>
                    </a:solidFill>
                  </a:tcPr>
                </a:tc>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smtClean="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sp>
        <p:nvSpPr>
          <p:cNvPr id="686139" name="Rectangle 59"/>
          <p:cNvSpPr>
            <a:spLocks noChangeArrowheads="1"/>
          </p:cNvSpPr>
          <p:nvPr/>
        </p:nvSpPr>
        <p:spPr bwMode="auto">
          <a:xfrm>
            <a:off x="323857" y="2787256"/>
            <a:ext cx="8424863" cy="1890713"/>
          </a:xfrm>
          <a:prstGeom prst="rect">
            <a:avLst/>
          </a:prstGeom>
          <a:noFill/>
          <a:ln w="9525" algn="ctr">
            <a:solidFill>
              <a:srgbClr val="A0ACA2"/>
            </a:solidFill>
            <a:miter lim="800000"/>
            <a:headEnd/>
            <a:tailEnd/>
          </a:ln>
        </p:spPr>
        <p:txBody>
          <a:bodyPr wrap="none" lIns="91354" tIns="45676" rIns="91354" bIns="45676" anchor="ctr"/>
          <a:lstStyle/>
          <a:p>
            <a:endParaRPr lang="es-MX"/>
          </a:p>
        </p:txBody>
      </p:sp>
      <p:sp>
        <p:nvSpPr>
          <p:cNvPr id="686141" name="Line 61"/>
          <p:cNvSpPr>
            <a:spLocks noChangeShapeType="1"/>
          </p:cNvSpPr>
          <p:nvPr/>
        </p:nvSpPr>
        <p:spPr bwMode="auto">
          <a:xfrm>
            <a:off x="4572000" y="2787256"/>
            <a:ext cx="0" cy="1890713"/>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169" name="Line 89"/>
          <p:cNvSpPr>
            <a:spLocks noChangeShapeType="1"/>
          </p:cNvSpPr>
          <p:nvPr/>
        </p:nvSpPr>
        <p:spPr bwMode="auto">
          <a:xfrm>
            <a:off x="323857" y="3381375"/>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199" name="Line 119"/>
          <p:cNvSpPr>
            <a:spLocks noChangeShapeType="1"/>
          </p:cNvSpPr>
          <p:nvPr/>
        </p:nvSpPr>
        <p:spPr bwMode="auto">
          <a:xfrm>
            <a:off x="323857" y="3598069"/>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0" name="Line 120"/>
          <p:cNvSpPr>
            <a:spLocks noChangeShapeType="1"/>
          </p:cNvSpPr>
          <p:nvPr/>
        </p:nvSpPr>
        <p:spPr bwMode="auto">
          <a:xfrm>
            <a:off x="323857" y="3813572"/>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1" name="Line 121"/>
          <p:cNvSpPr>
            <a:spLocks noChangeShapeType="1"/>
          </p:cNvSpPr>
          <p:nvPr/>
        </p:nvSpPr>
        <p:spPr bwMode="auto">
          <a:xfrm>
            <a:off x="323857" y="4030266"/>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2" name="Line 122"/>
          <p:cNvSpPr>
            <a:spLocks noChangeShapeType="1"/>
          </p:cNvSpPr>
          <p:nvPr/>
        </p:nvSpPr>
        <p:spPr bwMode="auto">
          <a:xfrm>
            <a:off x="323857" y="4245769"/>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3" name="Line 123"/>
          <p:cNvSpPr>
            <a:spLocks noChangeShapeType="1"/>
          </p:cNvSpPr>
          <p:nvPr/>
        </p:nvSpPr>
        <p:spPr bwMode="auto">
          <a:xfrm>
            <a:off x="323857" y="4462463"/>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pic>
        <p:nvPicPr>
          <p:cNvPr id="15" name="26 Imagen" descr="1273857681_Pencil3.png"/>
          <p:cNvPicPr>
            <a:picLocks noChangeAspect="1"/>
          </p:cNvPicPr>
          <p:nvPr/>
        </p:nvPicPr>
        <p:blipFill>
          <a:blip r:embed="rId3" cstate="print"/>
          <a:srcRect/>
          <a:stretch>
            <a:fillRect/>
          </a:stretch>
        </p:blipFill>
        <p:spPr bwMode="auto">
          <a:xfrm>
            <a:off x="8058157" y="107157"/>
            <a:ext cx="1000125" cy="750094"/>
          </a:xfrm>
          <a:prstGeom prst="rect">
            <a:avLst/>
          </a:prstGeom>
          <a:noFill/>
          <a:ln w="9525">
            <a:noFill/>
            <a:miter lim="800000"/>
            <a:headEnd/>
            <a:tailEnd/>
          </a:ln>
        </p:spPr>
      </p:pic>
      <p:sp>
        <p:nvSpPr>
          <p:cNvPr id="1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6110">
                                            <p:txEl>
                                              <p:pRg st="0" end="0"/>
                                            </p:txEl>
                                          </p:spTgt>
                                        </p:tgtEl>
                                        <p:attrNameLst>
                                          <p:attrName>style.visibility</p:attrName>
                                        </p:attrNameLst>
                                      </p:cBhvr>
                                      <p:to>
                                        <p:strVal val="visible"/>
                                      </p:to>
                                    </p:set>
                                    <p:animEffect transition="in" filter="fade">
                                      <p:cBhvr>
                                        <p:cTn id="7" dur="500"/>
                                        <p:tgtEl>
                                          <p:spTgt spid="686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6110">
                                            <p:txEl>
                                              <p:pRg st="1" end="1"/>
                                            </p:txEl>
                                          </p:spTgt>
                                        </p:tgtEl>
                                        <p:attrNameLst>
                                          <p:attrName>style.visibility</p:attrName>
                                        </p:attrNameLst>
                                      </p:cBhvr>
                                      <p:to>
                                        <p:strVal val="visible"/>
                                      </p:to>
                                    </p:set>
                                    <p:animEffect transition="in" filter="fade">
                                      <p:cBhvr>
                                        <p:cTn id="12" dur="500"/>
                                        <p:tgtEl>
                                          <p:spTgt spid="686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6110">
                                            <p:txEl>
                                              <p:pRg st="2" end="2"/>
                                            </p:txEl>
                                          </p:spTgt>
                                        </p:tgtEl>
                                        <p:attrNameLst>
                                          <p:attrName>style.visibility</p:attrName>
                                        </p:attrNameLst>
                                      </p:cBhvr>
                                      <p:to>
                                        <p:strVal val="visible"/>
                                      </p:to>
                                    </p:set>
                                    <p:animEffect transition="in" filter="fade">
                                      <p:cBhvr>
                                        <p:cTn id="17" dur="500"/>
                                        <p:tgtEl>
                                          <p:spTgt spid="686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86110">
                                            <p:txEl>
                                              <p:pRg st="3" end="3"/>
                                            </p:txEl>
                                          </p:spTgt>
                                        </p:tgtEl>
                                        <p:attrNameLst>
                                          <p:attrName>style.visibility</p:attrName>
                                        </p:attrNameLst>
                                      </p:cBhvr>
                                      <p:to>
                                        <p:strVal val="visible"/>
                                      </p:to>
                                    </p:set>
                                    <p:animEffect transition="in" filter="fade">
                                      <p:cBhvr>
                                        <p:cTn id="22" dur="500"/>
                                        <p:tgtEl>
                                          <p:spTgt spid="686110">
                                            <p:txEl>
                                              <p:pRg st="3" end="3"/>
                                            </p:txEl>
                                          </p:spTgt>
                                        </p:tgtEl>
                                      </p:cBhvr>
                                    </p:animEffect>
                                  </p:childTnLst>
                                </p:cTn>
                              </p:par>
                            </p:childTnLst>
                          </p:cTn>
                        </p:par>
                        <p:par>
                          <p:cTn id="23" fill="hold">
                            <p:stCondLst>
                              <p:cond delay="500"/>
                            </p:stCondLst>
                            <p:childTnLst>
                              <p:par>
                                <p:cTn id="24" presetID="4" presetClass="entr" presetSubtype="16" fill="hold" nodeType="afterEffect">
                                  <p:stCondLst>
                                    <p:cond delay="0"/>
                                  </p:stCondLst>
                                  <p:childTnLst>
                                    <p:set>
                                      <p:cBhvr>
                                        <p:cTn id="25" dur="1" fill="hold">
                                          <p:stCondLst>
                                            <p:cond delay="0"/>
                                          </p:stCondLst>
                                        </p:cTn>
                                        <p:tgtEl>
                                          <p:spTgt spid="686083"/>
                                        </p:tgtEl>
                                        <p:attrNameLst>
                                          <p:attrName>style.visibility</p:attrName>
                                        </p:attrNameLst>
                                      </p:cBhvr>
                                      <p:to>
                                        <p:strVal val="visible"/>
                                      </p:to>
                                    </p:set>
                                    <p:animEffect transition="in" filter="box(in)">
                                      <p:cBhvr>
                                        <p:cTn id="26" dur="500"/>
                                        <p:tgtEl>
                                          <p:spTgt spid="686083"/>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861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62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62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61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61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62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62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6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0" grpId="0" build="p" bldLvl="5" autoUpdateAnimBg="0" advAuto="0"/>
      <p:bldP spid="686139" grpId="0" animBg="1"/>
      <p:bldP spid="686141" grpId="0" animBg="1"/>
      <p:bldP spid="686169" grpId="0" animBg="1"/>
      <p:bldP spid="686199" grpId="0" animBg="1"/>
      <p:bldP spid="686200" grpId="0" animBg="1"/>
      <p:bldP spid="686201" grpId="0" animBg="1"/>
      <p:bldP spid="686202" grpId="0" animBg="1"/>
      <p:bldP spid="686203"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p:txBody>
          <a:bodyPr/>
          <a:lstStyle/>
          <a:p>
            <a:pPr>
              <a:defRPr/>
            </a:pPr>
            <a:r>
              <a:rPr lang="en-US" smtClean="0">
                <a:ea typeface="MS PGothic" pitchFamily="34" charset="-128"/>
              </a:rPr>
              <a:t>| </a:t>
            </a:r>
            <a:fld id="{D3AC1059-18E3-4DCE-B898-32CC98451936}" type="slidenum">
              <a:rPr lang="en-US" smtClean="0">
                <a:solidFill>
                  <a:srgbClr val="B2B2B2"/>
                </a:solidFill>
                <a:ea typeface="MS PGothic" pitchFamily="34" charset="-128"/>
              </a:rPr>
              <a:pPr>
                <a:defRPr/>
              </a:pPr>
              <a:t>116</a:t>
            </a:fld>
            <a:endParaRPr lang="en-US" smtClean="0">
              <a:solidFill>
                <a:srgbClr val="B2B2B2"/>
              </a:solidFill>
              <a:ea typeface="MS PGothic" pitchFamily="34" charset="-128"/>
            </a:endParaRPr>
          </a:p>
        </p:txBody>
      </p:sp>
      <p:sp>
        <p:nvSpPr>
          <p:cNvPr id="3" name="Rectangle 2"/>
          <p:cNvSpPr/>
          <p:nvPr/>
        </p:nvSpPr>
        <p:spPr bwMode="auto">
          <a:xfrm>
            <a:off x="0" y="20538"/>
            <a:ext cx="9144000" cy="5143500"/>
          </a:xfrm>
          <a:prstGeom prst="rect">
            <a:avLst/>
          </a:prstGeom>
          <a:solidFill>
            <a:schemeClr val="bg1"/>
          </a:solidFill>
          <a:ln w="9525" cap="flat" cmpd="sng" algn="ctr">
            <a:noFill/>
            <a:prstDash val="solid"/>
            <a:round/>
            <a:headEnd type="none" w="med" len="med"/>
            <a:tailEnd type="none" w="med" len="med"/>
          </a:ln>
          <a:effectLst/>
        </p:spPr>
        <p:txBody>
          <a:bodyPr anchor="ctr"/>
          <a:lstStyle/>
          <a:p>
            <a:pPr algn="ctr">
              <a:defRPr/>
            </a:pPr>
            <a:r>
              <a:rPr lang="en-US" sz="6600" dirty="0" smtClean="0">
                <a:solidFill>
                  <a:srgbClr val="FF0000"/>
                </a:solidFill>
                <a:latin typeface="Arial" pitchFamily="34" charset="0"/>
                <a:cs typeface="Arial" pitchFamily="34" charset="0"/>
              </a:rPr>
              <a:t>DÍA </a:t>
            </a:r>
            <a:r>
              <a:rPr lang="en-US" sz="6600" dirty="0" smtClean="0">
                <a:solidFill>
                  <a:srgbClr val="FF0000"/>
                </a:solidFill>
              </a:rPr>
              <a:t>2</a:t>
            </a:r>
            <a:r>
              <a:rPr lang="en-US" sz="6600" dirty="0" smtClean="0">
                <a:solidFill>
                  <a:srgbClr val="FF0000"/>
                </a:solidFill>
                <a:latin typeface="Arial" pitchFamily="34" charset="0"/>
                <a:cs typeface="Arial" pitchFamily="34" charset="0"/>
              </a:rPr>
              <a:t>, BLOQUE </a:t>
            </a:r>
            <a:r>
              <a:rPr lang="en-US" sz="6600" dirty="0" smtClean="0">
                <a:solidFill>
                  <a:srgbClr val="FF0000"/>
                </a:solidFill>
              </a:rPr>
              <a:t>2</a:t>
            </a:r>
            <a:endParaRPr lang="en-US" sz="6600" dirty="0">
              <a:solidFill>
                <a:srgbClr val="FF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4275" name="Rectangle 2"/>
          <p:cNvSpPr>
            <a:spLocks noGrp="1" noChangeArrowheads="1"/>
          </p:cNvSpPr>
          <p:nvPr>
            <p:ph type="title"/>
          </p:nvPr>
        </p:nvSpPr>
        <p:spPr>
          <a:xfrm>
            <a:off x="222492" y="80498"/>
            <a:ext cx="8569325" cy="430887"/>
          </a:xfrm>
        </p:spPr>
        <p:txBody>
          <a:bodyPr lIns="0" tIns="0" rIns="0" bIns="0">
            <a:spAutoFit/>
          </a:bodyPr>
          <a:lstStyle/>
          <a:p>
            <a:pPr eaLnBrk="1" hangingPunct="1"/>
            <a:r>
              <a:rPr lang="es-AR" dirty="0" smtClean="0"/>
              <a:t>ejercicio: análisis de la columna izquierda</a:t>
            </a:r>
          </a:p>
        </p:txBody>
      </p:sp>
      <p:sp>
        <p:nvSpPr>
          <p:cNvPr id="54276" name="Rectangle 3"/>
          <p:cNvSpPr>
            <a:spLocks noGrp="1" noChangeArrowheads="1"/>
          </p:cNvSpPr>
          <p:nvPr>
            <p:ph idx="1"/>
          </p:nvPr>
        </p:nvSpPr>
        <p:spPr>
          <a:xfrm>
            <a:off x="467544" y="699542"/>
            <a:ext cx="8144073" cy="1865554"/>
          </a:xfrm>
        </p:spPr>
        <p:txBody>
          <a:bodyPr wrap="square" lIns="93176" tIns="93176" rIns="93176" bIns="93176">
            <a:spAutoFit/>
          </a:bodyPr>
          <a:lstStyle/>
          <a:p>
            <a:pPr marL="342900" indent="-342900" defTabSz="895350" eaLnBrk="1" hangingPunct="1">
              <a:spcBef>
                <a:spcPts val="600"/>
              </a:spcBef>
              <a:buFontTx/>
              <a:buAutoNum type="arabicPeriod"/>
            </a:pPr>
            <a:r>
              <a:rPr lang="es-NI" sz="1400" b="0" dirty="0" smtClean="0"/>
              <a:t>Trabajen en parejas (“A” y “B”).				</a:t>
            </a:r>
          </a:p>
          <a:p>
            <a:pPr marL="342900" indent="-342900" defTabSz="895350" eaLnBrk="1" hangingPunct="1">
              <a:spcBef>
                <a:spcPts val="600"/>
              </a:spcBef>
              <a:buFontTx/>
              <a:buAutoNum type="arabicPeriod"/>
            </a:pPr>
            <a:r>
              <a:rPr lang="es-NI" sz="1400" b="0" dirty="0" smtClean="0"/>
              <a:t>“A” describe el contexto de la conversación</a:t>
            </a:r>
          </a:p>
          <a:p>
            <a:pPr marL="342900" indent="-342900" defTabSz="895350" eaLnBrk="1" hangingPunct="1">
              <a:spcBef>
                <a:spcPts val="600"/>
              </a:spcBef>
              <a:buFontTx/>
              <a:buAutoNum type="arabicPeriod"/>
            </a:pPr>
            <a:r>
              <a:rPr lang="es-NI" sz="1400" b="0" dirty="0" smtClean="0"/>
              <a:t>“A” lee la “columna derecha” .                                                          </a:t>
            </a:r>
          </a:p>
          <a:p>
            <a:pPr marL="342900" indent="-342900" defTabSz="895350" eaLnBrk="1" hangingPunct="1">
              <a:spcBef>
                <a:spcPts val="600"/>
              </a:spcBef>
              <a:buFontTx/>
              <a:buAutoNum type="arabicPeriod"/>
            </a:pPr>
            <a:r>
              <a:rPr lang="es-NI" sz="1400" b="0" dirty="0" smtClean="0"/>
              <a:t>“A” lee “la columna derecha” y la “columna izquierda”</a:t>
            </a:r>
          </a:p>
          <a:p>
            <a:pPr marL="342900" indent="-342900" defTabSz="895350" eaLnBrk="1" hangingPunct="1">
              <a:spcBef>
                <a:spcPts val="600"/>
              </a:spcBef>
              <a:buFontTx/>
              <a:buAutoNum type="arabicPeriod"/>
            </a:pPr>
            <a:r>
              <a:rPr lang="es-NI" sz="1400" b="0" dirty="0" smtClean="0"/>
              <a:t>“B” hace preguntas que figuran debajo y “A” responde</a:t>
            </a:r>
          </a:p>
          <a:p>
            <a:pPr marL="342900" indent="-342900" defTabSz="895350" eaLnBrk="1" hangingPunct="1">
              <a:spcBef>
                <a:spcPts val="600"/>
              </a:spcBef>
              <a:buFontTx/>
              <a:buAutoNum type="arabicPeriod"/>
            </a:pPr>
            <a:r>
              <a:rPr lang="es-NI" sz="1400" b="0" dirty="0" smtClean="0"/>
              <a:t>Intercambian los roles y repiten el ejercicio.</a:t>
            </a:r>
          </a:p>
        </p:txBody>
      </p:sp>
      <p:sp>
        <p:nvSpPr>
          <p:cNvPr id="7" name="Slide Number Placeholder 3"/>
          <p:cNvSpPr>
            <a:spLocks noGrp="1"/>
          </p:cNvSpPr>
          <p:nvPr>
            <p:ph type="sldNum" sz="quarter" idx="10"/>
          </p:nvPr>
        </p:nvSpPr>
        <p:spPr/>
        <p:txBody>
          <a:bodyPr/>
          <a:lstStyle/>
          <a:p>
            <a:pPr>
              <a:defRPr/>
            </a:pPr>
            <a:r>
              <a:rPr lang="en-US"/>
              <a:t>| </a:t>
            </a:r>
            <a:fld id="{930C7CDA-501C-4DF7-8E4A-EB93AF78E808}" type="slidenum">
              <a:rPr lang="en-US">
                <a:solidFill>
                  <a:srgbClr val="B2B2B2"/>
                </a:solidFill>
              </a:rPr>
              <a:pPr>
                <a:defRPr/>
              </a:pPr>
              <a:t>117</a:t>
            </a:fld>
            <a:endParaRPr lang="en-US">
              <a:solidFill>
                <a:srgbClr val="B2B2B2"/>
              </a:solidFill>
            </a:endParaRPr>
          </a:p>
        </p:txBody>
      </p:sp>
      <p:sp>
        <p:nvSpPr>
          <p:cNvPr id="54278" name="Rectangle 5"/>
          <p:cNvSpPr>
            <a:spLocks noChangeArrowheads="1"/>
          </p:cNvSpPr>
          <p:nvPr/>
        </p:nvSpPr>
        <p:spPr bwMode="auto">
          <a:xfrm>
            <a:off x="443706" y="2643758"/>
            <a:ext cx="8256588" cy="2157982"/>
          </a:xfrm>
          <a:prstGeom prst="rect">
            <a:avLst/>
          </a:prstGeom>
          <a:noFill/>
          <a:ln w="28575">
            <a:solidFill>
              <a:schemeClr val="bg2"/>
            </a:solidFill>
            <a:miter lim="800000"/>
            <a:headEnd/>
            <a:tailEnd/>
          </a:ln>
        </p:spPr>
        <p:txBody>
          <a:bodyPr lIns="93196" tIns="93196" rIns="93196" bIns="93196">
            <a:spAutoFit/>
          </a:bodyPr>
          <a:lstStyle/>
          <a:p>
            <a:pPr marL="241300" indent="-241300" algn="l" defTabSz="912813">
              <a:spcBef>
                <a:spcPts val="600"/>
              </a:spcBef>
              <a:buClr>
                <a:schemeClr val="accent2"/>
              </a:buClr>
              <a:buFont typeface="Arial" pitchFamily="34" charset="0"/>
              <a:buChar char="•"/>
            </a:pPr>
            <a:r>
              <a:rPr lang="es-VE" sz="1400" b="0" i="1" dirty="0"/>
              <a:t>¿Qué </a:t>
            </a:r>
            <a:r>
              <a:rPr lang="es-VE" sz="1400" b="0" i="1" dirty="0" smtClean="0"/>
              <a:t>te habría </a:t>
            </a:r>
            <a:r>
              <a:rPr lang="es-VE" sz="1400" b="0" i="1" dirty="0"/>
              <a:t>gustado que sucediera con el tema/tarea?</a:t>
            </a:r>
          </a:p>
          <a:p>
            <a:pPr marL="241300" indent="-241300" algn="l" defTabSz="912813">
              <a:spcBef>
                <a:spcPts val="600"/>
              </a:spcBef>
              <a:buClr>
                <a:schemeClr val="accent2"/>
              </a:buClr>
              <a:buFont typeface="Arial" pitchFamily="34" charset="0"/>
              <a:buChar char="•"/>
            </a:pPr>
            <a:r>
              <a:rPr lang="es-VE" sz="1400" b="0" i="1" dirty="0"/>
              <a:t>¿Qué relación </a:t>
            </a:r>
            <a:r>
              <a:rPr lang="es-VE" sz="1400" b="0" i="1" dirty="0" smtClean="0"/>
              <a:t>te habría gustado </a:t>
            </a:r>
            <a:r>
              <a:rPr lang="es-VE" sz="1400" b="0" i="1" dirty="0"/>
              <a:t>construir con </a:t>
            </a:r>
            <a:r>
              <a:rPr lang="es-VE" sz="1400" b="0" i="1" dirty="0" smtClean="0"/>
              <a:t>tu </a:t>
            </a:r>
            <a:r>
              <a:rPr lang="es-VE" sz="1400" b="0" i="1" dirty="0"/>
              <a:t>interlocutor? </a:t>
            </a:r>
          </a:p>
          <a:p>
            <a:pPr marL="241300" indent="-241300" algn="l" defTabSz="912813">
              <a:spcBef>
                <a:spcPts val="600"/>
              </a:spcBef>
              <a:buClr>
                <a:schemeClr val="accent2"/>
              </a:buClr>
              <a:buFont typeface="Arial" pitchFamily="34" charset="0"/>
              <a:buChar char="•"/>
            </a:pPr>
            <a:r>
              <a:rPr lang="es-VE" sz="1400" b="0" i="1" dirty="0"/>
              <a:t>¿Cómo </a:t>
            </a:r>
            <a:r>
              <a:rPr lang="es-VE" sz="1400" b="0" i="1" dirty="0" smtClean="0"/>
              <a:t>te habría gustado sentirte </a:t>
            </a:r>
            <a:r>
              <a:rPr lang="es-VE" sz="1400" b="0" i="1" dirty="0"/>
              <a:t>durante y después de la conversación? </a:t>
            </a:r>
          </a:p>
          <a:p>
            <a:pPr marL="241300" indent="-241300" algn="l" defTabSz="912813">
              <a:spcBef>
                <a:spcPts val="600"/>
              </a:spcBef>
              <a:buClr>
                <a:schemeClr val="accent2"/>
              </a:buClr>
              <a:buFont typeface="Arial" pitchFamily="34" charset="0"/>
              <a:buChar char="•"/>
            </a:pPr>
            <a:r>
              <a:rPr lang="es-VE" sz="1400" b="0" i="1" dirty="0"/>
              <a:t>¿Por qué </a:t>
            </a:r>
            <a:r>
              <a:rPr lang="es-VE" sz="1400" b="0" i="1" dirty="0" err="1" smtClean="0"/>
              <a:t>creés</a:t>
            </a:r>
            <a:r>
              <a:rPr lang="es-VE" sz="1400" b="0" i="1" dirty="0" smtClean="0"/>
              <a:t> </a:t>
            </a:r>
            <a:r>
              <a:rPr lang="es-VE" sz="1400" b="0" i="1" dirty="0"/>
              <a:t>que la conversación </a:t>
            </a:r>
            <a:r>
              <a:rPr lang="es-VE" sz="1400" b="0" i="1" dirty="0" smtClean="0"/>
              <a:t>no funcionó? </a:t>
            </a:r>
            <a:endParaRPr lang="es-VE" sz="1400" b="0" i="1" dirty="0"/>
          </a:p>
          <a:p>
            <a:pPr marL="241300" indent="-241300" algn="l" defTabSz="912813">
              <a:spcBef>
                <a:spcPts val="600"/>
              </a:spcBef>
              <a:buClr>
                <a:schemeClr val="accent2"/>
              </a:buClr>
              <a:buFont typeface="Arial" pitchFamily="34" charset="0"/>
              <a:buChar char="•"/>
            </a:pPr>
            <a:r>
              <a:rPr lang="es-VE" sz="1400" b="0" i="1" dirty="0"/>
              <a:t>¿Qué </a:t>
            </a:r>
            <a:r>
              <a:rPr lang="es-VE" sz="1400" b="0" i="1" dirty="0" smtClean="0"/>
              <a:t>habría sucedido </a:t>
            </a:r>
            <a:r>
              <a:rPr lang="es-VE" sz="1400" b="0" i="1" dirty="0"/>
              <a:t>si </a:t>
            </a:r>
            <a:r>
              <a:rPr lang="es-VE" sz="1400" b="0" i="1" dirty="0" smtClean="0"/>
              <a:t>decías, </a:t>
            </a:r>
            <a:r>
              <a:rPr lang="es-VE" sz="1400" b="0" i="1" dirty="0"/>
              <a:t>literalmente, </a:t>
            </a:r>
            <a:r>
              <a:rPr lang="es-VE" sz="1400" b="0" i="1" dirty="0" smtClean="0"/>
              <a:t>lo que pensabas en tu </a:t>
            </a:r>
            <a:r>
              <a:rPr lang="es-VE" sz="1400" b="0" i="1" dirty="0"/>
              <a:t>columna izquierda? </a:t>
            </a:r>
          </a:p>
          <a:p>
            <a:pPr marL="241300" indent="-241300" algn="l" defTabSz="912813">
              <a:spcBef>
                <a:spcPts val="600"/>
              </a:spcBef>
              <a:buClr>
                <a:schemeClr val="accent2"/>
              </a:buClr>
              <a:buFont typeface="Arial" pitchFamily="34" charset="0"/>
              <a:buChar char="•"/>
            </a:pPr>
            <a:r>
              <a:rPr lang="es-VE" sz="1400" b="0" i="1" dirty="0"/>
              <a:t>¿Cuáles fueron las consecuencias de </a:t>
            </a:r>
            <a:r>
              <a:rPr lang="es-VE" sz="1400" b="0" i="1" dirty="0" smtClean="0"/>
              <a:t>ocultar tu pensamiento?</a:t>
            </a:r>
            <a:endParaRPr lang="es-VE" sz="1400" b="0" i="1" dirty="0"/>
          </a:p>
          <a:p>
            <a:pPr marL="241300" indent="-241300" algn="l" defTabSz="912813">
              <a:spcBef>
                <a:spcPts val="600"/>
              </a:spcBef>
              <a:buClr>
                <a:schemeClr val="accent2"/>
              </a:buClr>
              <a:buFont typeface="Arial" pitchFamily="34" charset="0"/>
              <a:buChar char="•"/>
            </a:pPr>
            <a:r>
              <a:rPr lang="es-VE" sz="1400" b="0" i="1" dirty="0"/>
              <a:t>¿Qué </a:t>
            </a:r>
            <a:r>
              <a:rPr lang="es-VE" sz="1400" b="0" i="1" dirty="0" err="1" smtClean="0"/>
              <a:t>creés</a:t>
            </a:r>
            <a:r>
              <a:rPr lang="es-VE" sz="1400" b="0" i="1" dirty="0" smtClean="0"/>
              <a:t> </a:t>
            </a:r>
            <a:r>
              <a:rPr lang="es-VE" sz="1400" b="0" i="1" dirty="0"/>
              <a:t>que tenía la otra persona en su Columna Izquierda?</a:t>
            </a:r>
          </a:p>
        </p:txBody>
      </p:sp>
      <p:pic>
        <p:nvPicPr>
          <p:cNvPr id="9" name="26 Imagen" descr="1273857681_Pencil3.png"/>
          <p:cNvPicPr>
            <a:picLocks noChangeAspect="1"/>
          </p:cNvPicPr>
          <p:nvPr/>
        </p:nvPicPr>
        <p:blipFill>
          <a:blip r:embed="rId3" cstate="print"/>
          <a:srcRect/>
          <a:stretch>
            <a:fillRect/>
          </a:stretch>
        </p:blipFill>
        <p:spPr bwMode="auto">
          <a:xfrm>
            <a:off x="8058157" y="107157"/>
            <a:ext cx="1000125" cy="750094"/>
          </a:xfrm>
          <a:prstGeom prst="rect">
            <a:avLst/>
          </a:prstGeom>
          <a:noFill/>
          <a:ln w="9525">
            <a:noFill/>
            <a:miter lim="800000"/>
            <a:headEnd/>
            <a:tailEnd/>
          </a:ln>
        </p:spPr>
      </p:pic>
      <p:sp>
        <p:nvSpPr>
          <p:cNvPr id="11"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14" name="Rectangle 13"/>
          <p:cNvSpPr/>
          <p:nvPr/>
        </p:nvSpPr>
        <p:spPr>
          <a:xfrm>
            <a:off x="6012160" y="1419622"/>
            <a:ext cx="1616596" cy="369332"/>
          </a:xfrm>
          <a:prstGeom prst="rect">
            <a:avLst/>
          </a:prstGeom>
        </p:spPr>
        <p:txBody>
          <a:bodyPr wrap="none">
            <a:spAutoFit/>
          </a:bodyPr>
          <a:lstStyle/>
          <a:p>
            <a:r>
              <a:rPr lang="es-NI" sz="1800" b="0" dirty="0" smtClean="0"/>
              <a:t>20’ = 10’ + 10’</a:t>
            </a:r>
            <a:endParaRPr lang="es-AR" sz="1800" dirty="0"/>
          </a:p>
        </p:txBody>
      </p:sp>
      <p:sp>
        <p:nvSpPr>
          <p:cNvPr id="15" name="Right Brace 14"/>
          <p:cNvSpPr/>
          <p:nvPr/>
        </p:nvSpPr>
        <p:spPr bwMode="auto">
          <a:xfrm>
            <a:off x="5508104" y="771550"/>
            <a:ext cx="144016" cy="1656184"/>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animEffect transition="in" filter="fade">
                                      <p:cBhvr>
                                        <p:cTn id="7" dur="500"/>
                                        <p:tgtEl>
                                          <p:spTgt spid="542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276">
                                            <p:txEl>
                                              <p:pRg st="1" end="1"/>
                                            </p:txEl>
                                          </p:spTgt>
                                        </p:tgtEl>
                                        <p:attrNameLst>
                                          <p:attrName>style.visibility</p:attrName>
                                        </p:attrNameLst>
                                      </p:cBhvr>
                                      <p:to>
                                        <p:strVal val="visible"/>
                                      </p:to>
                                    </p:set>
                                    <p:animEffect transition="in" filter="fade">
                                      <p:cBhvr>
                                        <p:cTn id="12" dur="500"/>
                                        <p:tgtEl>
                                          <p:spTgt spid="542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276">
                                            <p:txEl>
                                              <p:pRg st="2" end="2"/>
                                            </p:txEl>
                                          </p:spTgt>
                                        </p:tgtEl>
                                        <p:attrNameLst>
                                          <p:attrName>style.visibility</p:attrName>
                                        </p:attrNameLst>
                                      </p:cBhvr>
                                      <p:to>
                                        <p:strVal val="visible"/>
                                      </p:to>
                                    </p:set>
                                    <p:animEffect transition="in" filter="fade">
                                      <p:cBhvr>
                                        <p:cTn id="17" dur="500"/>
                                        <p:tgtEl>
                                          <p:spTgt spid="542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276">
                                            <p:txEl>
                                              <p:pRg st="3" end="3"/>
                                            </p:txEl>
                                          </p:spTgt>
                                        </p:tgtEl>
                                        <p:attrNameLst>
                                          <p:attrName>style.visibility</p:attrName>
                                        </p:attrNameLst>
                                      </p:cBhvr>
                                      <p:to>
                                        <p:strVal val="visible"/>
                                      </p:to>
                                    </p:set>
                                    <p:animEffect transition="in" filter="fade">
                                      <p:cBhvr>
                                        <p:cTn id="22" dur="500"/>
                                        <p:tgtEl>
                                          <p:spTgt spid="542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276">
                                            <p:txEl>
                                              <p:pRg st="4" end="4"/>
                                            </p:txEl>
                                          </p:spTgt>
                                        </p:tgtEl>
                                        <p:attrNameLst>
                                          <p:attrName>style.visibility</p:attrName>
                                        </p:attrNameLst>
                                      </p:cBhvr>
                                      <p:to>
                                        <p:strVal val="visible"/>
                                      </p:to>
                                    </p:set>
                                    <p:animEffect transition="in" filter="fade">
                                      <p:cBhvr>
                                        <p:cTn id="27" dur="500"/>
                                        <p:tgtEl>
                                          <p:spTgt spid="542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276">
                                            <p:txEl>
                                              <p:pRg st="5" end="5"/>
                                            </p:txEl>
                                          </p:spTgt>
                                        </p:tgtEl>
                                        <p:attrNameLst>
                                          <p:attrName>style.visibility</p:attrName>
                                        </p:attrNameLst>
                                      </p:cBhvr>
                                      <p:to>
                                        <p:strVal val="visible"/>
                                      </p:to>
                                    </p:set>
                                    <p:animEffect transition="in" filter="fade">
                                      <p:cBhvr>
                                        <p:cTn id="32" dur="500"/>
                                        <p:tgtEl>
                                          <p:spTgt spid="5427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4278">
                                            <p:bg/>
                                          </p:spTgt>
                                        </p:tgtEl>
                                        <p:attrNameLst>
                                          <p:attrName>style.visibility</p:attrName>
                                        </p:attrNameLst>
                                      </p:cBhvr>
                                      <p:to>
                                        <p:strVal val="visible"/>
                                      </p:to>
                                    </p:set>
                                    <p:animEffect transition="in" filter="fade">
                                      <p:cBhvr>
                                        <p:cTn id="37" dur="500"/>
                                        <p:tgtEl>
                                          <p:spTgt spid="54278">
                                            <p:bg/>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4278">
                                            <p:txEl>
                                              <p:pRg st="0" end="0"/>
                                            </p:txEl>
                                          </p:spTgt>
                                        </p:tgtEl>
                                        <p:attrNameLst>
                                          <p:attrName>style.visibility</p:attrName>
                                        </p:attrNameLst>
                                      </p:cBhvr>
                                      <p:to>
                                        <p:strVal val="visible"/>
                                      </p:to>
                                    </p:set>
                                    <p:animEffect transition="in" filter="fade">
                                      <p:cBhvr>
                                        <p:cTn id="42" dur="500"/>
                                        <p:tgtEl>
                                          <p:spTgt spid="5427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4278">
                                            <p:txEl>
                                              <p:pRg st="1" end="1"/>
                                            </p:txEl>
                                          </p:spTgt>
                                        </p:tgtEl>
                                        <p:attrNameLst>
                                          <p:attrName>style.visibility</p:attrName>
                                        </p:attrNameLst>
                                      </p:cBhvr>
                                      <p:to>
                                        <p:strVal val="visible"/>
                                      </p:to>
                                    </p:set>
                                    <p:animEffect transition="in" filter="fade">
                                      <p:cBhvr>
                                        <p:cTn id="47" dur="500"/>
                                        <p:tgtEl>
                                          <p:spTgt spid="54278">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4278">
                                            <p:txEl>
                                              <p:pRg st="2" end="2"/>
                                            </p:txEl>
                                          </p:spTgt>
                                        </p:tgtEl>
                                        <p:attrNameLst>
                                          <p:attrName>style.visibility</p:attrName>
                                        </p:attrNameLst>
                                      </p:cBhvr>
                                      <p:to>
                                        <p:strVal val="visible"/>
                                      </p:to>
                                    </p:set>
                                    <p:animEffect transition="in" filter="fade">
                                      <p:cBhvr>
                                        <p:cTn id="52" dur="500"/>
                                        <p:tgtEl>
                                          <p:spTgt spid="54278">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4278">
                                            <p:txEl>
                                              <p:pRg st="3" end="3"/>
                                            </p:txEl>
                                          </p:spTgt>
                                        </p:tgtEl>
                                        <p:attrNameLst>
                                          <p:attrName>style.visibility</p:attrName>
                                        </p:attrNameLst>
                                      </p:cBhvr>
                                      <p:to>
                                        <p:strVal val="visible"/>
                                      </p:to>
                                    </p:set>
                                    <p:animEffect transition="in" filter="fade">
                                      <p:cBhvr>
                                        <p:cTn id="57" dur="500"/>
                                        <p:tgtEl>
                                          <p:spTgt spid="54278">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4278">
                                            <p:txEl>
                                              <p:pRg st="4" end="4"/>
                                            </p:txEl>
                                          </p:spTgt>
                                        </p:tgtEl>
                                        <p:attrNameLst>
                                          <p:attrName>style.visibility</p:attrName>
                                        </p:attrNameLst>
                                      </p:cBhvr>
                                      <p:to>
                                        <p:strVal val="visible"/>
                                      </p:to>
                                    </p:set>
                                    <p:animEffect transition="in" filter="fade">
                                      <p:cBhvr>
                                        <p:cTn id="62" dur="500"/>
                                        <p:tgtEl>
                                          <p:spTgt spid="54278">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4278">
                                            <p:txEl>
                                              <p:pRg st="5" end="5"/>
                                            </p:txEl>
                                          </p:spTgt>
                                        </p:tgtEl>
                                        <p:attrNameLst>
                                          <p:attrName>style.visibility</p:attrName>
                                        </p:attrNameLst>
                                      </p:cBhvr>
                                      <p:to>
                                        <p:strVal val="visible"/>
                                      </p:to>
                                    </p:set>
                                    <p:animEffect transition="in" filter="fade">
                                      <p:cBhvr>
                                        <p:cTn id="67" dur="500"/>
                                        <p:tgtEl>
                                          <p:spTgt spid="54278">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4278">
                                            <p:txEl>
                                              <p:pRg st="6" end="6"/>
                                            </p:txEl>
                                          </p:spTgt>
                                        </p:tgtEl>
                                        <p:attrNameLst>
                                          <p:attrName>style.visibility</p:attrName>
                                        </p:attrNameLst>
                                      </p:cBhvr>
                                      <p:to>
                                        <p:strVal val="visible"/>
                                      </p:to>
                                    </p:set>
                                    <p:animEffect transition="in" filter="fade">
                                      <p:cBhvr>
                                        <p:cTn id="72" dur="500"/>
                                        <p:tgtEl>
                                          <p:spTgt spid="5427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p:bldP spid="54278" grpId="0" build="p" bldLvl="5"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iStock_000004363002Medium"/>
          <p:cNvPicPr>
            <a:picLocks noChangeAspect="1" noChangeArrowheads="1"/>
          </p:cNvPicPr>
          <p:nvPr/>
        </p:nvPicPr>
        <p:blipFill>
          <a:blip r:embed="rId3" cstate="print"/>
          <a:srcRect/>
          <a:stretch>
            <a:fillRect/>
          </a:stretch>
        </p:blipFill>
        <p:spPr bwMode="auto">
          <a:xfrm>
            <a:off x="4390342" y="-740618"/>
            <a:ext cx="5150210" cy="6832412"/>
          </a:xfrm>
          <a:prstGeom prst="rect">
            <a:avLst/>
          </a:prstGeom>
          <a:noFill/>
          <a:ln w="9525">
            <a:noFill/>
            <a:miter lim="800000"/>
            <a:headEnd/>
            <a:tailEnd/>
          </a:ln>
        </p:spPr>
      </p:pic>
      <p:pic>
        <p:nvPicPr>
          <p:cNvPr id="186371" name="Picture 3" descr="iStock_000006370188Medium"/>
          <p:cNvPicPr>
            <a:picLocks noChangeAspect="1" noChangeArrowheads="1"/>
          </p:cNvPicPr>
          <p:nvPr/>
        </p:nvPicPr>
        <p:blipFill>
          <a:blip r:embed="rId4" cstate="print"/>
          <a:srcRect/>
          <a:stretch>
            <a:fillRect/>
          </a:stretch>
        </p:blipFill>
        <p:spPr bwMode="auto">
          <a:xfrm>
            <a:off x="6468" y="-20538"/>
            <a:ext cx="4392488" cy="6030105"/>
          </a:xfrm>
          <a:prstGeom prst="rect">
            <a:avLst/>
          </a:prstGeom>
          <a:noFill/>
          <a:ln w="9525">
            <a:noFill/>
            <a:miter lim="800000"/>
            <a:headEnd/>
            <a:tailEnd/>
          </a:ln>
        </p:spPr>
      </p:pic>
      <p:sp>
        <p:nvSpPr>
          <p:cNvPr id="5" name="Rectangle 4"/>
          <p:cNvSpPr/>
          <p:nvPr/>
        </p:nvSpPr>
        <p:spPr bwMode="auto">
          <a:xfrm>
            <a:off x="323528" y="4191930"/>
            <a:ext cx="3960440" cy="702078"/>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sz="5400" b="1" i="0" u="none" strike="noStrike" cap="none" normalizeH="0" baseline="0" smtClean="0">
                <a:ln>
                  <a:noFill/>
                </a:ln>
                <a:solidFill>
                  <a:schemeClr val="bg1"/>
                </a:solidFill>
                <a:effectLst/>
                <a:latin typeface="Arial" charset="0"/>
                <a:cs typeface="Arial" charset="0"/>
              </a:rPr>
              <a:t>brutal</a:t>
            </a:r>
          </a:p>
        </p:txBody>
      </p:sp>
      <p:sp>
        <p:nvSpPr>
          <p:cNvPr id="6" name="Rectangle 5"/>
          <p:cNvSpPr/>
          <p:nvPr/>
        </p:nvSpPr>
        <p:spPr bwMode="auto">
          <a:xfrm>
            <a:off x="4802538" y="4191930"/>
            <a:ext cx="3960440" cy="70207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sz="5400" b="1" i="0" u="none" strike="noStrike" cap="none" normalizeH="0" baseline="0" dirty="0" smtClean="0">
                <a:ln>
                  <a:noFill/>
                </a:ln>
                <a:solidFill>
                  <a:schemeClr val="bg1"/>
                </a:solidFill>
                <a:effectLst/>
                <a:latin typeface="Arial" charset="0"/>
                <a:cs typeface="Arial" charset="0"/>
              </a:rPr>
              <a:t>cosmética</a:t>
            </a:r>
          </a:p>
        </p:txBody>
      </p:sp>
    </p:spTree>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1 Marcador de pie de página"/>
          <p:cNvSpPr txBox="1">
            <a:spLocks noGrp="1"/>
          </p:cNvSpPr>
          <p:nvPr/>
        </p:nvSpPr>
        <p:spPr bwMode="auto">
          <a:xfrm>
            <a:off x="0" y="4998244"/>
            <a:ext cx="2895600" cy="145256"/>
          </a:xfrm>
          <a:prstGeom prst="rect">
            <a:avLst/>
          </a:prstGeom>
          <a:noFill/>
          <a:ln w="9525">
            <a:noFill/>
            <a:miter lim="800000"/>
            <a:headEnd/>
            <a:tailEnd/>
          </a:ln>
        </p:spPr>
        <p:txBody>
          <a:bodyPr/>
          <a:lstStyle/>
          <a:p>
            <a:r>
              <a:rPr lang="en-US" sz="900" smtClean="0">
                <a:solidFill>
                  <a:srgbClr val="FFFFFF"/>
                </a:solidFill>
              </a:rPr>
              <a:t>© 2010 Axialent, Inc. All rights reserved</a:t>
            </a:r>
            <a:endParaRPr lang="es-ES" sz="900" b="0" smtClean="0">
              <a:solidFill>
                <a:srgbClr val="FFFFFF"/>
              </a:solidFill>
            </a:endParaRPr>
          </a:p>
        </p:txBody>
      </p:sp>
      <p:sp>
        <p:nvSpPr>
          <p:cNvPr id="5" name="2 Marcador de número de diapositiva"/>
          <p:cNvSpPr txBox="1">
            <a:spLocks noGrp="1"/>
          </p:cNvSpPr>
          <p:nvPr/>
        </p:nvSpPr>
        <p:spPr bwMode="auto">
          <a:xfrm>
            <a:off x="8639182" y="4973244"/>
            <a:ext cx="504825" cy="215503"/>
          </a:xfrm>
          <a:prstGeom prst="rect">
            <a:avLst/>
          </a:prstGeom>
          <a:noFill/>
          <a:ln>
            <a:miter lim="800000"/>
            <a:headEnd/>
            <a:tailEnd/>
          </a:ln>
        </p:spPr>
        <p:txBody>
          <a:bodyPr/>
          <a:lstStyle/>
          <a:p>
            <a:pPr algn="r">
              <a:defRPr/>
            </a:pPr>
            <a:fld id="{FE1264C8-B2DF-40C7-8423-15C539618905}" type="slidenum">
              <a:rPr lang="es-ES" sz="1200">
                <a:solidFill>
                  <a:srgbClr val="FFFFFF"/>
                </a:solidFill>
                <a:latin typeface="Arial"/>
              </a:rPr>
              <a:pPr algn="r">
                <a:defRPr/>
              </a:pPr>
              <a:t>119</a:t>
            </a:fld>
            <a:endParaRPr lang="es-ES" sz="1200">
              <a:solidFill>
                <a:srgbClr val="FFFFFF"/>
              </a:solidFill>
              <a:latin typeface="Arial"/>
            </a:endParaRPr>
          </a:p>
        </p:txBody>
      </p:sp>
      <p:pic>
        <p:nvPicPr>
          <p:cNvPr id="229380" name="Picture 2" descr="1072585_80472483"/>
          <p:cNvPicPr>
            <a:picLocks noChangeAspect="1" noChangeArrowheads="1"/>
          </p:cNvPicPr>
          <p:nvPr/>
        </p:nvPicPr>
        <p:blipFill>
          <a:blip r:embed="rId3" cstate="print"/>
          <a:srcRect/>
          <a:stretch>
            <a:fillRect/>
          </a:stretch>
        </p:blipFill>
        <p:spPr bwMode="auto">
          <a:xfrm>
            <a:off x="0" y="-663175"/>
            <a:ext cx="9144000" cy="6858001"/>
          </a:xfrm>
          <a:prstGeom prst="rect">
            <a:avLst/>
          </a:prstGeom>
          <a:noFill/>
          <a:ln w="9525">
            <a:noFill/>
            <a:miter lim="800000"/>
            <a:headEnd/>
            <a:tailEnd/>
          </a:ln>
        </p:spPr>
      </p:pic>
      <p:sp>
        <p:nvSpPr>
          <p:cNvPr id="229381" name="Text Box 3"/>
          <p:cNvSpPr txBox="1">
            <a:spLocks noChangeArrowheads="1"/>
          </p:cNvSpPr>
          <p:nvPr/>
        </p:nvSpPr>
        <p:spPr bwMode="auto">
          <a:xfrm>
            <a:off x="4788031" y="249492"/>
            <a:ext cx="4140877" cy="1107996"/>
          </a:xfrm>
          <a:prstGeom prst="rect">
            <a:avLst/>
          </a:prstGeom>
          <a:noFill/>
          <a:ln w="9525">
            <a:noFill/>
            <a:miter lim="800000"/>
            <a:headEnd/>
            <a:tailEnd/>
          </a:ln>
        </p:spPr>
        <p:txBody>
          <a:bodyPr wrap="none">
            <a:spAutoFit/>
          </a:bodyPr>
          <a:lstStyle/>
          <a:p>
            <a:r>
              <a:rPr lang="es-MX" sz="6600" b="1" dirty="0" smtClean="0">
                <a:solidFill>
                  <a:srgbClr val="FFFFFF"/>
                </a:solidFill>
                <a:latin typeface="+mn-lt"/>
              </a:rPr>
              <a:t>explosión</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3 Marcador de número de diapositiva"/>
          <p:cNvSpPr txBox="1">
            <a:spLocks noGrp="1"/>
          </p:cNvSpPr>
          <p:nvPr/>
        </p:nvSpPr>
        <p:spPr bwMode="auto">
          <a:xfrm>
            <a:off x="6948264" y="4876006"/>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12</a:t>
            </a:fld>
            <a:endParaRPr lang="en-US" sz="1000">
              <a:solidFill>
                <a:srgbClr val="B2B2B2"/>
              </a:solidFill>
              <a:sym typeface="Trebuchet MS" pitchFamily="34" charset="0"/>
            </a:endParaRPr>
          </a:p>
        </p:txBody>
      </p:sp>
      <p:pic>
        <p:nvPicPr>
          <p:cNvPr id="687107" name="Picture 4" descr="j0442417"/>
          <p:cNvPicPr>
            <a:picLocks noChangeAspect="1" noChangeArrowheads="1"/>
          </p:cNvPicPr>
          <p:nvPr/>
        </p:nvPicPr>
        <p:blipFill>
          <a:blip r:embed="rId3" cstate="print"/>
          <a:srcRect/>
          <a:stretch>
            <a:fillRect/>
          </a:stretch>
        </p:blipFill>
        <p:spPr bwMode="auto">
          <a:xfrm>
            <a:off x="6374805" y="460278"/>
            <a:ext cx="2771803" cy="4377929"/>
          </a:xfrm>
          <a:prstGeom prst="rect">
            <a:avLst/>
          </a:prstGeom>
          <a:noFill/>
          <a:ln w="9525">
            <a:noFill/>
            <a:miter lim="800000"/>
            <a:headEnd/>
            <a:tailEnd/>
          </a:ln>
        </p:spPr>
      </p:pic>
      <p:sp>
        <p:nvSpPr>
          <p:cNvPr id="687108" name="6 Rectángulo"/>
          <p:cNvSpPr>
            <a:spLocks noChangeArrowheads="1"/>
          </p:cNvSpPr>
          <p:nvPr/>
        </p:nvSpPr>
        <p:spPr bwMode="auto">
          <a:xfrm>
            <a:off x="258769" y="469107"/>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82952" name="Rectangle 8"/>
          <p:cNvSpPr>
            <a:spLocks noGrp="1" noChangeArrowheads="1"/>
          </p:cNvSpPr>
          <p:nvPr>
            <p:ph idx="4294967295"/>
          </p:nvPr>
        </p:nvSpPr>
        <p:spPr>
          <a:xfrm>
            <a:off x="360040" y="542929"/>
            <a:ext cx="5796136" cy="2456017"/>
          </a:xfrm>
        </p:spPr>
        <p:txBody>
          <a:bodyPr wrap="square" lIns="91420" tIns="91420" rIns="91420" bIns="91420">
            <a:spAutoFit/>
          </a:bodyPr>
          <a:lstStyle/>
          <a:p>
            <a:pPr marL="0" indent="0" defTabSz="895350" eaLnBrk="1" hangingPunct="1">
              <a:buFontTx/>
              <a:buNone/>
            </a:pPr>
            <a:r>
              <a:rPr lang="es-ES" sz="5400" dirty="0" smtClean="0">
                <a:solidFill>
                  <a:schemeClr val="tx1"/>
                </a:solidFill>
              </a:rPr>
              <a:t>confidencialidad</a:t>
            </a:r>
          </a:p>
          <a:p>
            <a:pPr marL="0" indent="0" defTabSz="895350" eaLnBrk="1" hangingPunct="1">
              <a:buFontTx/>
              <a:buNone/>
            </a:pPr>
            <a:r>
              <a:rPr lang="es-ES" sz="3600" b="0" dirty="0" smtClean="0">
                <a:solidFill>
                  <a:schemeClr val="tx1"/>
                </a:solidFill>
              </a:rPr>
              <a:t>revelación consciente de información.</a:t>
            </a:r>
            <a:endParaRPr lang="es-ES" sz="3600" dirty="0" smtClean="0">
              <a:solidFill>
                <a:schemeClr val="tx1"/>
              </a:solidFill>
            </a:endParaRPr>
          </a:p>
        </p:txBody>
      </p:sp>
      <p:sp>
        <p:nvSpPr>
          <p:cNvPr id="6" name="Rectangle 5"/>
          <p:cNvSpPr/>
          <p:nvPr/>
        </p:nvSpPr>
        <p:spPr bwMode="auto">
          <a:xfrm>
            <a:off x="395536" y="267494"/>
            <a:ext cx="8748464"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descr="iStock_000005231198Medium"/>
          <p:cNvPicPr>
            <a:picLocks noChangeAspect="1" noChangeArrowheads="1"/>
          </p:cNvPicPr>
          <p:nvPr/>
        </p:nvPicPr>
        <p:blipFill>
          <a:blip r:embed="rId3" cstate="print"/>
          <a:srcRect/>
          <a:stretch>
            <a:fillRect/>
          </a:stretch>
        </p:blipFill>
        <p:spPr bwMode="auto">
          <a:xfrm>
            <a:off x="2228850" y="1688306"/>
            <a:ext cx="6915150" cy="3162300"/>
          </a:xfrm>
          <a:prstGeom prst="rect">
            <a:avLst/>
          </a:prstGeom>
          <a:noFill/>
          <a:ln w="9525">
            <a:noFill/>
            <a:miter lim="800000"/>
            <a:headEnd/>
            <a:tailEnd/>
          </a:ln>
        </p:spPr>
      </p:pic>
      <p:sp>
        <p:nvSpPr>
          <p:cNvPr id="45060" name="Rectangle 4"/>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6" name="5 Marcador de número de diapositiva"/>
          <p:cNvSpPr>
            <a:spLocks noGrp="1"/>
          </p:cNvSpPr>
          <p:nvPr>
            <p:ph type="sldNum" sz="quarter" idx="10"/>
          </p:nvPr>
        </p:nvSpPr>
        <p:spPr/>
        <p:txBody>
          <a:bodyPr/>
          <a:lstStyle/>
          <a:p>
            <a:pPr>
              <a:defRPr/>
            </a:pPr>
            <a:r>
              <a:rPr lang="en-US" smtClean="0"/>
              <a:t>| </a:t>
            </a:r>
            <a:fld id="{555712C9-D881-44C0-9A10-6B522FB04138}" type="slidenum">
              <a:rPr lang="en-US" smtClean="0">
                <a:solidFill>
                  <a:srgbClr val="B2B2B2"/>
                </a:solidFill>
              </a:rPr>
              <a:pPr>
                <a:defRPr/>
              </a:pPr>
              <a:t>120</a:t>
            </a:fld>
            <a:endParaRPr lang="en-US">
              <a:solidFill>
                <a:srgbClr val="B2B2B2"/>
              </a:solidFill>
            </a:endParaRP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8" name="Rectangle 7"/>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202754" name="Text Box 2"/>
          <p:cNvSpPr txBox="1">
            <a:spLocks noChangeArrowheads="1"/>
          </p:cNvSpPr>
          <p:nvPr/>
        </p:nvSpPr>
        <p:spPr bwMode="auto">
          <a:xfrm>
            <a:off x="611560" y="699542"/>
            <a:ext cx="4044697" cy="1107996"/>
          </a:xfrm>
          <a:prstGeom prst="rect">
            <a:avLst/>
          </a:prstGeom>
          <a:noFill/>
          <a:ln w="9525">
            <a:noFill/>
            <a:miter lim="800000"/>
            <a:headEnd/>
            <a:tailEnd/>
          </a:ln>
        </p:spPr>
        <p:txBody>
          <a:bodyPr wrap="none">
            <a:spAutoFit/>
          </a:bodyPr>
          <a:lstStyle/>
          <a:p>
            <a:pPr>
              <a:defRPr/>
            </a:pPr>
            <a:r>
              <a:rPr lang="es-MX" sz="6600" b="1" dirty="0" smtClean="0">
                <a:latin typeface="+mj-lt"/>
              </a:rPr>
              <a:t>represión</a:t>
            </a:r>
            <a:endParaRPr lang="es-MX" sz="6600" b="1" dirty="0">
              <a:latin typeface="+mj-lt"/>
            </a:endParaRPr>
          </a:p>
        </p:txBody>
      </p:sp>
    </p:spTree>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1 Marcador de pie de página"/>
          <p:cNvSpPr txBox="1">
            <a:spLocks noGrp="1"/>
          </p:cNvSpPr>
          <p:nvPr/>
        </p:nvSpPr>
        <p:spPr bwMode="auto">
          <a:xfrm>
            <a:off x="0" y="4998244"/>
            <a:ext cx="2895600" cy="145256"/>
          </a:xfrm>
          <a:prstGeom prst="rect">
            <a:avLst/>
          </a:prstGeom>
          <a:noFill/>
          <a:ln w="9525">
            <a:noFill/>
            <a:miter lim="800000"/>
            <a:headEnd/>
            <a:tailEnd/>
          </a:ln>
        </p:spPr>
        <p:txBody>
          <a:bodyPr/>
          <a:lstStyle/>
          <a:p>
            <a:r>
              <a:rPr lang="en-US" sz="900" smtClean="0">
                <a:solidFill>
                  <a:srgbClr val="FFFFFF"/>
                </a:solidFill>
              </a:rPr>
              <a:t>© 2010 Axialent, Inc. All rights reserved</a:t>
            </a:r>
            <a:endParaRPr lang="es-ES" sz="900" b="0" smtClean="0">
              <a:solidFill>
                <a:srgbClr val="FFFFFF"/>
              </a:solidFill>
            </a:endParaRPr>
          </a:p>
        </p:txBody>
      </p:sp>
      <p:sp>
        <p:nvSpPr>
          <p:cNvPr id="5" name="2 Marcador de número de diapositiva"/>
          <p:cNvSpPr txBox="1">
            <a:spLocks noGrp="1"/>
          </p:cNvSpPr>
          <p:nvPr/>
        </p:nvSpPr>
        <p:spPr bwMode="auto">
          <a:xfrm>
            <a:off x="8639182" y="4973244"/>
            <a:ext cx="504825" cy="215503"/>
          </a:xfrm>
          <a:prstGeom prst="rect">
            <a:avLst/>
          </a:prstGeom>
          <a:noFill/>
          <a:ln>
            <a:miter lim="800000"/>
            <a:headEnd/>
            <a:tailEnd/>
          </a:ln>
        </p:spPr>
        <p:txBody>
          <a:bodyPr/>
          <a:lstStyle/>
          <a:p>
            <a:pPr algn="r">
              <a:defRPr/>
            </a:pPr>
            <a:fld id="{1FEEE416-F6DF-4901-B9F9-E1197CC56C0E}" type="slidenum">
              <a:rPr lang="es-ES" sz="1200">
                <a:solidFill>
                  <a:srgbClr val="FFFFFF"/>
                </a:solidFill>
                <a:latin typeface="Arial"/>
              </a:rPr>
              <a:pPr algn="r">
                <a:defRPr/>
              </a:pPr>
              <a:t>121</a:t>
            </a:fld>
            <a:endParaRPr lang="es-ES" sz="1200">
              <a:solidFill>
                <a:srgbClr val="FFFFFF"/>
              </a:solidFill>
              <a:latin typeface="Arial"/>
            </a:endParaRPr>
          </a:p>
        </p:txBody>
      </p:sp>
      <p:pic>
        <p:nvPicPr>
          <p:cNvPr id="231428" name="Picture 2" descr="iStock_000002466674Medium"/>
          <p:cNvPicPr>
            <a:picLocks noChangeAspect="1" noChangeArrowheads="1"/>
          </p:cNvPicPr>
          <p:nvPr/>
        </p:nvPicPr>
        <p:blipFill>
          <a:blip r:embed="rId3" cstate="print"/>
          <a:srcRect/>
          <a:stretch>
            <a:fillRect/>
          </a:stretch>
        </p:blipFill>
        <p:spPr bwMode="auto">
          <a:xfrm>
            <a:off x="-274638" y="-50004"/>
            <a:ext cx="9769476" cy="10975181"/>
          </a:xfrm>
          <a:prstGeom prst="rect">
            <a:avLst/>
          </a:prstGeom>
          <a:noFill/>
          <a:ln w="9525">
            <a:noFill/>
            <a:miter lim="800000"/>
            <a:headEnd/>
            <a:tailEnd/>
          </a:ln>
        </p:spPr>
      </p:pic>
      <p:sp>
        <p:nvSpPr>
          <p:cNvPr id="1067011" name="Text Box 3"/>
          <p:cNvSpPr txBox="1">
            <a:spLocks noChangeArrowheads="1"/>
          </p:cNvSpPr>
          <p:nvPr/>
        </p:nvSpPr>
        <p:spPr bwMode="auto">
          <a:xfrm>
            <a:off x="214320" y="4071938"/>
            <a:ext cx="5286375" cy="1107996"/>
          </a:xfrm>
          <a:prstGeom prst="rect">
            <a:avLst/>
          </a:prstGeom>
          <a:noFill/>
          <a:ln w="9525" algn="ctr">
            <a:noFill/>
            <a:miter lim="800000"/>
            <a:headEnd/>
            <a:tailEnd/>
          </a:ln>
          <a:effectLst/>
        </p:spPr>
        <p:txBody>
          <a:bodyPr>
            <a:spAutoFit/>
          </a:bodyPr>
          <a:lstStyle/>
          <a:p>
            <a:pPr>
              <a:defRPr/>
            </a:pPr>
            <a:r>
              <a:rPr lang="es-AR" sz="6600" b="1" smtClean="0">
                <a:solidFill>
                  <a:srgbClr val="FFFFFF"/>
                </a:solidFill>
                <a:latin typeface="+mj-lt"/>
              </a:rPr>
              <a:t>implosión</a:t>
            </a:r>
            <a:endParaRPr lang="es-AR" sz="6600" b="1">
              <a:solidFill>
                <a:srgbClr val="FFFFFF"/>
              </a:solidFill>
              <a:latin typeface="+mj-lt"/>
            </a:endParaRPr>
          </a:p>
        </p:txBody>
      </p:sp>
    </p:spTree>
  </p:cSld>
  <p:clrMapOvr>
    <a:masterClrMapping/>
  </p:clrMapOvr>
  <p:transition>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r>
              <a:rPr lang="en-US" smtClean="0"/>
              <a:t>| </a:t>
            </a:r>
            <a:fld id="{B9C96045-8DC9-4AEE-A3D1-B94062EF1437}" type="slidenum">
              <a:rPr lang="en-US" smtClean="0">
                <a:solidFill>
                  <a:srgbClr val="B2B2B2"/>
                </a:solidFill>
              </a:rPr>
              <a:pPr>
                <a:defRPr/>
              </a:pPr>
              <a:t>122</a:t>
            </a:fld>
            <a:endParaRPr lang="en-US">
              <a:solidFill>
                <a:srgbClr val="B2B2B2"/>
              </a:solidFill>
            </a:endParaRPr>
          </a:p>
        </p:txBody>
      </p:sp>
      <p:sp>
        <p:nvSpPr>
          <p:cNvPr id="47106" name="Rectangle 2"/>
          <p:cNvSpPr>
            <a:spLocks noGrp="1" noChangeArrowheads="1"/>
          </p:cNvSpPr>
          <p:nvPr>
            <p:ph type="title" idx="4294967295"/>
          </p:nvPr>
        </p:nvSpPr>
        <p:spPr>
          <a:xfrm>
            <a:off x="457200" y="1347614"/>
            <a:ext cx="8229600" cy="2052228"/>
          </a:xfrm>
        </p:spPr>
        <p:txBody>
          <a:bodyPr anchor="ctr"/>
          <a:lstStyle/>
          <a:p>
            <a:pPr algn="ctr" eaLnBrk="1" hangingPunct="1"/>
            <a:r>
              <a:rPr lang="es-ES" sz="5400" dirty="0" smtClean="0">
                <a:solidFill>
                  <a:schemeClr val="tx1"/>
                </a:solidFill>
              </a:rPr>
              <a:t>el</a:t>
            </a:r>
            <a:r>
              <a:rPr lang="es-ES" sz="5400" dirty="0" smtClean="0">
                <a:solidFill>
                  <a:srgbClr val="FFCC00"/>
                </a:solidFill>
              </a:rPr>
              <a:t> </a:t>
            </a:r>
            <a:r>
              <a:rPr lang="es-ES" sz="5400" dirty="0" err="1" smtClean="0">
                <a:solidFill>
                  <a:schemeClr val="tx1"/>
                </a:solidFill>
              </a:rPr>
              <a:t>cuatrilema</a:t>
            </a:r>
            <a:r>
              <a:rPr lang="es-ES" sz="5400" dirty="0" smtClean="0">
                <a:solidFill>
                  <a:schemeClr val="tx1"/>
                </a:solidFill>
              </a:rPr>
              <a:t> de la </a:t>
            </a:r>
            <a:br>
              <a:rPr lang="es-ES" sz="5400" dirty="0" smtClean="0">
                <a:solidFill>
                  <a:schemeClr val="tx1"/>
                </a:solidFill>
              </a:rPr>
            </a:br>
            <a:r>
              <a:rPr lang="es-ES" sz="5400" dirty="0" smtClean="0">
                <a:solidFill>
                  <a:schemeClr val="tx1"/>
                </a:solidFill>
              </a:rPr>
              <a:t>Columna Izquierda Tóxica (CIT)</a:t>
            </a:r>
            <a:endParaRPr lang="en-GB" sz="5400" dirty="0" smtClean="0">
              <a:solidFill>
                <a:schemeClr val="tx1"/>
              </a:solidFill>
            </a:endParaRPr>
          </a:p>
        </p:txBody>
      </p:sp>
      <p:sp>
        <p:nvSpPr>
          <p:cNvPr id="47107" name="Rectangle 2"/>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5"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6" name="Rectangle 5"/>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48131" name="Picture 2"/>
          <p:cNvPicPr>
            <a:picLocks noChangeAspect="1" noChangeArrowheads="1"/>
          </p:cNvPicPr>
          <p:nvPr/>
        </p:nvPicPr>
        <p:blipFill>
          <a:blip r:embed="rId3" cstate="print"/>
          <a:srcRect/>
          <a:stretch>
            <a:fillRect/>
          </a:stretch>
        </p:blipFill>
        <p:spPr bwMode="auto">
          <a:xfrm>
            <a:off x="5220072" y="5"/>
            <a:ext cx="3942985" cy="5380057"/>
          </a:xfrm>
          <a:prstGeom prst="rect">
            <a:avLst/>
          </a:prstGeom>
          <a:noFill/>
          <a:ln w="9525" algn="ctr">
            <a:noFill/>
            <a:miter lim="800000"/>
            <a:headEnd/>
            <a:tailEnd/>
          </a:ln>
        </p:spPr>
      </p:pic>
      <p:sp>
        <p:nvSpPr>
          <p:cNvPr id="5" name="4 Marcador de número de diapositiva"/>
          <p:cNvSpPr>
            <a:spLocks noGrp="1"/>
          </p:cNvSpPr>
          <p:nvPr>
            <p:ph type="sldNum" sz="quarter" idx="10"/>
          </p:nvPr>
        </p:nvSpPr>
        <p:spPr/>
        <p:txBody>
          <a:bodyPr/>
          <a:lstStyle/>
          <a:p>
            <a:pPr>
              <a:defRPr/>
            </a:pPr>
            <a:r>
              <a:rPr lang="en-US" dirty="0" smtClean="0"/>
              <a:t>| </a:t>
            </a:r>
            <a:fld id="{856FA72E-85F3-4A39-A411-908FB9D96180}" type="slidenum">
              <a:rPr lang="en-US" smtClean="0">
                <a:solidFill>
                  <a:srgbClr val="B2B2B2"/>
                </a:solidFill>
              </a:rPr>
              <a:pPr>
                <a:defRPr/>
              </a:pPr>
              <a:t>123</a:t>
            </a:fld>
            <a:endParaRPr lang="en-US" dirty="0">
              <a:solidFill>
                <a:srgbClr val="B2B2B2"/>
              </a:solidFill>
            </a:endParaRPr>
          </a:p>
        </p:txBody>
      </p:sp>
      <p:sp>
        <p:nvSpPr>
          <p:cNvPr id="6" name="Rectangle 5"/>
          <p:cNvSpPr/>
          <p:nvPr/>
        </p:nvSpPr>
        <p:spPr bwMode="auto">
          <a:xfrm>
            <a:off x="0" y="0"/>
            <a:ext cx="5220072" cy="5143500"/>
          </a:xfrm>
          <a:prstGeom prst="rect">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91492" name="5 Rectángulo"/>
          <p:cNvSpPr>
            <a:spLocks noChangeArrowheads="1"/>
          </p:cNvSpPr>
          <p:nvPr/>
        </p:nvSpPr>
        <p:spPr bwMode="auto">
          <a:xfrm>
            <a:off x="323528" y="2571753"/>
            <a:ext cx="4824536" cy="2114425"/>
          </a:xfrm>
          <a:prstGeom prst="rect">
            <a:avLst/>
          </a:prstGeom>
          <a:noFill/>
          <a:ln w="9525">
            <a:noFill/>
            <a:miter lim="800000"/>
            <a:headEnd/>
            <a:tailEnd/>
          </a:ln>
        </p:spPr>
        <p:txBody>
          <a:bodyPr wrap="square">
            <a:spAutoFit/>
          </a:bodyPr>
          <a:lstStyle/>
          <a:p>
            <a:pPr marL="530225" indent="-530225" defTabSz="893763">
              <a:spcBef>
                <a:spcPct val="65000"/>
              </a:spcBef>
              <a:buClr>
                <a:schemeClr val="accent2"/>
              </a:buClr>
              <a:buFont typeface="+mj-lt"/>
              <a:buAutoNum type="arabicPeriod"/>
              <a:defRPr/>
            </a:pPr>
            <a:r>
              <a:rPr lang="es-ES" sz="3600" b="1" dirty="0" smtClean="0">
                <a:solidFill>
                  <a:schemeClr val="bg1"/>
                </a:solidFill>
                <a:latin typeface="+mj-lt"/>
              </a:rPr>
              <a:t>siempre </a:t>
            </a:r>
            <a:r>
              <a:rPr lang="es-ES" sz="3600" b="1" dirty="0">
                <a:solidFill>
                  <a:schemeClr val="bg1"/>
                </a:solidFill>
                <a:latin typeface="+mj-lt"/>
              </a:rPr>
              <a:t>aparece. </a:t>
            </a:r>
            <a:endParaRPr lang="es-ES" sz="3600" b="1" dirty="0" smtClean="0">
              <a:solidFill>
                <a:schemeClr val="bg1"/>
              </a:solidFill>
              <a:latin typeface="+mj-lt"/>
            </a:endParaRPr>
          </a:p>
          <a:p>
            <a:pPr marL="530225" indent="-530225" defTabSz="893763">
              <a:spcBef>
                <a:spcPct val="65000"/>
              </a:spcBef>
              <a:buClr>
                <a:schemeClr val="accent2"/>
              </a:buClr>
              <a:defRPr/>
            </a:pPr>
            <a:r>
              <a:rPr lang="es-ES" sz="3600" b="1" dirty="0" smtClean="0">
                <a:solidFill>
                  <a:schemeClr val="bg1"/>
                </a:solidFill>
                <a:latin typeface="+mj-lt"/>
              </a:rPr>
              <a:t>	no </a:t>
            </a:r>
            <a:r>
              <a:rPr lang="es-ES" sz="3600" b="1" dirty="0">
                <a:solidFill>
                  <a:schemeClr val="bg1"/>
                </a:solidFill>
                <a:latin typeface="+mj-lt"/>
              </a:rPr>
              <a:t>la podemos evitar.</a:t>
            </a:r>
          </a:p>
        </p:txBody>
      </p:sp>
    </p:spTree>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4 Marcador de número de diapositiva"/>
          <p:cNvSpPr txBox="1">
            <a:spLocks noGrp="1"/>
          </p:cNvSpPr>
          <p:nvPr/>
        </p:nvSpPr>
        <p:spPr bwMode="auto">
          <a:xfrm>
            <a:off x="6877050" y="4914901"/>
            <a:ext cx="2133600" cy="357188"/>
          </a:xfrm>
          <a:prstGeom prst="rect">
            <a:avLst/>
          </a:prstGeom>
          <a:noFill/>
          <a:ln>
            <a:miter lim="800000"/>
            <a:headEnd/>
            <a:tailEnd/>
          </a:ln>
        </p:spPr>
        <p:txBody>
          <a:bodyPr/>
          <a:lstStyle/>
          <a:p>
            <a:pPr algn="r">
              <a:defRPr/>
            </a:pPr>
            <a:fld id="{2E67FBF8-B0D6-4253-BCE1-DBC0C27439C4}" type="slidenum">
              <a:rPr lang="en-GB" sz="1200">
                <a:solidFill>
                  <a:schemeClr val="accent2"/>
                </a:solidFill>
                <a:cs typeface="+mn-cs"/>
              </a:rPr>
              <a:pPr algn="r">
                <a:defRPr/>
              </a:pPr>
              <a:t>124</a:t>
            </a:fld>
            <a:endParaRPr lang="en-GB" sz="1200">
              <a:solidFill>
                <a:schemeClr val="accent2"/>
              </a:solidFill>
              <a:cs typeface="+mn-cs"/>
            </a:endParaRPr>
          </a:p>
        </p:txBody>
      </p:sp>
      <p:pic>
        <p:nvPicPr>
          <p:cNvPr id="49155" name="Picture 2"/>
          <p:cNvPicPr>
            <a:picLocks noChangeAspect="1" noChangeArrowheads="1"/>
          </p:cNvPicPr>
          <p:nvPr/>
        </p:nvPicPr>
        <p:blipFill>
          <a:blip r:embed="rId3" cstate="print"/>
          <a:srcRect/>
          <a:stretch>
            <a:fillRect/>
          </a:stretch>
        </p:blipFill>
        <p:spPr bwMode="auto">
          <a:xfrm>
            <a:off x="4788024" y="543160"/>
            <a:ext cx="4355983" cy="4600340"/>
          </a:xfrm>
          <a:prstGeom prst="rect">
            <a:avLst/>
          </a:prstGeom>
          <a:noFill/>
          <a:ln w="9525" algn="ctr">
            <a:noFill/>
            <a:miter lim="800000"/>
            <a:headEnd/>
            <a:tailEnd/>
          </a:ln>
        </p:spPr>
      </p:pic>
      <p:sp>
        <p:nvSpPr>
          <p:cNvPr id="49156" name="Rectangle 4"/>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6" name="5 Rectángulo"/>
          <p:cNvSpPr>
            <a:spLocks noChangeArrowheads="1"/>
          </p:cNvSpPr>
          <p:nvPr/>
        </p:nvSpPr>
        <p:spPr bwMode="auto">
          <a:xfrm>
            <a:off x="179512" y="627534"/>
            <a:ext cx="4536504" cy="3416320"/>
          </a:xfrm>
          <a:prstGeom prst="rect">
            <a:avLst/>
          </a:prstGeom>
          <a:noFill/>
          <a:ln w="9525">
            <a:noFill/>
            <a:miter lim="800000"/>
            <a:headEnd/>
            <a:tailEnd/>
          </a:ln>
        </p:spPr>
        <p:txBody>
          <a:bodyPr wrap="square">
            <a:spAutoFit/>
          </a:bodyPr>
          <a:lstStyle/>
          <a:p>
            <a:pPr marL="539750" indent="-539750" defTabSz="893763">
              <a:spcBef>
                <a:spcPct val="65000"/>
              </a:spcBef>
              <a:buClr>
                <a:schemeClr val="accent2"/>
              </a:buClr>
              <a:buFont typeface="+mj-lt"/>
              <a:buAutoNum type="arabicPeriod" startAt="2"/>
              <a:defRPr/>
            </a:pPr>
            <a:r>
              <a:rPr lang="es-ES" sz="3600" b="1" dirty="0" smtClean="0">
                <a:latin typeface="+mj-lt"/>
              </a:rPr>
              <a:t>si la expresamos literalmente, podemos afectar la relación, la tarea y sentirnos mal.</a:t>
            </a:r>
            <a:endParaRPr lang="es-ES" sz="3600" b="1" dirty="0">
              <a:latin typeface="+mj-lt"/>
            </a:endParaRPr>
          </a:p>
        </p:txBody>
      </p:sp>
      <p:sp>
        <p:nvSpPr>
          <p:cNvPr id="7" name="6 Marcador de número de diapositiva"/>
          <p:cNvSpPr>
            <a:spLocks noGrp="1"/>
          </p:cNvSpPr>
          <p:nvPr>
            <p:ph type="sldNum" sz="quarter" idx="10"/>
          </p:nvPr>
        </p:nvSpPr>
        <p:spPr>
          <a:xfrm>
            <a:off x="6995886" y="4899935"/>
            <a:ext cx="2133600" cy="200025"/>
          </a:xfrm>
        </p:spPr>
        <p:txBody>
          <a:bodyPr/>
          <a:lstStyle/>
          <a:p>
            <a:pPr>
              <a:defRPr/>
            </a:pPr>
            <a:r>
              <a:rPr lang="en-US" dirty="0" smtClean="0"/>
              <a:t>| </a:t>
            </a:r>
            <a:fld id="{21C7F94E-BA71-4798-8677-CB5C0F9E49DC}" type="slidenum">
              <a:rPr lang="en-US" smtClean="0">
                <a:solidFill>
                  <a:srgbClr val="B2B2B2"/>
                </a:solidFill>
              </a:rPr>
              <a:pPr>
                <a:defRPr/>
              </a:pPr>
              <a:t>124</a:t>
            </a:fld>
            <a:endParaRPr lang="en-US" dirty="0">
              <a:solidFill>
                <a:srgbClr val="B2B2B2"/>
              </a:solidFill>
            </a:endParaRPr>
          </a:p>
        </p:txBody>
      </p:sp>
      <p:sp>
        <p:nvSpPr>
          <p:cNvPr id="8"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9" name="Rectangle 8"/>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50178" name="Rectangle 3"/>
          <p:cNvSpPr>
            <a:spLocks noChangeArrowheads="1"/>
          </p:cNvSpPr>
          <p:nvPr/>
        </p:nvSpPr>
        <p:spPr bwMode="auto">
          <a:xfrm>
            <a:off x="347663" y="381000"/>
            <a:ext cx="4151312" cy="338554"/>
          </a:xfrm>
          <a:prstGeom prst="rect">
            <a:avLst/>
          </a:prstGeom>
          <a:solidFill>
            <a:schemeClr val="accent1"/>
          </a:solidFill>
          <a:ln w="9525" algn="ctr">
            <a:noFill/>
            <a:round/>
            <a:headEnd/>
            <a:tailEnd/>
          </a:ln>
        </p:spPr>
        <p:txBody>
          <a:bodyPr>
            <a:spAutoFit/>
          </a:bodyPr>
          <a:lstStyle/>
          <a:p>
            <a:endParaRPr lang="es-AR" sz="1600"/>
          </a:p>
        </p:txBody>
      </p:sp>
      <p:pic>
        <p:nvPicPr>
          <p:cNvPr id="50179" name="Picture 4" descr="man hammer.jpg"/>
          <p:cNvPicPr>
            <a:picLocks noChangeAspect="1"/>
          </p:cNvPicPr>
          <p:nvPr/>
        </p:nvPicPr>
        <p:blipFill>
          <a:blip r:embed="rId3" cstate="print"/>
          <a:srcRect/>
          <a:stretch>
            <a:fillRect/>
          </a:stretch>
        </p:blipFill>
        <p:spPr bwMode="auto">
          <a:xfrm>
            <a:off x="5004048" y="-47624"/>
            <a:ext cx="4136784" cy="5191125"/>
          </a:xfrm>
          <a:prstGeom prst="rect">
            <a:avLst/>
          </a:prstGeom>
          <a:noFill/>
          <a:ln w="9525">
            <a:noFill/>
            <a:miter lim="800000"/>
            <a:headEnd/>
            <a:tailEnd/>
          </a:ln>
        </p:spPr>
      </p:pic>
      <p:sp>
        <p:nvSpPr>
          <p:cNvPr id="6" name="5 Rectángulo"/>
          <p:cNvSpPr>
            <a:spLocks noChangeArrowheads="1"/>
          </p:cNvSpPr>
          <p:nvPr/>
        </p:nvSpPr>
        <p:spPr bwMode="auto">
          <a:xfrm>
            <a:off x="285750" y="375051"/>
            <a:ext cx="4070226" cy="4401205"/>
          </a:xfrm>
          <a:prstGeom prst="rect">
            <a:avLst/>
          </a:prstGeom>
          <a:noFill/>
          <a:ln w="9525">
            <a:noFill/>
            <a:miter lim="800000"/>
            <a:headEnd/>
            <a:tailEnd/>
          </a:ln>
        </p:spPr>
        <p:txBody>
          <a:bodyPr wrap="square">
            <a:spAutoFit/>
          </a:bodyPr>
          <a:lstStyle/>
          <a:p>
            <a:pPr marL="449263" indent="-449263" defTabSz="893763">
              <a:spcBef>
                <a:spcPct val="65000"/>
              </a:spcBef>
              <a:buClr>
                <a:schemeClr val="accent2"/>
              </a:buClr>
              <a:buFont typeface="+mj-lt"/>
              <a:buAutoNum type="arabicPeriod" startAt="3"/>
              <a:defRPr/>
            </a:pPr>
            <a:r>
              <a:rPr lang="es-ES" sz="2800" b="1" dirty="0" smtClean="0">
                <a:latin typeface="+mj-lt"/>
              </a:rPr>
              <a:t>si no la expresamos o sólo decimos una “verdad cosmética”, no enfrentamos el problema, afectándonos a nosotros mismos, a la tarea, y a la relación.</a:t>
            </a:r>
            <a:endParaRPr lang="es-ES" sz="2800" b="1" dirty="0">
              <a:latin typeface="+mj-lt"/>
            </a:endParaRPr>
          </a:p>
        </p:txBody>
      </p:sp>
      <p:sp>
        <p:nvSpPr>
          <p:cNvPr id="5" name="4 Marcador de número de diapositiva"/>
          <p:cNvSpPr>
            <a:spLocks noGrp="1"/>
          </p:cNvSpPr>
          <p:nvPr>
            <p:ph type="sldNum" sz="quarter" idx="10"/>
          </p:nvPr>
        </p:nvSpPr>
        <p:spPr/>
        <p:txBody>
          <a:bodyPr/>
          <a:lstStyle/>
          <a:p>
            <a:pPr>
              <a:defRPr/>
            </a:pPr>
            <a:r>
              <a:rPr lang="en-US" smtClean="0"/>
              <a:t>| </a:t>
            </a:r>
            <a:fld id="{417F46C0-CC28-4D60-A5F5-F698B363D6F7}" type="slidenum">
              <a:rPr lang="en-US" smtClean="0">
                <a:solidFill>
                  <a:srgbClr val="B2B2B2"/>
                </a:solidFill>
              </a:rPr>
              <a:pPr>
                <a:defRPr/>
              </a:pPr>
              <a:t>125</a:t>
            </a:fld>
            <a:endParaRPr lang="en-US">
              <a:solidFill>
                <a:srgbClr val="B2B2B2"/>
              </a:solidFill>
            </a:endParaRP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Lucia Ledesma\Pictures\imagenes de trabajo\BBVA\706719_18781219.jpg"/>
          <p:cNvPicPr>
            <a:picLocks noChangeAspect="1" noChangeArrowheads="1"/>
          </p:cNvPicPr>
          <p:nvPr/>
        </p:nvPicPr>
        <p:blipFill>
          <a:blip r:embed="rId3" cstate="print"/>
          <a:srcRect/>
          <a:stretch>
            <a:fillRect/>
          </a:stretch>
        </p:blipFill>
        <p:spPr bwMode="auto">
          <a:xfrm>
            <a:off x="0" y="0"/>
            <a:ext cx="9144000" cy="5143500"/>
          </a:xfrm>
          <a:prstGeom prst="rect">
            <a:avLst/>
          </a:prstGeom>
          <a:noFill/>
          <a:ln w="9525">
            <a:noFill/>
            <a:miter lim="800000"/>
            <a:headEnd/>
            <a:tailEnd/>
          </a:ln>
        </p:spPr>
      </p:pic>
      <p:sp>
        <p:nvSpPr>
          <p:cNvPr id="4" name="3 Rectángulo"/>
          <p:cNvSpPr>
            <a:spLocks noChangeArrowheads="1"/>
          </p:cNvSpPr>
          <p:nvPr/>
        </p:nvSpPr>
        <p:spPr bwMode="auto">
          <a:xfrm>
            <a:off x="323528" y="3193688"/>
            <a:ext cx="6120680" cy="1754326"/>
          </a:xfrm>
          <a:prstGeom prst="rect">
            <a:avLst/>
          </a:prstGeom>
          <a:noFill/>
          <a:ln w="9525">
            <a:noFill/>
            <a:miter lim="800000"/>
            <a:headEnd/>
            <a:tailEnd/>
          </a:ln>
        </p:spPr>
        <p:txBody>
          <a:bodyPr wrap="square">
            <a:spAutoFit/>
          </a:bodyPr>
          <a:lstStyle/>
          <a:p>
            <a:pPr marL="514350" indent="-514350" defTabSz="893763">
              <a:spcBef>
                <a:spcPct val="65000"/>
              </a:spcBef>
              <a:buClr>
                <a:schemeClr val="accent2"/>
              </a:buClr>
              <a:buFont typeface="+mj-lt"/>
              <a:buAutoNum type="arabicPeriod" startAt="4"/>
              <a:defRPr/>
            </a:pPr>
            <a:r>
              <a:rPr lang="es-ES" sz="3600" b="1" dirty="0" smtClean="0">
                <a:solidFill>
                  <a:schemeClr val="bg1"/>
                </a:solidFill>
                <a:latin typeface="+mj-lt"/>
              </a:rPr>
              <a:t>la </a:t>
            </a:r>
            <a:r>
              <a:rPr lang="es-ES" sz="3600" b="1" dirty="0">
                <a:solidFill>
                  <a:schemeClr val="bg1"/>
                </a:solidFill>
                <a:latin typeface="+mj-lt"/>
              </a:rPr>
              <a:t>energía de la Columna Izquierda Tóxica siempre se “trasluce”.</a:t>
            </a:r>
          </a:p>
        </p:txBody>
      </p:sp>
      <p:sp>
        <p:nvSpPr>
          <p:cNvPr id="5" name="4 Marcador de número de diapositiva"/>
          <p:cNvSpPr>
            <a:spLocks noGrp="1"/>
          </p:cNvSpPr>
          <p:nvPr>
            <p:ph type="sldNum" sz="quarter" idx="10"/>
          </p:nvPr>
        </p:nvSpPr>
        <p:spPr>
          <a:xfrm>
            <a:off x="7010400" y="4819997"/>
            <a:ext cx="2133600" cy="200025"/>
          </a:xfrm>
        </p:spPr>
        <p:txBody>
          <a:bodyPr/>
          <a:lstStyle/>
          <a:p>
            <a:pPr>
              <a:defRPr/>
            </a:pPr>
            <a:r>
              <a:rPr lang="en-US" dirty="0" smtClean="0"/>
              <a:t>| </a:t>
            </a:r>
            <a:fld id="{302D3F59-C196-4E46-9225-F38DA9B5734F}" type="slidenum">
              <a:rPr lang="en-US" smtClean="0">
                <a:solidFill>
                  <a:srgbClr val="B2B2B2"/>
                </a:solidFill>
              </a:rPr>
              <a:pPr>
                <a:defRPr/>
              </a:pPr>
              <a:t>126</a:t>
            </a:fld>
            <a:endParaRPr lang="en-US" dirty="0">
              <a:solidFill>
                <a:srgbClr val="B2B2B2"/>
              </a:solidFill>
            </a:endParaRPr>
          </a:p>
        </p:txBody>
      </p:sp>
    </p:spTree>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5299" name="Rectangle 2"/>
          <p:cNvSpPr>
            <a:spLocks noGrp="1" noChangeArrowheads="1"/>
          </p:cNvSpPr>
          <p:nvPr>
            <p:ph type="title"/>
          </p:nvPr>
        </p:nvSpPr>
        <p:spPr>
          <a:xfrm>
            <a:off x="251523" y="51470"/>
            <a:ext cx="8785225" cy="561975"/>
          </a:xfrm>
        </p:spPr>
        <p:txBody>
          <a:bodyPr/>
          <a:lstStyle/>
          <a:p>
            <a:pPr eaLnBrk="1" hangingPunct="1"/>
            <a:r>
              <a:rPr lang="es-ES" dirty="0" smtClean="0"/>
              <a:t>el </a:t>
            </a:r>
            <a:r>
              <a:rPr lang="es-ES" dirty="0" err="1" smtClean="0"/>
              <a:t>cuatrilema</a:t>
            </a:r>
            <a:r>
              <a:rPr lang="es-ES" dirty="0" smtClean="0"/>
              <a:t> de la columna izquierda</a:t>
            </a:r>
          </a:p>
        </p:txBody>
      </p:sp>
      <p:sp>
        <p:nvSpPr>
          <p:cNvPr id="55300" name="Rectangle 3"/>
          <p:cNvSpPr>
            <a:spLocks noGrp="1" noChangeArrowheads="1"/>
          </p:cNvSpPr>
          <p:nvPr>
            <p:ph idx="1"/>
          </p:nvPr>
        </p:nvSpPr>
        <p:spPr>
          <a:xfrm>
            <a:off x="539559" y="771550"/>
            <a:ext cx="8150423" cy="2213986"/>
          </a:xfrm>
        </p:spPr>
        <p:txBody>
          <a:bodyPr/>
          <a:lstStyle/>
          <a:p>
            <a:pPr marL="342900" indent="-342900" defTabSz="895350" eaLnBrk="1" hangingPunct="1">
              <a:spcBef>
                <a:spcPts val="1200"/>
              </a:spcBef>
              <a:buFont typeface="+mj-lt"/>
              <a:buAutoNum type="arabicPeriod"/>
            </a:pPr>
            <a:r>
              <a:rPr lang="es-ES" sz="1800" b="0" dirty="0" smtClean="0"/>
              <a:t>No podemos controlar la aparición de los pensamientos, emociones y sentimientos en nuestra columna izquierda. La CI “ocurre”. </a:t>
            </a:r>
          </a:p>
          <a:p>
            <a:pPr marL="342900" indent="-342900" defTabSz="895350" eaLnBrk="1" hangingPunct="1">
              <a:spcBef>
                <a:spcPts val="1200"/>
              </a:spcBef>
              <a:buFont typeface="+mj-lt"/>
              <a:buAutoNum type="arabicPeriod"/>
            </a:pPr>
            <a:r>
              <a:rPr lang="es-ES" sz="1800" b="0" dirty="0" smtClean="0"/>
              <a:t>Si la expresamos literalmente, podemos afectar la relación, la tarea y sentirnos mal.. </a:t>
            </a:r>
          </a:p>
          <a:p>
            <a:pPr marL="342900" indent="-342900" defTabSz="895350" eaLnBrk="1" hangingPunct="1">
              <a:spcBef>
                <a:spcPts val="1200"/>
              </a:spcBef>
              <a:buFont typeface="+mj-lt"/>
              <a:buAutoNum type="arabicPeriod"/>
            </a:pPr>
            <a:r>
              <a:rPr lang="es-ES" sz="1800" b="0" dirty="0" smtClean="0"/>
              <a:t>Si no la expresamos o sólo decimos una “verdad cosmética”, no enfrentamos el problema, afectándonos a nosotros mismos, a la tarea, y a la relación. </a:t>
            </a:r>
          </a:p>
          <a:p>
            <a:pPr marL="342900" indent="-342900" defTabSz="895350" eaLnBrk="1" hangingPunct="1">
              <a:spcBef>
                <a:spcPts val="1200"/>
              </a:spcBef>
              <a:buFont typeface="+mj-lt"/>
              <a:buAutoNum type="arabicPeriod"/>
            </a:pPr>
            <a:r>
              <a:rPr lang="es-ES" sz="1800" b="0" dirty="0" smtClean="0"/>
              <a:t>La energía de la Columna Izquierda Tóxica siempre se “trasluce”.</a:t>
            </a:r>
            <a:endParaRPr lang="es-ES" sz="1800" b="0" dirty="0"/>
          </a:p>
        </p:txBody>
      </p:sp>
      <p:sp>
        <p:nvSpPr>
          <p:cNvPr id="18" name="Slide Number Placeholder 3"/>
          <p:cNvSpPr>
            <a:spLocks noGrp="1"/>
          </p:cNvSpPr>
          <p:nvPr>
            <p:ph type="sldNum" sz="quarter" idx="10"/>
          </p:nvPr>
        </p:nvSpPr>
        <p:spPr>
          <a:xfrm>
            <a:off x="6966858" y="4876006"/>
            <a:ext cx="2133600" cy="200025"/>
          </a:xfrm>
        </p:spPr>
        <p:txBody>
          <a:bodyPr/>
          <a:lstStyle/>
          <a:p>
            <a:pPr>
              <a:defRPr/>
            </a:pPr>
            <a:r>
              <a:rPr lang="en-US" dirty="0"/>
              <a:t>| </a:t>
            </a:r>
            <a:fld id="{BE7E95D8-EC59-4691-99B0-0393DCAA61BF}" type="slidenum">
              <a:rPr lang="en-US">
                <a:solidFill>
                  <a:srgbClr val="B2B2B2"/>
                </a:solidFill>
              </a:rPr>
              <a:pPr>
                <a:defRPr/>
              </a:pPr>
              <a:t>127</a:t>
            </a:fld>
            <a:endParaRPr lang="en-US" dirty="0">
              <a:solidFill>
                <a:srgbClr val="B2B2B2"/>
              </a:solidFill>
            </a:endParaRPr>
          </a:p>
        </p:txBody>
      </p:sp>
      <p:sp>
        <p:nvSpPr>
          <p:cNvPr id="55301" name="Text Box 4"/>
          <p:cNvSpPr txBox="1">
            <a:spLocks noChangeArrowheads="1"/>
          </p:cNvSpPr>
          <p:nvPr/>
        </p:nvSpPr>
        <p:spPr bwMode="auto">
          <a:xfrm>
            <a:off x="2071267" y="3573069"/>
            <a:ext cx="94084" cy="340241"/>
          </a:xfrm>
          <a:prstGeom prst="rect">
            <a:avLst/>
          </a:prstGeom>
          <a:noFill/>
          <a:ln w="9525" algn="ctr">
            <a:noFill/>
            <a:miter lim="800000"/>
            <a:headEnd/>
            <a:tailEnd/>
          </a:ln>
        </p:spPr>
        <p:txBody>
          <a:bodyPr wrap="none" lIns="46555" tIns="46555" rIns="46555" bIns="46555">
            <a:spAutoFit/>
          </a:bodyPr>
          <a:lstStyle/>
          <a:p>
            <a:pPr algn="r" defTabSz="912813">
              <a:spcBef>
                <a:spcPct val="50000"/>
              </a:spcBef>
            </a:pPr>
            <a:endParaRPr lang="en-US" sz="1600" b="1">
              <a:solidFill>
                <a:schemeClr val="bg1"/>
              </a:solidFill>
            </a:endParaRPr>
          </a:p>
        </p:txBody>
      </p:sp>
      <p:sp>
        <p:nvSpPr>
          <p:cNvPr id="55306" name="Text Box 15"/>
          <p:cNvSpPr txBox="1">
            <a:spLocks noChangeArrowheads="1"/>
          </p:cNvSpPr>
          <p:nvPr/>
        </p:nvSpPr>
        <p:spPr bwMode="auto">
          <a:xfrm>
            <a:off x="1166646" y="4029915"/>
            <a:ext cx="6789737" cy="680473"/>
          </a:xfrm>
          <a:prstGeom prst="rect">
            <a:avLst/>
          </a:prstGeom>
          <a:solidFill>
            <a:schemeClr val="tx1">
              <a:lumMod val="50000"/>
              <a:lumOff val="50000"/>
              <a:alpha val="50195"/>
            </a:schemeClr>
          </a:solidFill>
          <a:ln w="38100" algn="ctr">
            <a:noFill/>
            <a:miter lim="800000"/>
            <a:headEnd/>
            <a:tailEnd/>
          </a:ln>
          <a:effectLst>
            <a:outerShdw blurRad="50800" dist="38100" dir="2700000" algn="tl" rotWithShape="0">
              <a:prstClr val="black">
                <a:alpha val="40000"/>
              </a:prstClr>
            </a:outerShdw>
          </a:effectLst>
        </p:spPr>
        <p:txBody>
          <a:bodyPr lIns="93106" tIns="93106" rIns="93106" bIns="93106">
            <a:spAutoFit/>
          </a:bodyPr>
          <a:lstStyle/>
          <a:p>
            <a:pPr algn="ctr" defTabSz="912813">
              <a:spcBef>
                <a:spcPct val="50000"/>
              </a:spcBef>
            </a:pPr>
            <a:r>
              <a:rPr lang="es-ES" sz="1600" b="1"/>
              <a:t>¿CÓMO PODEMOS SER HONESTOS, RESPETUOSOS Y EFECTIVOS AL MISMO TIEMPO?</a:t>
            </a:r>
            <a:r>
              <a:rPr lang="es-ES" sz="1600" b="1">
                <a:solidFill>
                  <a:schemeClr val="bg1"/>
                </a:solidFill>
              </a:rPr>
              <a:t> </a:t>
            </a:r>
          </a:p>
        </p:txBody>
      </p:sp>
      <p:sp>
        <p:nvSpPr>
          <p:cNvPr id="55307" name="AutoShape 16"/>
          <p:cNvSpPr>
            <a:spLocks noChangeArrowheads="1"/>
          </p:cNvSpPr>
          <p:nvPr/>
        </p:nvSpPr>
        <p:spPr bwMode="auto">
          <a:xfrm>
            <a:off x="4234482" y="3551672"/>
            <a:ext cx="654050" cy="387668"/>
          </a:xfrm>
          <a:prstGeom prst="downArrow">
            <a:avLst>
              <a:gd name="adj1" fmla="val 50000"/>
              <a:gd name="adj2" fmla="val 26456"/>
            </a:avLst>
          </a:prstGeom>
          <a:solidFill>
            <a:srgbClr val="FBB03F"/>
          </a:solidFill>
          <a:ln w="28575" algn="ctr">
            <a:noFill/>
            <a:miter lim="800000"/>
            <a:headEnd/>
            <a:tailEnd/>
          </a:ln>
        </p:spPr>
        <p:txBody>
          <a:bodyPr lIns="45720" rIns="45720" anchor="ctr">
            <a:spAutoFit/>
          </a:bodyPr>
          <a:lstStyle/>
          <a:p>
            <a:endParaRPr lang="es-MX"/>
          </a:p>
        </p:txBody>
      </p:sp>
      <p:sp>
        <p:nvSpPr>
          <p:cNvPr id="9"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2226" name="Rectangle 2"/>
          <p:cNvSpPr>
            <a:spLocks noGrp="1" noChangeArrowheads="1"/>
          </p:cNvSpPr>
          <p:nvPr>
            <p:ph type="title"/>
          </p:nvPr>
        </p:nvSpPr>
        <p:spPr>
          <a:xfrm>
            <a:off x="279407" y="51470"/>
            <a:ext cx="8685213" cy="434578"/>
          </a:xfrm>
        </p:spPr>
        <p:txBody>
          <a:bodyPr/>
          <a:lstStyle/>
          <a:p>
            <a:pPr eaLnBrk="1" hangingPunct="1"/>
            <a:r>
              <a:rPr lang="es-ES" dirty="0" smtClean="0"/>
              <a:t>el </a:t>
            </a:r>
            <a:r>
              <a:rPr lang="es-ES" dirty="0" err="1" smtClean="0"/>
              <a:t>cuatrilema</a:t>
            </a:r>
            <a:r>
              <a:rPr lang="es-ES" dirty="0" smtClean="0"/>
              <a:t> de la columna izquierda tóxica (CIT)</a:t>
            </a:r>
          </a:p>
        </p:txBody>
      </p:sp>
      <p:sp>
        <p:nvSpPr>
          <p:cNvPr id="52228" name="3 Marcador de número de diapositiva"/>
          <p:cNvSpPr>
            <a:spLocks noGrp="1"/>
          </p:cNvSpPr>
          <p:nvPr>
            <p:ph type="sldNum" sz="quarter" idx="10"/>
          </p:nvPr>
        </p:nvSpPr>
        <p:spPr/>
        <p:txBody>
          <a:bodyPr/>
          <a:lstStyle/>
          <a:p>
            <a:pPr>
              <a:defRPr/>
            </a:pPr>
            <a:r>
              <a:rPr lang="en-US" smtClean="0"/>
              <a:t>| </a:t>
            </a:r>
            <a:fld id="{C462A32C-324E-4C87-B7A5-181951FF3E7B}" type="slidenum">
              <a:rPr lang="en-US" smtClean="0">
                <a:solidFill>
                  <a:srgbClr val="B2B2B2"/>
                </a:solidFill>
              </a:rPr>
              <a:pPr>
                <a:defRPr/>
              </a:pPr>
              <a:t>128</a:t>
            </a:fld>
            <a:endParaRPr lang="en-US" smtClean="0">
              <a:solidFill>
                <a:srgbClr val="B2B2B2"/>
              </a:solidFill>
            </a:endParaRPr>
          </a:p>
        </p:txBody>
      </p:sp>
      <p:sp>
        <p:nvSpPr>
          <p:cNvPr id="94242" name="Text Box 34"/>
          <p:cNvSpPr txBox="1">
            <a:spLocks noChangeArrowheads="1"/>
          </p:cNvSpPr>
          <p:nvPr/>
        </p:nvSpPr>
        <p:spPr bwMode="auto">
          <a:xfrm>
            <a:off x="785820" y="1275606"/>
            <a:ext cx="7572375" cy="1944216"/>
          </a:xfrm>
          <a:prstGeom prst="rect">
            <a:avLst/>
          </a:prstGeom>
          <a:solidFill>
            <a:schemeClr val="accent3"/>
          </a:solidFill>
          <a:ln w="15875" algn="ctr">
            <a:noFill/>
            <a:miter lim="800000"/>
            <a:headEnd/>
            <a:tailEnd/>
          </a:ln>
          <a:effectLst>
            <a:outerShdw blurRad="50800" dist="38100" dir="2700000" algn="tl" rotWithShape="0">
              <a:prstClr val="black">
                <a:alpha val="40000"/>
              </a:prstClr>
            </a:outerShdw>
          </a:effectLst>
        </p:spPr>
        <p:txBody>
          <a:bodyPr lIns="45720" rIns="45720" anchor="ctr"/>
          <a:lstStyle/>
          <a:p>
            <a:pPr algn="ctr" defTabSz="895350" fontAlgn="auto">
              <a:spcBef>
                <a:spcPts val="0"/>
              </a:spcBef>
              <a:spcAft>
                <a:spcPts val="0"/>
              </a:spcAft>
              <a:defRPr/>
            </a:pPr>
            <a:r>
              <a:rPr lang="es-ES" sz="4000" b="1" dirty="0" smtClean="0">
                <a:solidFill>
                  <a:schemeClr val="bg1"/>
                </a:solidFill>
                <a:latin typeface="+mn-lt"/>
                <a:cs typeface="+mn-cs"/>
              </a:rPr>
              <a:t>¿cómo </a:t>
            </a:r>
            <a:r>
              <a:rPr lang="es-ES" sz="4000" b="1" dirty="0">
                <a:solidFill>
                  <a:schemeClr val="bg1"/>
                </a:solidFill>
                <a:latin typeface="+mn-lt"/>
                <a:cs typeface="+mn-cs"/>
              </a:rPr>
              <a:t>podemos ser honestos y respetuosos al mismo tiempo? </a:t>
            </a:r>
          </a:p>
        </p:txBody>
      </p:sp>
      <p:sp>
        <p:nvSpPr>
          <p:cNvPr id="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4242"/>
                                        </p:tgtEl>
                                        <p:attrNameLst>
                                          <p:attrName>style.visibility</p:attrName>
                                        </p:attrNameLst>
                                      </p:cBhvr>
                                      <p:to>
                                        <p:strVal val="visible"/>
                                      </p:to>
                                    </p:set>
                                    <p:animEffect transition="in" filter="box(in)">
                                      <p:cBhvr>
                                        <p:cTn id="7" dur="500"/>
                                        <p:tgtEl>
                                          <p:spTgt spid="94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4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53626" name="Oval 4"/>
          <p:cNvSpPr>
            <a:spLocks noChangeArrowheads="1"/>
          </p:cNvSpPr>
          <p:nvPr/>
        </p:nvSpPr>
        <p:spPr bwMode="auto">
          <a:xfrm>
            <a:off x="150484" y="1869672"/>
            <a:ext cx="2736304" cy="1998222"/>
          </a:xfrm>
          <a:prstGeom prst="ellipse">
            <a:avLst/>
          </a:prstGeom>
          <a:solidFill>
            <a:schemeClr val="accent4"/>
          </a:solidFill>
          <a:ln w="28575">
            <a:solidFill>
              <a:schemeClr val="bg1"/>
            </a:solidFill>
            <a:round/>
            <a:headEnd/>
            <a:tailEnd/>
          </a:ln>
        </p:spPr>
        <p:txBody>
          <a:bodyPr/>
          <a:lstStyle/>
          <a:p>
            <a:endParaRPr lang="es-AR"/>
          </a:p>
        </p:txBody>
      </p:sp>
      <p:sp>
        <p:nvSpPr>
          <p:cNvPr id="153625" name="Oval 3"/>
          <p:cNvSpPr>
            <a:spLocks noChangeArrowheads="1"/>
          </p:cNvSpPr>
          <p:nvPr/>
        </p:nvSpPr>
        <p:spPr bwMode="auto">
          <a:xfrm>
            <a:off x="627242" y="2193708"/>
            <a:ext cx="1782788" cy="1350150"/>
          </a:xfrm>
          <a:prstGeom prst="ellipse">
            <a:avLst/>
          </a:prstGeom>
          <a:solidFill>
            <a:schemeClr val="accent3">
              <a:alpha val="97000"/>
            </a:schemeClr>
          </a:solidFill>
          <a:ln w="28575">
            <a:solidFill>
              <a:schemeClr val="bg1"/>
            </a:solidFill>
            <a:round/>
            <a:headEnd/>
            <a:tailEnd/>
          </a:ln>
        </p:spPr>
        <p:txBody>
          <a:bodyPr/>
          <a:lstStyle/>
          <a:p>
            <a:endParaRPr lang="es-AR"/>
          </a:p>
        </p:txBody>
      </p:sp>
      <p:sp>
        <p:nvSpPr>
          <p:cNvPr id="153627" name="Oval 5"/>
          <p:cNvSpPr>
            <a:spLocks noChangeArrowheads="1"/>
          </p:cNvSpPr>
          <p:nvPr/>
        </p:nvSpPr>
        <p:spPr bwMode="auto">
          <a:xfrm>
            <a:off x="1092394" y="2549104"/>
            <a:ext cx="852487" cy="639365"/>
          </a:xfrm>
          <a:prstGeom prst="ellipse">
            <a:avLst/>
          </a:prstGeom>
          <a:solidFill>
            <a:srgbClr val="0066FF"/>
          </a:solidFill>
          <a:ln w="28575">
            <a:solidFill>
              <a:schemeClr val="bg1"/>
            </a:solidFill>
            <a:round/>
            <a:headEnd/>
            <a:tailEnd/>
          </a:ln>
        </p:spPr>
        <p:txBody>
          <a:bodyPr/>
          <a:lstStyle/>
          <a:p>
            <a:endParaRPr lang="es-AR"/>
          </a:p>
        </p:txBody>
      </p:sp>
      <p:sp>
        <p:nvSpPr>
          <p:cNvPr id="259082" name="Text Box 10"/>
          <p:cNvSpPr txBox="1">
            <a:spLocks noChangeArrowheads="1"/>
          </p:cNvSpPr>
          <p:nvPr/>
        </p:nvSpPr>
        <p:spPr bwMode="auto">
          <a:xfrm>
            <a:off x="3443288" y="3690856"/>
            <a:ext cx="2374900" cy="1033442"/>
          </a:xfrm>
          <a:prstGeom prst="rect">
            <a:avLst/>
          </a:prstGeom>
          <a:solidFill>
            <a:schemeClr val="tx1">
              <a:lumMod val="75000"/>
              <a:lumOff val="25000"/>
            </a:schemeClr>
          </a:solidFill>
          <a:ln w="19050">
            <a:noFill/>
            <a:miter lim="800000"/>
            <a:headEnd/>
            <a:tailEnd/>
          </a:ln>
        </p:spPr>
        <p:txBody>
          <a:bodyPr lIns="89592" tIns="44797" rIns="89592" bIns="44797"/>
          <a:lstStyle/>
          <a:p>
            <a:pPr algn="ctr" defTabSz="895350" eaLnBrk="0" hangingPunct="0">
              <a:spcBef>
                <a:spcPts val="0"/>
              </a:spcBef>
            </a:pPr>
            <a:r>
              <a:rPr lang="es-ES" dirty="0" smtClean="0">
                <a:solidFill>
                  <a:schemeClr val="bg1"/>
                </a:solidFill>
              </a:rPr>
              <a:t>Verdad profunda / esencial:</a:t>
            </a:r>
            <a:r>
              <a:rPr lang="es-ES" sz="1400" dirty="0" smtClean="0">
                <a:solidFill>
                  <a:schemeClr val="bg1"/>
                </a:solidFill>
              </a:rPr>
              <a:t> </a:t>
            </a:r>
          </a:p>
          <a:p>
            <a:pPr algn="ctr" defTabSz="895350" eaLnBrk="0" hangingPunct="0">
              <a:spcBef>
                <a:spcPts val="0"/>
              </a:spcBef>
            </a:pPr>
            <a:r>
              <a:rPr lang="es-ES" sz="1200" dirty="0" smtClean="0">
                <a:solidFill>
                  <a:schemeClr val="bg1"/>
                </a:solidFill>
              </a:rPr>
              <a:t>Lo </a:t>
            </a:r>
            <a:r>
              <a:rPr lang="es-ES" sz="1200" dirty="0">
                <a:solidFill>
                  <a:schemeClr val="bg1"/>
                </a:solidFill>
              </a:rPr>
              <a:t>que mi verdad</a:t>
            </a:r>
            <a:r>
              <a:rPr lang="es-ES" sz="1200" i="1" dirty="0">
                <a:solidFill>
                  <a:schemeClr val="bg1"/>
                </a:solidFill>
              </a:rPr>
              <a:t> realmente</a:t>
            </a:r>
            <a:r>
              <a:rPr lang="es-ES" sz="1200" dirty="0">
                <a:solidFill>
                  <a:schemeClr val="bg1"/>
                </a:solidFill>
              </a:rPr>
              <a:t> </a:t>
            </a:r>
            <a:r>
              <a:rPr lang="es-ES" sz="1200" dirty="0" smtClean="0">
                <a:solidFill>
                  <a:schemeClr val="bg1"/>
                </a:solidFill>
              </a:rPr>
              <a:t>es.</a:t>
            </a:r>
            <a:endParaRPr lang="es-ES" sz="1200" dirty="0">
              <a:solidFill>
                <a:schemeClr val="bg1"/>
              </a:solidFill>
            </a:endParaRPr>
          </a:p>
        </p:txBody>
      </p:sp>
      <p:sp>
        <p:nvSpPr>
          <p:cNvPr id="259083" name="Text Box 11"/>
          <p:cNvSpPr txBox="1">
            <a:spLocks noChangeArrowheads="1"/>
          </p:cNvSpPr>
          <p:nvPr/>
        </p:nvSpPr>
        <p:spPr bwMode="auto">
          <a:xfrm>
            <a:off x="3467610" y="1285202"/>
            <a:ext cx="2525713" cy="692482"/>
          </a:xfrm>
          <a:prstGeom prst="rect">
            <a:avLst/>
          </a:prstGeom>
          <a:solidFill>
            <a:srgbClr val="C00000"/>
          </a:solidFill>
          <a:ln w="19050" algn="ctr">
            <a:noFill/>
            <a:miter lim="800000"/>
            <a:headEnd/>
            <a:tailEnd/>
          </a:ln>
        </p:spPr>
        <p:txBody>
          <a:bodyPr lIns="91410" tIns="45706" rIns="91410" bIns="45706"/>
          <a:lstStyle/>
          <a:p>
            <a:pPr algn="ctr" defTabSz="912813" eaLnBrk="0" hangingPunct="0"/>
            <a:r>
              <a:rPr lang="es-ES" b="1" dirty="0" smtClean="0">
                <a:solidFill>
                  <a:schemeClr val="bg1"/>
                </a:solidFill>
              </a:rPr>
              <a:t>Verdad reactiva</a:t>
            </a:r>
            <a:r>
              <a:rPr lang="es-ES" b="1" dirty="0">
                <a:solidFill>
                  <a:schemeClr val="bg1"/>
                </a:solidFill>
              </a:rPr>
              <a:t>:</a:t>
            </a:r>
          </a:p>
          <a:p>
            <a:pPr algn="ctr" defTabSz="912813" eaLnBrk="0" hangingPunct="0"/>
            <a:r>
              <a:rPr lang="es-ES" sz="1200" dirty="0" smtClean="0">
                <a:solidFill>
                  <a:schemeClr val="bg1"/>
                </a:solidFill>
              </a:rPr>
              <a:t>Lo </a:t>
            </a:r>
            <a:r>
              <a:rPr lang="es-ES" sz="1200" dirty="0">
                <a:solidFill>
                  <a:schemeClr val="bg1"/>
                </a:solidFill>
              </a:rPr>
              <a:t>que </a:t>
            </a:r>
            <a:r>
              <a:rPr lang="es-ES" sz="1200" b="1" i="1" dirty="0">
                <a:solidFill>
                  <a:schemeClr val="bg1"/>
                </a:solidFill>
              </a:rPr>
              <a:t>creo</a:t>
            </a:r>
            <a:r>
              <a:rPr lang="es-ES" sz="1200" dirty="0">
                <a:solidFill>
                  <a:schemeClr val="bg1"/>
                </a:solidFill>
              </a:rPr>
              <a:t> </a:t>
            </a:r>
            <a:r>
              <a:rPr lang="es-ES" sz="1200" dirty="0" smtClean="0">
                <a:solidFill>
                  <a:schemeClr val="bg1"/>
                </a:solidFill>
              </a:rPr>
              <a:t>que es </a:t>
            </a:r>
            <a:r>
              <a:rPr lang="es-ES" sz="1200" dirty="0">
                <a:solidFill>
                  <a:schemeClr val="bg1"/>
                </a:solidFill>
              </a:rPr>
              <a:t>mi </a:t>
            </a:r>
            <a:r>
              <a:rPr lang="es-ES" sz="1200" dirty="0" smtClean="0">
                <a:solidFill>
                  <a:schemeClr val="bg1"/>
                </a:solidFill>
              </a:rPr>
              <a:t>verdad</a:t>
            </a:r>
            <a:endParaRPr lang="es-ES" sz="1200" dirty="0">
              <a:solidFill>
                <a:schemeClr val="bg1"/>
              </a:solidFill>
            </a:endParaRPr>
          </a:p>
        </p:txBody>
      </p:sp>
      <p:sp>
        <p:nvSpPr>
          <p:cNvPr id="259084" name="Text Box 12"/>
          <p:cNvSpPr txBox="1">
            <a:spLocks noChangeArrowheads="1"/>
          </p:cNvSpPr>
          <p:nvPr/>
        </p:nvSpPr>
        <p:spPr bwMode="auto">
          <a:xfrm>
            <a:off x="3491880" y="2499742"/>
            <a:ext cx="2570163" cy="864096"/>
          </a:xfrm>
          <a:prstGeom prst="rect">
            <a:avLst/>
          </a:prstGeom>
          <a:solidFill>
            <a:schemeClr val="accent3"/>
          </a:solidFill>
          <a:ln w="19050">
            <a:noFill/>
            <a:miter lim="800000"/>
            <a:headEnd/>
            <a:tailEnd/>
          </a:ln>
        </p:spPr>
        <p:txBody>
          <a:bodyPr lIns="89592" tIns="44797" rIns="89592" bIns="44797"/>
          <a:lstStyle/>
          <a:p>
            <a:pPr algn="ctr" defTabSz="895350" eaLnBrk="0" hangingPunct="0"/>
            <a:r>
              <a:rPr lang="es-ES" b="1" dirty="0" smtClean="0">
                <a:solidFill>
                  <a:schemeClr val="bg1"/>
                </a:solidFill>
              </a:rPr>
              <a:t>Verdad cosmética:</a:t>
            </a:r>
            <a:endParaRPr lang="es-ES" dirty="0">
              <a:solidFill>
                <a:schemeClr val="bg1"/>
              </a:solidFill>
            </a:endParaRPr>
          </a:p>
          <a:p>
            <a:pPr algn="ctr" defTabSz="895350" eaLnBrk="0" hangingPunct="0"/>
            <a:r>
              <a:rPr lang="es-ES" sz="1200" dirty="0" smtClean="0">
                <a:solidFill>
                  <a:schemeClr val="bg1"/>
                </a:solidFill>
              </a:rPr>
              <a:t>La respuesta políticamente correcta que suelo expresar.</a:t>
            </a:r>
            <a:endParaRPr lang="es-ES" sz="1200" dirty="0">
              <a:solidFill>
                <a:schemeClr val="bg1"/>
              </a:solidFill>
            </a:endParaRPr>
          </a:p>
        </p:txBody>
      </p:sp>
      <p:sp>
        <p:nvSpPr>
          <p:cNvPr id="259088" name="Text Box 16"/>
          <p:cNvSpPr txBox="1">
            <a:spLocks noChangeArrowheads="1"/>
          </p:cNvSpPr>
          <p:nvPr/>
        </p:nvSpPr>
        <p:spPr bwMode="auto">
          <a:xfrm>
            <a:off x="6556592" y="1239474"/>
            <a:ext cx="2390716" cy="830977"/>
          </a:xfrm>
          <a:prstGeom prst="rect">
            <a:avLst/>
          </a:prstGeom>
          <a:noFill/>
          <a:ln w="9525" algn="ctr">
            <a:noFill/>
            <a:miter lim="800000"/>
            <a:headEnd/>
            <a:tailEnd/>
          </a:ln>
        </p:spPr>
        <p:txBody>
          <a:bodyPr wrap="square" lIns="45710" tIns="45710" rIns="45710" bIns="45710">
            <a:spAutoFit/>
          </a:bodyPr>
          <a:lstStyle/>
          <a:p>
            <a:pPr algn="ctr" defTabSz="895350">
              <a:spcBef>
                <a:spcPct val="50000"/>
              </a:spcBef>
            </a:pPr>
            <a:r>
              <a:rPr lang="es-ES" b="1" i="1" dirty="0" smtClean="0"/>
              <a:t>“</a:t>
            </a:r>
            <a:r>
              <a:rPr lang="es-AR" b="1" i="1" dirty="0" smtClean="0"/>
              <a:t>Es la peor idea que he escuchado! ¡Nunca funcionará!</a:t>
            </a:r>
            <a:r>
              <a:rPr lang="es-ES" b="1" i="1" dirty="0" smtClean="0"/>
              <a:t>”</a:t>
            </a:r>
            <a:endParaRPr lang="es-ES" b="1" i="1" dirty="0"/>
          </a:p>
        </p:txBody>
      </p:sp>
      <p:sp>
        <p:nvSpPr>
          <p:cNvPr id="259089" name="Text Box 17"/>
          <p:cNvSpPr txBox="1">
            <a:spLocks noChangeArrowheads="1"/>
          </p:cNvSpPr>
          <p:nvPr/>
        </p:nvSpPr>
        <p:spPr bwMode="auto">
          <a:xfrm>
            <a:off x="6696377" y="2571750"/>
            <a:ext cx="2024062" cy="584755"/>
          </a:xfrm>
          <a:prstGeom prst="rect">
            <a:avLst/>
          </a:prstGeom>
          <a:noFill/>
          <a:ln w="9525" algn="ctr">
            <a:noFill/>
            <a:miter lim="800000"/>
            <a:headEnd/>
            <a:tailEnd/>
          </a:ln>
        </p:spPr>
        <p:txBody>
          <a:bodyPr lIns="45710" tIns="45710" rIns="45710" bIns="45710">
            <a:spAutoFit/>
          </a:bodyPr>
          <a:lstStyle/>
          <a:p>
            <a:pPr algn="ctr" defTabSz="895350">
              <a:spcBef>
                <a:spcPct val="50000"/>
              </a:spcBef>
            </a:pPr>
            <a:r>
              <a:rPr lang="es-ES" b="1" i="1" dirty="0" smtClean="0"/>
              <a:t>“¡</a:t>
            </a:r>
            <a:r>
              <a:rPr lang="es-AR" b="1" i="1" dirty="0" smtClean="0">
                <a:solidFill>
                  <a:srgbClr val="002D62"/>
                </a:solidFill>
              </a:rPr>
              <a:t>Qué idea tan interesante! </a:t>
            </a:r>
            <a:endParaRPr lang="es-ES" b="1" i="1" dirty="0"/>
          </a:p>
        </p:txBody>
      </p:sp>
      <p:sp>
        <p:nvSpPr>
          <p:cNvPr id="259095" name="Line 23"/>
          <p:cNvSpPr>
            <a:spLocks noChangeShapeType="1"/>
          </p:cNvSpPr>
          <p:nvPr/>
        </p:nvSpPr>
        <p:spPr bwMode="auto">
          <a:xfrm flipV="1">
            <a:off x="2016125" y="1761782"/>
            <a:ext cx="1108076" cy="486665"/>
          </a:xfrm>
          <a:prstGeom prst="line">
            <a:avLst/>
          </a:prstGeom>
          <a:noFill/>
          <a:ln w="9525">
            <a:solidFill>
              <a:srgbClr val="002960"/>
            </a:solidFill>
            <a:round/>
            <a:headEnd/>
            <a:tailEnd type="triangle" w="med" len="med"/>
          </a:ln>
        </p:spPr>
        <p:txBody>
          <a:bodyPr wrap="square" lIns="45720" rIns="45720">
            <a:spAutoFit/>
          </a:bodyPr>
          <a:lstStyle/>
          <a:p>
            <a:endParaRPr lang="es-AR"/>
          </a:p>
        </p:txBody>
      </p:sp>
      <p:sp>
        <p:nvSpPr>
          <p:cNvPr id="259096" name="Line 24"/>
          <p:cNvSpPr>
            <a:spLocks noChangeShapeType="1"/>
          </p:cNvSpPr>
          <p:nvPr/>
        </p:nvSpPr>
        <p:spPr bwMode="auto">
          <a:xfrm flipV="1">
            <a:off x="2239791" y="2895786"/>
            <a:ext cx="1108075" cy="0"/>
          </a:xfrm>
          <a:prstGeom prst="line">
            <a:avLst/>
          </a:prstGeom>
          <a:noFill/>
          <a:ln w="9525">
            <a:solidFill>
              <a:schemeClr val="accent3"/>
            </a:solidFill>
            <a:round/>
            <a:headEnd/>
            <a:tailEnd type="triangle" w="med" len="med"/>
          </a:ln>
        </p:spPr>
        <p:txBody>
          <a:bodyPr wrap="square" lIns="45720" rIns="45720">
            <a:spAutoFit/>
          </a:bodyPr>
          <a:lstStyle/>
          <a:p>
            <a:endParaRPr lang="es-AR"/>
          </a:p>
        </p:txBody>
      </p:sp>
      <p:sp>
        <p:nvSpPr>
          <p:cNvPr id="259097" name="Line 25"/>
          <p:cNvSpPr>
            <a:spLocks noChangeShapeType="1"/>
          </p:cNvSpPr>
          <p:nvPr/>
        </p:nvSpPr>
        <p:spPr bwMode="auto">
          <a:xfrm>
            <a:off x="1547664" y="2943225"/>
            <a:ext cx="1656184" cy="925116"/>
          </a:xfrm>
          <a:prstGeom prst="line">
            <a:avLst/>
          </a:prstGeom>
          <a:noFill/>
          <a:ln w="9525">
            <a:solidFill>
              <a:schemeClr val="tx1">
                <a:lumMod val="50000"/>
                <a:lumOff val="50000"/>
              </a:schemeClr>
            </a:solidFill>
            <a:round/>
            <a:headEnd/>
            <a:tailEnd type="triangle" w="med" len="med"/>
          </a:ln>
        </p:spPr>
        <p:txBody>
          <a:bodyPr wrap="square" lIns="45720" rIns="45720">
            <a:spAutoFit/>
          </a:bodyPr>
          <a:lstStyle/>
          <a:p>
            <a:endParaRPr lang="es-AR"/>
          </a:p>
        </p:txBody>
      </p:sp>
      <p:sp>
        <p:nvSpPr>
          <p:cNvPr id="259098" name="Text Box 26"/>
          <p:cNvSpPr txBox="1">
            <a:spLocks noChangeArrowheads="1"/>
          </p:cNvSpPr>
          <p:nvPr/>
        </p:nvSpPr>
        <p:spPr bwMode="auto">
          <a:xfrm>
            <a:off x="6621469" y="3705876"/>
            <a:ext cx="2260962" cy="830977"/>
          </a:xfrm>
          <a:prstGeom prst="rect">
            <a:avLst/>
          </a:prstGeom>
          <a:noFill/>
          <a:ln w="9525" algn="ctr">
            <a:noFill/>
            <a:miter lim="800000"/>
            <a:headEnd/>
            <a:tailEnd/>
          </a:ln>
        </p:spPr>
        <p:txBody>
          <a:bodyPr wrap="square" lIns="45710" tIns="45710" rIns="45710" bIns="45710">
            <a:spAutoFit/>
          </a:bodyPr>
          <a:lstStyle/>
          <a:p>
            <a:pPr algn="ctr" defTabSz="895350">
              <a:spcBef>
                <a:spcPct val="50000"/>
              </a:spcBef>
            </a:pPr>
            <a:r>
              <a:rPr lang="es-ES" b="1" i="1" dirty="0">
                <a:sym typeface="Wingdings" pitchFamily="2" charset="2"/>
              </a:rPr>
              <a:t>“Tengo una perspectiva diferente. </a:t>
            </a:r>
            <a:r>
              <a:rPr lang="es-ES" i="1" dirty="0" smtClean="0">
                <a:sym typeface="Wingdings" pitchFamily="2" charset="2"/>
              </a:rPr>
              <a:t>Lo que veo es…</a:t>
            </a:r>
            <a:r>
              <a:rPr lang="es-ES" b="1" i="1" dirty="0" smtClean="0">
                <a:sym typeface="Wingdings" pitchFamily="2" charset="2"/>
              </a:rPr>
              <a:t>”</a:t>
            </a:r>
            <a:endParaRPr lang="es-ES" b="1" i="1" dirty="0">
              <a:sym typeface="Wingdings" pitchFamily="2" charset="2"/>
            </a:endParaRPr>
          </a:p>
        </p:txBody>
      </p:sp>
      <p:sp>
        <p:nvSpPr>
          <p:cNvPr id="4" name="AutoShape 9"/>
          <p:cNvSpPr>
            <a:spLocks noChangeArrowheads="1"/>
          </p:cNvSpPr>
          <p:nvPr/>
        </p:nvSpPr>
        <p:spPr bwMode="auto">
          <a:xfrm>
            <a:off x="6122267" y="1341127"/>
            <a:ext cx="336550" cy="427970"/>
          </a:xfrm>
          <a:prstGeom prst="rightArrow">
            <a:avLst>
              <a:gd name="adj1" fmla="val 50000"/>
              <a:gd name="adj2" fmla="val 25000"/>
            </a:avLst>
          </a:prstGeom>
          <a:solidFill>
            <a:schemeClr val="accent2"/>
          </a:solidFill>
          <a:ln w="15875" algn="ctr">
            <a:noFill/>
            <a:miter lim="800000"/>
            <a:headEnd/>
            <a:tailEnd/>
          </a:ln>
        </p:spPr>
        <p:txBody>
          <a:bodyPr lIns="45720" rIns="45720" anchor="ctr">
            <a:spAutoFit/>
          </a:bodyPr>
          <a:lstStyle/>
          <a:p>
            <a:endParaRPr lang="es-AR" sz="800"/>
          </a:p>
        </p:txBody>
      </p:sp>
      <p:sp>
        <p:nvSpPr>
          <p:cNvPr id="5" name="AutoShape 9"/>
          <p:cNvSpPr>
            <a:spLocks noChangeArrowheads="1"/>
          </p:cNvSpPr>
          <p:nvPr/>
        </p:nvSpPr>
        <p:spPr bwMode="auto">
          <a:xfrm>
            <a:off x="6105935" y="2675373"/>
            <a:ext cx="336550" cy="427970"/>
          </a:xfrm>
          <a:prstGeom prst="rightArrow">
            <a:avLst>
              <a:gd name="adj1" fmla="val 50000"/>
              <a:gd name="adj2" fmla="val 25000"/>
            </a:avLst>
          </a:prstGeom>
          <a:solidFill>
            <a:schemeClr val="accent2"/>
          </a:solidFill>
          <a:ln w="15875" algn="ctr">
            <a:noFill/>
            <a:miter lim="800000"/>
            <a:headEnd/>
            <a:tailEnd/>
          </a:ln>
        </p:spPr>
        <p:txBody>
          <a:bodyPr lIns="45720" rIns="45720" anchor="ctr">
            <a:spAutoFit/>
          </a:bodyPr>
          <a:lstStyle/>
          <a:p>
            <a:endParaRPr lang="es-AR" sz="800"/>
          </a:p>
        </p:txBody>
      </p:sp>
      <p:sp>
        <p:nvSpPr>
          <p:cNvPr id="6" name="AutoShape 9"/>
          <p:cNvSpPr>
            <a:spLocks noChangeArrowheads="1"/>
          </p:cNvSpPr>
          <p:nvPr/>
        </p:nvSpPr>
        <p:spPr bwMode="auto">
          <a:xfrm>
            <a:off x="5963763" y="4122272"/>
            <a:ext cx="336550" cy="427970"/>
          </a:xfrm>
          <a:prstGeom prst="rightArrow">
            <a:avLst>
              <a:gd name="adj1" fmla="val 50000"/>
              <a:gd name="adj2" fmla="val 25000"/>
            </a:avLst>
          </a:prstGeom>
          <a:solidFill>
            <a:schemeClr val="accent2"/>
          </a:solidFill>
          <a:ln w="15875" algn="ctr">
            <a:noFill/>
            <a:miter lim="800000"/>
            <a:headEnd/>
            <a:tailEnd/>
          </a:ln>
        </p:spPr>
        <p:txBody>
          <a:bodyPr lIns="45720" rIns="45720" anchor="ctr">
            <a:spAutoFit/>
          </a:bodyPr>
          <a:lstStyle/>
          <a:p>
            <a:endParaRPr lang="es-AR" sz="800"/>
          </a:p>
        </p:txBody>
      </p:sp>
      <p:sp>
        <p:nvSpPr>
          <p:cNvPr id="21" name="Title 20"/>
          <p:cNvSpPr>
            <a:spLocks noGrp="1"/>
          </p:cNvSpPr>
          <p:nvPr>
            <p:ph type="title"/>
          </p:nvPr>
        </p:nvSpPr>
        <p:spPr>
          <a:xfrm>
            <a:off x="279407" y="51470"/>
            <a:ext cx="8685213" cy="434578"/>
          </a:xfrm>
        </p:spPr>
        <p:txBody>
          <a:bodyPr/>
          <a:lstStyle/>
          <a:p>
            <a:r>
              <a:rPr lang="es-AR" dirty="0" smtClean="0"/>
              <a:t>3 “capas” de verdad</a:t>
            </a:r>
            <a:endParaRPr lang="en-US" dirty="0"/>
          </a:p>
        </p:txBody>
      </p:sp>
      <p:sp>
        <p:nvSpPr>
          <p:cNvPr id="32" name="Slide Number Placeholder 3"/>
          <p:cNvSpPr>
            <a:spLocks noGrp="1"/>
          </p:cNvSpPr>
          <p:nvPr>
            <p:ph type="sldNum" sz="quarter" idx="10"/>
          </p:nvPr>
        </p:nvSpPr>
        <p:spPr>
          <a:xfrm>
            <a:off x="6948264" y="4892005"/>
            <a:ext cx="2133600" cy="200025"/>
          </a:xfrm>
        </p:spPr>
        <p:txBody>
          <a:bodyPr/>
          <a:lstStyle/>
          <a:p>
            <a:pPr algn="r">
              <a:defRPr/>
            </a:pPr>
            <a:r>
              <a:rPr lang="en-US" dirty="0" smtClean="0"/>
              <a:t>| </a:t>
            </a:r>
            <a:fld id="{6738503C-4730-4780-899C-F9A9A690CB6E}" type="slidenum">
              <a:rPr lang="en-US" smtClean="0">
                <a:solidFill>
                  <a:srgbClr val="B2B2B2"/>
                </a:solidFill>
              </a:rPr>
              <a:pPr algn="r">
                <a:defRPr/>
              </a:pPr>
              <a:t>129</a:t>
            </a:fld>
            <a:endParaRPr lang="en-US" dirty="0">
              <a:solidFill>
                <a:srgbClr val="B2B2B2"/>
              </a:solidFill>
            </a:endParaRPr>
          </a:p>
        </p:txBody>
      </p:sp>
      <p:sp>
        <p:nvSpPr>
          <p:cNvPr id="22"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9095"/>
                                        </p:tgtEl>
                                        <p:attrNameLst>
                                          <p:attrName>style.visibility</p:attrName>
                                        </p:attrNameLst>
                                      </p:cBhvr>
                                      <p:to>
                                        <p:strVal val="visible"/>
                                      </p:to>
                                    </p:set>
                                    <p:animEffect transition="in" filter="box(in)">
                                      <p:cBhvr>
                                        <p:cTn id="7" dur="500"/>
                                        <p:tgtEl>
                                          <p:spTgt spid="25909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59083"/>
                                        </p:tgtEl>
                                        <p:attrNameLst>
                                          <p:attrName>style.visibility</p:attrName>
                                        </p:attrNameLst>
                                      </p:cBhvr>
                                      <p:to>
                                        <p:strVal val="visible"/>
                                      </p:to>
                                    </p:set>
                                    <p:animEffect transition="in" filter="box(in)">
                                      <p:cBhvr>
                                        <p:cTn id="10" dur="500"/>
                                        <p:tgtEl>
                                          <p:spTgt spid="25908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59088"/>
                                        </p:tgtEl>
                                        <p:attrNameLst>
                                          <p:attrName>style.visibility</p:attrName>
                                        </p:attrNameLst>
                                      </p:cBhvr>
                                      <p:to>
                                        <p:strVal val="visible"/>
                                      </p:to>
                                    </p:set>
                                    <p:animEffect transition="in" filter="box(in)">
                                      <p:cBhvr>
                                        <p:cTn id="13" dur="500"/>
                                        <p:tgtEl>
                                          <p:spTgt spid="259088"/>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59096"/>
                                        </p:tgtEl>
                                        <p:attrNameLst>
                                          <p:attrName>style.visibility</p:attrName>
                                        </p:attrNameLst>
                                      </p:cBhvr>
                                      <p:to>
                                        <p:strVal val="visible"/>
                                      </p:to>
                                    </p:set>
                                    <p:animEffect transition="in" filter="box(in)">
                                      <p:cBhvr>
                                        <p:cTn id="21" dur="500"/>
                                        <p:tgtEl>
                                          <p:spTgt spid="259096"/>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259084"/>
                                        </p:tgtEl>
                                        <p:attrNameLst>
                                          <p:attrName>style.visibility</p:attrName>
                                        </p:attrNameLst>
                                      </p:cBhvr>
                                      <p:to>
                                        <p:strVal val="visible"/>
                                      </p:to>
                                    </p:set>
                                    <p:animEffect transition="in" filter="box(in)">
                                      <p:cBhvr>
                                        <p:cTn id="24" dur="500"/>
                                        <p:tgtEl>
                                          <p:spTgt spid="259084"/>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59089"/>
                                        </p:tgtEl>
                                        <p:attrNameLst>
                                          <p:attrName>style.visibility</p:attrName>
                                        </p:attrNameLst>
                                      </p:cBhvr>
                                      <p:to>
                                        <p:strVal val="visible"/>
                                      </p:to>
                                    </p:set>
                                    <p:animEffect transition="in" filter="box(in)">
                                      <p:cBhvr>
                                        <p:cTn id="30" dur="500"/>
                                        <p:tgtEl>
                                          <p:spTgt spid="259089"/>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59097"/>
                                        </p:tgtEl>
                                        <p:attrNameLst>
                                          <p:attrName>style.visibility</p:attrName>
                                        </p:attrNameLst>
                                      </p:cBhvr>
                                      <p:to>
                                        <p:strVal val="visible"/>
                                      </p:to>
                                    </p:set>
                                    <p:animEffect transition="in" filter="box(in)">
                                      <p:cBhvr>
                                        <p:cTn id="35" dur="500"/>
                                        <p:tgtEl>
                                          <p:spTgt spid="259097"/>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259082"/>
                                        </p:tgtEl>
                                        <p:attrNameLst>
                                          <p:attrName>style.visibility</p:attrName>
                                        </p:attrNameLst>
                                      </p:cBhvr>
                                      <p:to>
                                        <p:strVal val="visible"/>
                                      </p:to>
                                    </p:set>
                                    <p:animEffect transition="in" filter="box(in)">
                                      <p:cBhvr>
                                        <p:cTn id="38" dur="500"/>
                                        <p:tgtEl>
                                          <p:spTgt spid="259082"/>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259098"/>
                                        </p:tgtEl>
                                        <p:attrNameLst>
                                          <p:attrName>style.visibility</p:attrName>
                                        </p:attrNameLst>
                                      </p:cBhvr>
                                      <p:to>
                                        <p:strVal val="visible"/>
                                      </p:to>
                                    </p:set>
                                    <p:animEffect transition="in" filter="box(in)">
                                      <p:cBhvr>
                                        <p:cTn id="41" dur="500"/>
                                        <p:tgtEl>
                                          <p:spTgt spid="259098"/>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ox(in)">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82" grpId="0" animBg="1"/>
      <p:bldP spid="259083" grpId="0" animBg="1"/>
      <p:bldP spid="259084" grpId="0" animBg="1"/>
      <p:bldP spid="259088" grpId="0"/>
      <p:bldP spid="259089" grpId="0"/>
      <p:bldP spid="259095" grpId="0" animBg="1"/>
      <p:bldP spid="259096" grpId="0" animBg="1"/>
      <p:bldP spid="259097" grpId="0" animBg="1"/>
      <p:bldP spid="259098" grpId="0"/>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3 Marcador de número de diapositiva"/>
          <p:cNvSpPr txBox="1">
            <a:spLocks noGrp="1"/>
          </p:cNvSpPr>
          <p:nvPr/>
        </p:nvSpPr>
        <p:spPr bwMode="auto">
          <a:xfrm>
            <a:off x="7010400" y="4943477"/>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D9EA612C-98AD-429B-BCB9-F9137747139B}" type="slidenum">
              <a:rPr lang="en-US" sz="1000">
                <a:solidFill>
                  <a:srgbClr val="B2B2B2"/>
                </a:solidFill>
                <a:sym typeface="Trebuchet MS" pitchFamily="34" charset="0"/>
              </a:rPr>
              <a:pPr algn="r" eaLnBrk="1" hangingPunct="1">
                <a:spcBef>
                  <a:spcPct val="0"/>
                </a:spcBef>
              </a:pPr>
              <a:t>13</a:t>
            </a:fld>
            <a:endParaRPr lang="en-US" sz="1000">
              <a:solidFill>
                <a:srgbClr val="B2B2B2"/>
              </a:solidFill>
              <a:sym typeface="Trebuchet MS" pitchFamily="34" charset="0"/>
            </a:endParaRPr>
          </a:p>
        </p:txBody>
      </p:sp>
      <p:pic>
        <p:nvPicPr>
          <p:cNvPr id="685059" name="Picture 4" descr="j0422761"/>
          <p:cNvPicPr>
            <a:picLocks noChangeAspect="1" noChangeArrowheads="1"/>
          </p:cNvPicPr>
          <p:nvPr/>
        </p:nvPicPr>
        <p:blipFill>
          <a:blip r:embed="rId3" cstate="print"/>
          <a:srcRect r="33333"/>
          <a:stretch>
            <a:fillRect/>
          </a:stretch>
        </p:blipFill>
        <p:spPr bwMode="auto">
          <a:xfrm>
            <a:off x="5510708" y="0"/>
            <a:ext cx="3635896" cy="5143500"/>
          </a:xfrm>
          <a:prstGeom prst="rect">
            <a:avLst/>
          </a:prstGeom>
          <a:noFill/>
          <a:ln w="9525">
            <a:noFill/>
            <a:miter lim="800000"/>
            <a:headEnd/>
            <a:tailEnd/>
          </a:ln>
        </p:spPr>
      </p:pic>
      <p:sp>
        <p:nvSpPr>
          <p:cNvPr id="685061" name="7 Rectángulo"/>
          <p:cNvSpPr>
            <a:spLocks noChangeArrowheads="1"/>
          </p:cNvSpPr>
          <p:nvPr/>
        </p:nvSpPr>
        <p:spPr bwMode="auto">
          <a:xfrm>
            <a:off x="539552" y="3171621"/>
            <a:ext cx="4464496" cy="1200329"/>
          </a:xfrm>
          <a:prstGeom prst="rect">
            <a:avLst/>
          </a:prstGeom>
          <a:noFill/>
          <a:ln w="9525">
            <a:noFill/>
            <a:miter lim="800000"/>
            <a:headEnd/>
            <a:tailEnd/>
          </a:ln>
        </p:spPr>
        <p:txBody>
          <a:bodyPr wrap="square">
            <a:spAutoFit/>
          </a:bodyPr>
          <a:lstStyle/>
          <a:p>
            <a:pPr marL="0" lvl="1" algn="ctr">
              <a:lnSpc>
                <a:spcPct val="90000"/>
              </a:lnSpc>
              <a:spcBef>
                <a:spcPct val="0"/>
              </a:spcBef>
              <a:buClr>
                <a:schemeClr val="accent2"/>
              </a:buClr>
            </a:pPr>
            <a:r>
              <a:rPr lang="es-ES" sz="2000" b="0" i="1" dirty="0">
                <a:solidFill>
                  <a:srgbClr val="002960"/>
                </a:solidFill>
              </a:rPr>
              <a:t>Hablar </a:t>
            </a:r>
            <a:r>
              <a:rPr lang="es-ES" sz="2000" b="0" i="1" dirty="0" smtClean="0">
                <a:solidFill>
                  <a:srgbClr val="002960"/>
                </a:solidFill>
              </a:rPr>
              <a:t>directamente </a:t>
            </a:r>
            <a:r>
              <a:rPr lang="es-ES" sz="2000" i="1" u="sng" dirty="0">
                <a:solidFill>
                  <a:srgbClr val="002960"/>
                </a:solidFill>
              </a:rPr>
              <a:t>con </a:t>
            </a:r>
            <a:r>
              <a:rPr lang="es-ES" sz="2000" b="0" i="1" dirty="0">
                <a:solidFill>
                  <a:srgbClr val="002960"/>
                </a:solidFill>
              </a:rPr>
              <a:t>la </a:t>
            </a:r>
            <a:r>
              <a:rPr lang="es-ES" sz="2000" b="0" i="1" dirty="0" smtClean="0">
                <a:solidFill>
                  <a:srgbClr val="002960"/>
                </a:solidFill>
              </a:rPr>
              <a:t>persona, no </a:t>
            </a:r>
            <a:r>
              <a:rPr lang="es-ES" sz="2000" i="1" u="sng" dirty="0" smtClean="0">
                <a:solidFill>
                  <a:srgbClr val="002960"/>
                </a:solidFill>
              </a:rPr>
              <a:t>de</a:t>
            </a:r>
            <a:r>
              <a:rPr lang="es-ES" sz="2000" b="0" i="1" dirty="0" smtClean="0">
                <a:solidFill>
                  <a:srgbClr val="002960"/>
                </a:solidFill>
              </a:rPr>
              <a:t> la persona </a:t>
            </a:r>
          </a:p>
          <a:p>
            <a:pPr marL="0" lvl="1" algn="ctr">
              <a:lnSpc>
                <a:spcPct val="90000"/>
              </a:lnSpc>
              <a:spcBef>
                <a:spcPct val="0"/>
              </a:spcBef>
              <a:buClr>
                <a:schemeClr val="accent2"/>
              </a:buClr>
            </a:pPr>
            <a:r>
              <a:rPr lang="es-ES" sz="2000" b="0" i="1" dirty="0" smtClean="0">
                <a:solidFill>
                  <a:srgbClr val="002960"/>
                </a:solidFill>
              </a:rPr>
              <a:t>(incluso si </a:t>
            </a:r>
            <a:r>
              <a:rPr lang="es-ES" sz="2000" b="0" i="1" dirty="0">
                <a:solidFill>
                  <a:srgbClr val="002960"/>
                </a:solidFill>
              </a:rPr>
              <a:t>la persona </a:t>
            </a:r>
            <a:r>
              <a:rPr lang="es-ES" sz="2000" b="0" i="1" dirty="0" smtClean="0">
                <a:solidFill>
                  <a:srgbClr val="002960"/>
                </a:solidFill>
              </a:rPr>
              <a:t>es </a:t>
            </a:r>
            <a:r>
              <a:rPr lang="es-ES" sz="2000" b="0" i="1" dirty="0">
                <a:solidFill>
                  <a:srgbClr val="002960"/>
                </a:solidFill>
              </a:rPr>
              <a:t>el facilitador</a:t>
            </a:r>
            <a:r>
              <a:rPr lang="es-ES" sz="2000" b="0" i="1" dirty="0" smtClean="0">
                <a:solidFill>
                  <a:srgbClr val="002960"/>
                </a:solidFill>
              </a:rPr>
              <a:t>).</a:t>
            </a:r>
            <a:endParaRPr lang="es-ES" sz="2000" b="0" i="1" dirty="0">
              <a:solidFill>
                <a:srgbClr val="002960"/>
              </a:solidFill>
            </a:endParaRPr>
          </a:p>
        </p:txBody>
      </p:sp>
      <p:sp>
        <p:nvSpPr>
          <p:cNvPr id="6" name="Rectangle 5"/>
          <p:cNvSpPr/>
          <p:nvPr/>
        </p:nvSpPr>
        <p:spPr bwMode="auto">
          <a:xfrm>
            <a:off x="251520" y="411510"/>
            <a:ext cx="4320480" cy="1620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7" name="Rectangle 6"/>
          <p:cNvSpPr/>
          <p:nvPr/>
        </p:nvSpPr>
        <p:spPr bwMode="auto">
          <a:xfrm>
            <a:off x="0" y="670"/>
            <a:ext cx="5508104" cy="91556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685062" name="Rectangle 8"/>
          <p:cNvSpPr>
            <a:spLocks noGrp="1" noChangeArrowheads="1"/>
          </p:cNvSpPr>
          <p:nvPr>
            <p:ph idx="4294967295"/>
          </p:nvPr>
        </p:nvSpPr>
        <p:spPr>
          <a:xfrm>
            <a:off x="216024" y="411510"/>
            <a:ext cx="5148064" cy="2179018"/>
          </a:xfrm>
        </p:spPr>
        <p:txBody>
          <a:bodyPr wrap="square" lIns="91420" tIns="91420" rIns="91420" bIns="91420">
            <a:spAutoFit/>
          </a:bodyPr>
          <a:lstStyle/>
          <a:p>
            <a:pPr marL="0" indent="0" algn="ctr" eaLnBrk="1" hangingPunct="1">
              <a:lnSpc>
                <a:spcPct val="90000"/>
              </a:lnSpc>
              <a:spcBef>
                <a:spcPct val="80000"/>
              </a:spcBef>
              <a:buFontTx/>
              <a:buNone/>
            </a:pPr>
            <a:r>
              <a:rPr lang="es-ES" sz="4800" dirty="0" smtClean="0">
                <a:solidFill>
                  <a:schemeClr val="tx1"/>
                </a:solidFill>
              </a:rPr>
              <a:t>no hacer “análisis hostil” de otra persona</a:t>
            </a:r>
          </a:p>
        </p:txBody>
      </p:sp>
      <p:sp>
        <p:nvSpPr>
          <p:cNvPr id="8"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0" name="Rectangle 4"/>
          <p:cNvSpPr>
            <a:spLocks noChangeArrowheads="1"/>
          </p:cNvSpPr>
          <p:nvPr/>
        </p:nvSpPr>
        <p:spPr bwMode="auto">
          <a:xfrm>
            <a:off x="683568" y="267494"/>
            <a:ext cx="7848872" cy="4505778"/>
          </a:xfrm>
          <a:prstGeom prst="rect">
            <a:avLst/>
          </a:prstGeom>
          <a:noFill/>
          <a:ln w="9525">
            <a:noFill/>
            <a:miter lim="800000"/>
            <a:headEnd/>
            <a:tailEnd/>
          </a:ln>
        </p:spPr>
        <p:txBody>
          <a:bodyPr wrap="square" lIns="91405" tIns="91405" rIns="91405" bIns="91405">
            <a:spAutoFit/>
          </a:bodyPr>
          <a:lstStyle/>
          <a:p>
            <a:pPr algn="ctr" defTabSz="895350">
              <a:lnSpc>
                <a:spcPct val="130000"/>
              </a:lnSpc>
              <a:spcBef>
                <a:spcPct val="20000"/>
              </a:spcBef>
            </a:pPr>
            <a:r>
              <a:rPr lang="es-ES" sz="5400" b="1" dirty="0" smtClean="0"/>
              <a:t>Las preguntas que necesito hacerme para “destilar” </a:t>
            </a:r>
            <a:r>
              <a:rPr lang="es-ES" sz="5400" b="1" dirty="0"/>
              <a:t>mi verdad profunda </a:t>
            </a:r>
            <a:r>
              <a:rPr lang="es-ES" sz="5400" b="1" dirty="0" smtClean="0"/>
              <a:t>son</a:t>
            </a:r>
            <a:r>
              <a:rPr lang="es-ES" sz="5400" b="1" dirty="0"/>
              <a:t>:</a:t>
            </a:r>
          </a:p>
        </p:txBody>
      </p:sp>
      <p:sp>
        <p:nvSpPr>
          <p:cNvPr id="5" name="4 Marcador de número de diapositiva"/>
          <p:cNvSpPr>
            <a:spLocks noGrp="1"/>
          </p:cNvSpPr>
          <p:nvPr>
            <p:ph type="sldNum" sz="quarter" idx="10"/>
          </p:nvPr>
        </p:nvSpPr>
        <p:spPr/>
        <p:txBody>
          <a:bodyPr/>
          <a:lstStyle/>
          <a:p>
            <a:pPr>
              <a:defRPr/>
            </a:pPr>
            <a:r>
              <a:rPr lang="en-US" smtClean="0"/>
              <a:t>| </a:t>
            </a:r>
            <a:fld id="{55CE5E00-B12D-49F5-A2CB-0C35B09D3BC9}" type="slidenum">
              <a:rPr lang="en-US" smtClean="0">
                <a:solidFill>
                  <a:srgbClr val="B2B2B2"/>
                </a:solidFill>
              </a:rPr>
              <a:pPr>
                <a:defRPr/>
              </a:pPr>
              <a:t>130</a:t>
            </a:fld>
            <a:endParaRPr lang="en-US">
              <a:solidFill>
                <a:srgbClr val="B2B2B2"/>
              </a:solidFill>
            </a:endParaRPr>
          </a:p>
        </p:txBody>
      </p:sp>
      <p:sp>
        <p:nvSpPr>
          <p:cNvPr id="8" name="Rectangle 7"/>
          <p:cNvSpPr/>
          <p:nvPr/>
        </p:nvSpPr>
        <p:spPr bwMode="auto">
          <a:xfrm>
            <a:off x="251520" y="357504"/>
            <a:ext cx="8892480" cy="32403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7" descr="j0422200"/>
          <p:cNvPicPr>
            <a:picLocks noChangeAspect="1" noChangeArrowheads="1"/>
          </p:cNvPicPr>
          <p:nvPr/>
        </p:nvPicPr>
        <p:blipFill>
          <a:blip r:embed="rId3" cstate="print"/>
          <a:srcRect/>
          <a:stretch>
            <a:fillRect/>
          </a:stretch>
        </p:blipFill>
        <p:spPr bwMode="auto">
          <a:xfrm>
            <a:off x="0" y="-35720"/>
            <a:ext cx="9161986" cy="5631806"/>
          </a:xfrm>
          <a:prstGeom prst="rect">
            <a:avLst/>
          </a:prstGeom>
          <a:noFill/>
          <a:ln w="9525">
            <a:noFill/>
            <a:miter lim="800000"/>
            <a:headEnd/>
            <a:tailEnd/>
          </a:ln>
        </p:spPr>
      </p:pic>
      <p:sp>
        <p:nvSpPr>
          <p:cNvPr id="403460" name="Rectangle 4"/>
          <p:cNvSpPr>
            <a:spLocks noChangeArrowheads="1"/>
          </p:cNvSpPr>
          <p:nvPr/>
        </p:nvSpPr>
        <p:spPr bwMode="auto">
          <a:xfrm>
            <a:off x="-324544" y="214316"/>
            <a:ext cx="10009112" cy="2080499"/>
          </a:xfrm>
          <a:prstGeom prst="rect">
            <a:avLst/>
          </a:prstGeom>
          <a:noFill/>
          <a:ln w="9525">
            <a:noFill/>
            <a:miter lim="800000"/>
            <a:headEnd/>
            <a:tailEnd/>
          </a:ln>
        </p:spPr>
        <p:txBody>
          <a:bodyPr wrap="square" lIns="91405" tIns="91405" rIns="91405" bIns="91405">
            <a:spAutoFit/>
          </a:bodyPr>
          <a:lstStyle/>
          <a:p>
            <a:pPr marL="0" lvl="2" algn="ctr" defTabSz="895350">
              <a:lnSpc>
                <a:spcPct val="130000"/>
              </a:lnSpc>
              <a:spcBef>
                <a:spcPct val="20000"/>
              </a:spcBef>
              <a:buClr>
                <a:schemeClr val="accent2"/>
              </a:buClr>
              <a:buSzPct val="80000"/>
              <a:buFont typeface="Wingdings" pitchFamily="2" charset="2"/>
              <a:buNone/>
              <a:defRPr/>
            </a:pPr>
            <a:r>
              <a:rPr lang="es-ES" sz="4400" b="1" dirty="0" smtClean="0">
                <a:solidFill>
                  <a:schemeClr val="bg1"/>
                </a:solidFill>
                <a:effectLst>
                  <a:outerShdw blurRad="38100" dist="38100" dir="2700000" algn="tl">
                    <a:srgbClr val="000000">
                      <a:alpha val="43137"/>
                    </a:srgbClr>
                  </a:outerShdw>
                </a:effectLst>
                <a:latin typeface="+mj-lt"/>
              </a:rPr>
              <a:t>¿qué </a:t>
            </a:r>
            <a:r>
              <a:rPr lang="es-ES" sz="4400" b="1" dirty="0">
                <a:solidFill>
                  <a:schemeClr val="bg1"/>
                </a:solidFill>
                <a:effectLst>
                  <a:outerShdw blurRad="38100" dist="38100" dir="2700000" algn="tl">
                    <a:srgbClr val="000000">
                      <a:alpha val="43137"/>
                    </a:srgbClr>
                  </a:outerShdw>
                </a:effectLst>
                <a:latin typeface="+mj-lt"/>
              </a:rPr>
              <a:t>es lo que me preocupa</a:t>
            </a:r>
            <a:r>
              <a:rPr lang="es-ES" sz="4400" b="1" dirty="0" smtClean="0">
                <a:solidFill>
                  <a:schemeClr val="bg1"/>
                </a:solidFill>
                <a:effectLst>
                  <a:outerShdw blurRad="38100" dist="38100" dir="2700000" algn="tl">
                    <a:srgbClr val="000000">
                      <a:alpha val="43137"/>
                    </a:srgbClr>
                  </a:outerShdw>
                </a:effectLst>
                <a:latin typeface="+mj-lt"/>
              </a:rPr>
              <a:t>?</a:t>
            </a:r>
          </a:p>
          <a:p>
            <a:pPr marL="0" lvl="2" algn="ctr" defTabSz="895350">
              <a:lnSpc>
                <a:spcPct val="130000"/>
              </a:lnSpc>
              <a:spcBef>
                <a:spcPct val="20000"/>
              </a:spcBef>
              <a:buClr>
                <a:schemeClr val="accent2"/>
              </a:buClr>
              <a:buSzPct val="80000"/>
              <a:buFont typeface="Wingdings" pitchFamily="2" charset="2"/>
              <a:buNone/>
              <a:defRPr/>
            </a:pPr>
            <a:r>
              <a:rPr lang="es-ES" sz="4400" b="1" dirty="0" smtClean="0">
                <a:solidFill>
                  <a:schemeClr val="bg1"/>
                </a:solidFill>
                <a:effectLst>
                  <a:outerShdw blurRad="38100" dist="38100" dir="2700000" algn="tl">
                    <a:srgbClr val="000000">
                      <a:alpha val="43137"/>
                    </a:srgbClr>
                  </a:outerShdw>
                </a:effectLst>
                <a:latin typeface="+mj-lt"/>
              </a:rPr>
              <a:t>¿cuál es mi objetivo? </a:t>
            </a:r>
            <a:endParaRPr lang="es-ES" sz="4400" b="1" dirty="0">
              <a:solidFill>
                <a:schemeClr val="bg1"/>
              </a:solidFill>
              <a:effectLst>
                <a:outerShdw blurRad="38100" dist="38100" dir="2700000" algn="tl">
                  <a:srgbClr val="000000">
                    <a:alpha val="43137"/>
                  </a:srgbClr>
                </a:outerShdw>
              </a:effectLst>
              <a:latin typeface="+mj-lt"/>
            </a:endParaRPr>
          </a:p>
        </p:txBody>
      </p:sp>
      <p:sp>
        <p:nvSpPr>
          <p:cNvPr id="4" name="3 Marcador de número de diapositiva"/>
          <p:cNvSpPr>
            <a:spLocks noGrp="1"/>
          </p:cNvSpPr>
          <p:nvPr>
            <p:ph type="sldNum" sz="quarter" idx="10"/>
          </p:nvPr>
        </p:nvSpPr>
        <p:spPr/>
        <p:txBody>
          <a:bodyPr/>
          <a:lstStyle/>
          <a:p>
            <a:pPr>
              <a:defRPr/>
            </a:pPr>
            <a:r>
              <a:rPr lang="en-US" smtClean="0"/>
              <a:t>| </a:t>
            </a:r>
            <a:fld id="{778406F0-EB44-4A5E-9861-5C49ED7CFCCD}" type="slidenum">
              <a:rPr lang="en-US" smtClean="0">
                <a:solidFill>
                  <a:srgbClr val="B2B2B2"/>
                </a:solidFill>
              </a:rPr>
              <a:pPr>
                <a:defRPr/>
              </a:pPr>
              <a:t>131</a:t>
            </a:fld>
            <a:endParaRPr lang="en-US">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55299" name="Rectangle 3"/>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55300" name="Picture 7" descr="iStock_000002807562XLarge"/>
          <p:cNvPicPr>
            <a:picLocks noChangeAspect="1" noChangeArrowheads="1"/>
          </p:cNvPicPr>
          <p:nvPr/>
        </p:nvPicPr>
        <p:blipFill>
          <a:blip r:embed="rId3" cstate="print"/>
          <a:srcRect/>
          <a:stretch>
            <a:fillRect/>
          </a:stretch>
        </p:blipFill>
        <p:spPr bwMode="auto">
          <a:xfrm>
            <a:off x="5436096" y="-1190"/>
            <a:ext cx="3709492" cy="5144691"/>
          </a:xfrm>
          <a:prstGeom prst="rect">
            <a:avLst/>
          </a:prstGeom>
          <a:noFill/>
          <a:ln w="9525">
            <a:noFill/>
            <a:miter lim="800000"/>
            <a:headEnd/>
            <a:tailEnd/>
          </a:ln>
        </p:spPr>
      </p:pic>
      <p:sp>
        <p:nvSpPr>
          <p:cNvPr id="5" name="4 Marcador de número de diapositiva"/>
          <p:cNvSpPr>
            <a:spLocks noGrp="1"/>
          </p:cNvSpPr>
          <p:nvPr>
            <p:ph type="sldNum" sz="quarter" idx="10"/>
          </p:nvPr>
        </p:nvSpPr>
        <p:spPr>
          <a:xfrm>
            <a:off x="6948264" y="4876006"/>
            <a:ext cx="2133600" cy="200025"/>
          </a:xfrm>
        </p:spPr>
        <p:txBody>
          <a:bodyPr/>
          <a:lstStyle/>
          <a:p>
            <a:pPr>
              <a:defRPr/>
            </a:pPr>
            <a:r>
              <a:rPr lang="en-US" dirty="0" smtClean="0"/>
              <a:t>| </a:t>
            </a:r>
            <a:fld id="{55CE5E00-B12D-49F5-A2CB-0C35B09D3BC9}" type="slidenum">
              <a:rPr lang="en-US" smtClean="0">
                <a:solidFill>
                  <a:srgbClr val="B2B2B2"/>
                </a:solidFill>
              </a:rPr>
              <a:pPr>
                <a:defRPr/>
              </a:pPr>
              <a:t>132</a:t>
            </a:fld>
            <a:endParaRPr lang="en-US" dirty="0">
              <a:solidFill>
                <a:srgbClr val="B2B2B2"/>
              </a:solidFill>
            </a:endParaRPr>
          </a:p>
        </p:txBody>
      </p:sp>
      <p:sp>
        <p:nvSpPr>
          <p:cNvPr id="7" name="Rectangle 6"/>
          <p:cNvSpPr/>
          <p:nvPr/>
        </p:nvSpPr>
        <p:spPr>
          <a:xfrm>
            <a:off x="683568" y="699542"/>
            <a:ext cx="3888432" cy="3970318"/>
          </a:xfrm>
          <a:prstGeom prst="rect">
            <a:avLst/>
          </a:prstGeom>
        </p:spPr>
        <p:txBody>
          <a:bodyPr wrap="square">
            <a:spAutoFit/>
          </a:bodyPr>
          <a:lstStyle/>
          <a:p>
            <a:pPr algn="ctr"/>
            <a:r>
              <a:rPr lang="es-ES" sz="3600" b="1" dirty="0" smtClean="0"/>
              <a:t>¿Qué pasa? (hechos)</a:t>
            </a:r>
          </a:p>
          <a:p>
            <a:pPr algn="ctr"/>
            <a:endParaRPr lang="es-ES" sz="3600" b="1" dirty="0" smtClean="0"/>
          </a:p>
          <a:p>
            <a:pPr algn="ctr"/>
            <a:r>
              <a:rPr lang="es-ES" sz="3600" b="1" dirty="0" smtClean="0"/>
              <a:t>¿Qué infiero que pasa? (inferencias)</a:t>
            </a:r>
          </a:p>
        </p:txBody>
      </p:sp>
    </p:spTree>
  </p:cSld>
  <p:clrMapOvr>
    <a:masterClrMapping/>
  </p:clrMapOvr>
  <p:transition>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6"/>
          <p:cNvPicPr>
            <a:picLocks noChangeAspect="1" noChangeArrowheads="1"/>
          </p:cNvPicPr>
          <p:nvPr/>
        </p:nvPicPr>
        <p:blipFill>
          <a:blip r:embed="rId3" cstate="print"/>
          <a:srcRect l="3571" r="5000"/>
          <a:stretch>
            <a:fillRect/>
          </a:stretch>
        </p:blipFill>
        <p:spPr bwMode="auto">
          <a:xfrm>
            <a:off x="-1" y="-23813"/>
            <a:ext cx="9149821" cy="6051947"/>
          </a:xfrm>
          <a:prstGeom prst="rect">
            <a:avLst/>
          </a:prstGeom>
          <a:noFill/>
          <a:ln w="9525" algn="ctr">
            <a:noFill/>
            <a:miter lim="800000"/>
            <a:headEnd/>
            <a:tailEnd/>
          </a:ln>
        </p:spPr>
      </p:pic>
      <p:sp>
        <p:nvSpPr>
          <p:cNvPr id="403460" name="Rectangle 4"/>
          <p:cNvSpPr>
            <a:spLocks noChangeArrowheads="1"/>
          </p:cNvSpPr>
          <p:nvPr/>
        </p:nvSpPr>
        <p:spPr bwMode="auto">
          <a:xfrm>
            <a:off x="0" y="3435846"/>
            <a:ext cx="9144000" cy="1550034"/>
          </a:xfrm>
          <a:prstGeom prst="rect">
            <a:avLst/>
          </a:prstGeom>
          <a:noFill/>
          <a:ln w="9525">
            <a:noFill/>
            <a:miter lim="800000"/>
            <a:headEnd/>
            <a:tailEnd/>
          </a:ln>
        </p:spPr>
        <p:txBody>
          <a:bodyPr wrap="square" lIns="91405" tIns="91405" rIns="91405" bIns="91405">
            <a:spAutoFit/>
          </a:bodyPr>
          <a:lstStyle/>
          <a:p>
            <a:pPr marL="631825" lvl="1" indent="-288925" algn="ctr" defTabSz="895350">
              <a:lnSpc>
                <a:spcPct val="130000"/>
              </a:lnSpc>
              <a:spcBef>
                <a:spcPts val="600"/>
              </a:spcBef>
              <a:buClr>
                <a:schemeClr val="accent2"/>
              </a:buClr>
              <a:buFont typeface="Wingdings" pitchFamily="2" charset="2"/>
              <a:buNone/>
            </a:pPr>
            <a:r>
              <a:rPr lang="es-ES" sz="3600" b="1" dirty="0">
                <a:solidFill>
                  <a:schemeClr val="bg1"/>
                </a:solidFill>
                <a:effectLst>
                  <a:outerShdw blurRad="38100" dist="38100" dir="2700000" algn="tl">
                    <a:srgbClr val="000000">
                      <a:alpha val="43137"/>
                    </a:srgbClr>
                  </a:outerShdw>
                </a:effectLst>
              </a:rPr>
              <a:t>¿Qué cosa valiosa para mí está en riesgo?</a:t>
            </a:r>
          </a:p>
        </p:txBody>
      </p:sp>
      <p:sp>
        <p:nvSpPr>
          <p:cNvPr id="4" name="3 Marcador de número de diapositiva"/>
          <p:cNvSpPr>
            <a:spLocks noGrp="1"/>
          </p:cNvSpPr>
          <p:nvPr>
            <p:ph type="sldNum" sz="quarter" idx="10"/>
          </p:nvPr>
        </p:nvSpPr>
        <p:spPr/>
        <p:txBody>
          <a:bodyPr/>
          <a:lstStyle/>
          <a:p>
            <a:pPr>
              <a:defRPr/>
            </a:pPr>
            <a:r>
              <a:rPr lang="en-US" smtClean="0"/>
              <a:t>| </a:t>
            </a:r>
            <a:fld id="{2CA6A80B-45F1-4380-97D6-440D27B8B5D7}" type="slidenum">
              <a:rPr lang="en-US" smtClean="0">
                <a:solidFill>
                  <a:srgbClr val="B2B2B2"/>
                </a:solidFill>
              </a:rPr>
              <a:pPr>
                <a:defRPr/>
              </a:pPr>
              <a:t>133</a:t>
            </a:fld>
            <a:endParaRPr lang="en-US">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58370" name="Rectangle 3"/>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58371" name="Picture 7" descr="j0422325"/>
          <p:cNvPicPr>
            <a:picLocks noChangeAspect="1" noChangeArrowheads="1"/>
          </p:cNvPicPr>
          <p:nvPr/>
        </p:nvPicPr>
        <p:blipFill>
          <a:blip r:embed="rId3" cstate="print"/>
          <a:srcRect/>
          <a:stretch>
            <a:fillRect/>
          </a:stretch>
        </p:blipFill>
        <p:spPr bwMode="auto">
          <a:xfrm>
            <a:off x="4572000" y="0"/>
            <a:ext cx="4572000" cy="5143500"/>
          </a:xfrm>
          <a:prstGeom prst="rect">
            <a:avLst/>
          </a:prstGeom>
          <a:noFill/>
          <a:ln w="9525">
            <a:noFill/>
            <a:miter lim="800000"/>
            <a:headEnd/>
            <a:tailEnd/>
          </a:ln>
        </p:spPr>
      </p:pic>
      <p:sp>
        <p:nvSpPr>
          <p:cNvPr id="5" name="Rectangle 4"/>
          <p:cNvSpPr>
            <a:spLocks noChangeArrowheads="1"/>
          </p:cNvSpPr>
          <p:nvPr/>
        </p:nvSpPr>
        <p:spPr bwMode="auto">
          <a:xfrm>
            <a:off x="428632" y="575916"/>
            <a:ext cx="3643313" cy="3724026"/>
          </a:xfrm>
          <a:prstGeom prst="rect">
            <a:avLst/>
          </a:prstGeom>
          <a:noFill/>
          <a:ln w="9525">
            <a:noFill/>
            <a:miter lim="800000"/>
            <a:headEnd/>
            <a:tailEnd/>
          </a:ln>
        </p:spPr>
        <p:txBody>
          <a:bodyPr lIns="91405" tIns="91405" rIns="91405" bIns="91405">
            <a:spAutoFit/>
          </a:bodyPr>
          <a:lstStyle/>
          <a:p>
            <a:pPr marL="0" lvl="1" defTabSz="895350">
              <a:lnSpc>
                <a:spcPts val="6900"/>
              </a:lnSpc>
              <a:buClr>
                <a:schemeClr val="accent2"/>
              </a:buClr>
              <a:buFont typeface="Wingdings" pitchFamily="2" charset="2"/>
              <a:buNone/>
            </a:pPr>
            <a:r>
              <a:rPr lang="es-ES" sz="5400" b="1" dirty="0"/>
              <a:t>¿Por qué es un problema para mí?</a:t>
            </a:r>
          </a:p>
        </p:txBody>
      </p:sp>
      <p:sp>
        <p:nvSpPr>
          <p:cNvPr id="6" name="5 Marcador de número de diapositiva"/>
          <p:cNvSpPr>
            <a:spLocks noGrp="1"/>
          </p:cNvSpPr>
          <p:nvPr>
            <p:ph type="sldNum" sz="quarter" idx="10"/>
          </p:nvPr>
        </p:nvSpPr>
        <p:spPr/>
        <p:txBody>
          <a:bodyPr/>
          <a:lstStyle/>
          <a:p>
            <a:pPr>
              <a:defRPr/>
            </a:pPr>
            <a:r>
              <a:rPr lang="en-US" smtClean="0"/>
              <a:t>| </a:t>
            </a:r>
            <a:fld id="{171782E1-B2CD-4FF3-8659-57BB245D5C39}" type="slidenum">
              <a:rPr lang="en-US" smtClean="0">
                <a:solidFill>
                  <a:srgbClr val="B2B2B2"/>
                </a:solidFill>
              </a:rPr>
              <a:pPr>
                <a:defRPr/>
              </a:pPr>
              <a:t>134</a:t>
            </a:fld>
            <a:endParaRPr lang="en-US">
              <a:solidFill>
                <a:srgbClr val="B2B2B2"/>
              </a:solidFill>
            </a:endParaRP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403460" name="Rectangle 4"/>
          <p:cNvSpPr>
            <a:spLocks noChangeArrowheads="1"/>
          </p:cNvSpPr>
          <p:nvPr/>
        </p:nvSpPr>
        <p:spPr bwMode="auto">
          <a:xfrm>
            <a:off x="236538" y="750095"/>
            <a:ext cx="4335462" cy="2839168"/>
          </a:xfrm>
          <a:prstGeom prst="rect">
            <a:avLst/>
          </a:prstGeom>
          <a:noFill/>
          <a:ln w="9525">
            <a:noFill/>
            <a:miter lim="800000"/>
            <a:headEnd/>
            <a:tailEnd/>
          </a:ln>
        </p:spPr>
        <p:txBody>
          <a:bodyPr lIns="91405" tIns="91405" rIns="91405" bIns="91405">
            <a:spAutoFit/>
          </a:bodyPr>
          <a:lstStyle/>
          <a:p>
            <a:pPr marL="0" lvl="1" defTabSz="895350">
              <a:lnSpc>
                <a:spcPts val="6900"/>
              </a:lnSpc>
              <a:buClr>
                <a:schemeClr val="accent2"/>
              </a:buClr>
              <a:buFont typeface="Wingdings" pitchFamily="2" charset="2"/>
              <a:buNone/>
            </a:pPr>
            <a:r>
              <a:rPr lang="es-ES" sz="5400" b="1" dirty="0"/>
              <a:t>¿Cómo me </a:t>
            </a:r>
            <a:r>
              <a:rPr lang="es-ES" sz="5400" b="1" dirty="0" smtClean="0"/>
              <a:t>siento a raíz de esto?</a:t>
            </a:r>
            <a:endParaRPr lang="es-ES" sz="5400" b="1" dirty="0"/>
          </a:p>
        </p:txBody>
      </p:sp>
      <p:sp>
        <p:nvSpPr>
          <p:cNvPr id="59395" name="Rectangle 3"/>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59396" name="Picture 1" descr="C:\Users\Lucia Ledesma\Pictures\Galería multimedia de Microsoft\j0443097.jpg"/>
          <p:cNvPicPr>
            <a:picLocks noChangeAspect="1" noChangeArrowheads="1"/>
          </p:cNvPicPr>
          <p:nvPr/>
        </p:nvPicPr>
        <p:blipFill>
          <a:blip r:embed="rId3" cstate="print"/>
          <a:srcRect/>
          <a:stretch>
            <a:fillRect/>
          </a:stretch>
        </p:blipFill>
        <p:spPr bwMode="auto">
          <a:xfrm>
            <a:off x="4567238" y="0"/>
            <a:ext cx="4576762" cy="5143500"/>
          </a:xfrm>
          <a:prstGeom prst="rect">
            <a:avLst/>
          </a:prstGeom>
          <a:noFill/>
          <a:ln w="9525">
            <a:noFill/>
            <a:miter lim="800000"/>
            <a:headEnd/>
            <a:tailEnd/>
          </a:ln>
        </p:spPr>
      </p:pic>
      <p:sp>
        <p:nvSpPr>
          <p:cNvPr id="5" name="4 Marcador de número de diapositiva"/>
          <p:cNvSpPr>
            <a:spLocks noGrp="1"/>
          </p:cNvSpPr>
          <p:nvPr>
            <p:ph type="sldNum" sz="quarter" idx="10"/>
          </p:nvPr>
        </p:nvSpPr>
        <p:spPr/>
        <p:txBody>
          <a:bodyPr/>
          <a:lstStyle/>
          <a:p>
            <a:pPr>
              <a:defRPr/>
            </a:pPr>
            <a:r>
              <a:rPr lang="en-US" smtClean="0"/>
              <a:t>| </a:t>
            </a:r>
            <a:fld id="{85CC3426-9C6D-41BF-9FE9-10484B5CBC13}" type="slidenum">
              <a:rPr lang="en-US" smtClean="0">
                <a:solidFill>
                  <a:srgbClr val="B2B2B2"/>
                </a:solidFill>
              </a:rPr>
              <a:pPr>
                <a:defRPr/>
              </a:pPr>
              <a:t>135</a:t>
            </a:fld>
            <a:endParaRPr lang="en-US">
              <a:solidFill>
                <a:srgbClr val="B2B2B2"/>
              </a:solidFill>
            </a:endParaRPr>
          </a:p>
        </p:txBody>
      </p:sp>
      <p:sp>
        <p:nvSpPr>
          <p:cNvPr id="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3" name="Title 32"/>
          <p:cNvSpPr>
            <a:spLocks noGrp="1"/>
          </p:cNvSpPr>
          <p:nvPr>
            <p:ph type="title"/>
          </p:nvPr>
        </p:nvSpPr>
        <p:spPr>
          <a:xfrm>
            <a:off x="179512" y="23004"/>
            <a:ext cx="8685213" cy="434578"/>
          </a:xfrm>
        </p:spPr>
        <p:txBody>
          <a:bodyPr/>
          <a:lstStyle/>
          <a:p>
            <a:r>
              <a:rPr lang="es-ES" dirty="0" smtClean="0"/>
              <a:t>expresando una “verdad” más profunda</a:t>
            </a:r>
            <a:endParaRPr lang="en-US" dirty="0"/>
          </a:p>
        </p:txBody>
      </p:sp>
      <p:sp>
        <p:nvSpPr>
          <p:cNvPr id="29" name="Slide Number Placeholder 1"/>
          <p:cNvSpPr>
            <a:spLocks noGrp="1"/>
          </p:cNvSpPr>
          <p:nvPr>
            <p:ph type="sldNum" sz="quarter" idx="10"/>
          </p:nvPr>
        </p:nvSpPr>
        <p:spPr>
          <a:xfrm>
            <a:off x="6981372" y="4914449"/>
            <a:ext cx="2133600" cy="200025"/>
          </a:xfrm>
        </p:spPr>
        <p:txBody>
          <a:bodyPr/>
          <a:lstStyle/>
          <a:p>
            <a:pPr>
              <a:defRPr/>
            </a:pPr>
            <a:r>
              <a:rPr lang="en-US" dirty="0"/>
              <a:t>| </a:t>
            </a:r>
            <a:fld id="{8C884936-201F-4771-9EBD-93C4FE225312}" type="slidenum">
              <a:rPr lang="en-US">
                <a:solidFill>
                  <a:srgbClr val="B2B2B2"/>
                </a:solidFill>
              </a:rPr>
              <a:pPr>
                <a:defRPr/>
              </a:pPr>
              <a:t>136</a:t>
            </a:fld>
            <a:endParaRPr lang="en-US" dirty="0">
              <a:solidFill>
                <a:srgbClr val="B2B2B2"/>
              </a:solidFill>
            </a:endParaRPr>
          </a:p>
        </p:txBody>
      </p:sp>
      <p:grpSp>
        <p:nvGrpSpPr>
          <p:cNvPr id="45" name="Group 44"/>
          <p:cNvGrpSpPr/>
          <p:nvPr/>
        </p:nvGrpSpPr>
        <p:grpSpPr>
          <a:xfrm>
            <a:off x="3528617" y="1452566"/>
            <a:ext cx="1264444" cy="1065606"/>
            <a:chOff x="3528617" y="1452566"/>
            <a:chExt cx="1264444" cy="1065606"/>
          </a:xfrm>
        </p:grpSpPr>
        <p:sp>
          <p:nvSpPr>
            <p:cNvPr id="697350" name="Text Box 6"/>
            <p:cNvSpPr txBox="1">
              <a:spLocks noChangeArrowheads="1"/>
            </p:cNvSpPr>
            <p:nvPr/>
          </p:nvSpPr>
          <p:spPr bwMode="auto">
            <a:xfrm>
              <a:off x="3528617" y="1452566"/>
              <a:ext cx="1264444" cy="338237"/>
            </a:xfrm>
            <a:prstGeom prst="rect">
              <a:avLst/>
            </a:prstGeom>
            <a:solidFill>
              <a:schemeClr val="accent3"/>
            </a:solidFill>
            <a:ln w="3175" cap="sq">
              <a:noFill/>
              <a:miter lim="800000"/>
              <a:headEnd type="none" w="sm" len="sm"/>
              <a:tailEnd type="none" w="sm" len="sm"/>
            </a:ln>
          </p:spPr>
          <p:txBody>
            <a:bodyPr wrap="none" lIns="91120" tIns="45563" rIns="91120" bIns="45563">
              <a:spAutoFit/>
            </a:bodyPr>
            <a:lstStyle/>
            <a:p>
              <a:pPr algn="ctr" defTabSz="912813"/>
              <a:r>
                <a:rPr lang="es-ES_tradnl" sz="1600" b="1">
                  <a:solidFill>
                    <a:schemeClr val="bg1"/>
                  </a:solidFill>
                </a:rPr>
                <a:t>ACCIONES</a:t>
              </a:r>
              <a:endParaRPr lang="es-ES" sz="1600" b="1">
                <a:solidFill>
                  <a:schemeClr val="bg1"/>
                </a:solidFill>
              </a:endParaRPr>
            </a:p>
          </p:txBody>
        </p:sp>
        <p:sp>
          <p:nvSpPr>
            <p:cNvPr id="697353" name="AutoShape 9"/>
            <p:cNvSpPr>
              <a:spLocks noChangeArrowheads="1"/>
            </p:cNvSpPr>
            <p:nvPr/>
          </p:nvSpPr>
          <p:spPr bwMode="auto">
            <a:xfrm rot="10800000">
              <a:off x="4035432" y="1775222"/>
              <a:ext cx="176213" cy="742950"/>
            </a:xfrm>
            <a:prstGeom prst="downArrow">
              <a:avLst>
                <a:gd name="adj1" fmla="val 50000"/>
                <a:gd name="adj2" fmla="val 140540"/>
              </a:avLst>
            </a:prstGeom>
            <a:solidFill>
              <a:schemeClr val="accent2"/>
            </a:solidFill>
            <a:ln w="9525">
              <a:solidFill>
                <a:schemeClr val="accent2"/>
              </a:solidFill>
              <a:miter lim="800000"/>
              <a:headEnd/>
              <a:tailEnd/>
            </a:ln>
          </p:spPr>
          <p:txBody>
            <a:bodyPr wrap="none" anchor="ctr"/>
            <a:lstStyle/>
            <a:p>
              <a:endParaRPr lang="es-MX"/>
            </a:p>
          </p:txBody>
        </p:sp>
      </p:grpSp>
      <p:sp>
        <p:nvSpPr>
          <p:cNvPr id="697358" name="Line 14"/>
          <p:cNvSpPr>
            <a:spLocks noChangeShapeType="1"/>
          </p:cNvSpPr>
          <p:nvPr/>
        </p:nvSpPr>
        <p:spPr bwMode="auto">
          <a:xfrm rot="1371470" flipV="1">
            <a:off x="2290763" y="1401369"/>
            <a:ext cx="1008062" cy="611981"/>
          </a:xfrm>
          <a:prstGeom prst="line">
            <a:avLst/>
          </a:prstGeom>
          <a:noFill/>
          <a:ln w="66675" cap="sq">
            <a:solidFill>
              <a:schemeClr val="accent2"/>
            </a:solidFill>
            <a:round/>
            <a:headEnd type="none" w="sm" len="sm"/>
            <a:tailEnd type="triangle" w="sm" len="sm"/>
          </a:ln>
        </p:spPr>
        <p:txBody>
          <a:bodyPr wrap="none"/>
          <a:lstStyle/>
          <a:p>
            <a:endParaRPr lang="es-AR"/>
          </a:p>
        </p:txBody>
      </p:sp>
      <p:grpSp>
        <p:nvGrpSpPr>
          <p:cNvPr id="37" name="Group 36"/>
          <p:cNvGrpSpPr/>
          <p:nvPr/>
        </p:nvGrpSpPr>
        <p:grpSpPr>
          <a:xfrm>
            <a:off x="4862521" y="4245772"/>
            <a:ext cx="1941728" cy="781627"/>
            <a:chOff x="4862521" y="4245772"/>
            <a:chExt cx="1941728" cy="781627"/>
          </a:xfrm>
        </p:grpSpPr>
        <p:sp>
          <p:nvSpPr>
            <p:cNvPr id="697346" name="Text Box 2"/>
            <p:cNvSpPr txBox="1">
              <a:spLocks noChangeArrowheads="1"/>
            </p:cNvSpPr>
            <p:nvPr/>
          </p:nvSpPr>
          <p:spPr bwMode="auto">
            <a:xfrm>
              <a:off x="5092412" y="4245772"/>
              <a:ext cx="1570618"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INFERENCIAS</a:t>
              </a:r>
            </a:p>
          </p:txBody>
        </p:sp>
        <p:sp>
          <p:nvSpPr>
            <p:cNvPr id="697361" name="Text Box 17"/>
            <p:cNvSpPr txBox="1">
              <a:spLocks noChangeArrowheads="1"/>
            </p:cNvSpPr>
            <p:nvPr/>
          </p:nvSpPr>
          <p:spPr bwMode="auto">
            <a:xfrm>
              <a:off x="4862521" y="4566051"/>
              <a:ext cx="1941728" cy="461348"/>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r>
                <a:rPr lang="es-ES_tradnl" sz="1200" b="1" dirty="0"/>
                <a:t>¿Qué infiero qué pasa? </a:t>
              </a:r>
              <a:r>
                <a:rPr lang="es-ES_tradnl" sz="1200" b="1" dirty="0" smtClean="0"/>
                <a:t>(supuestos</a:t>
              </a:r>
              <a:r>
                <a:rPr lang="es-ES_tradnl" sz="1200" b="1" dirty="0"/>
                <a:t>)</a:t>
              </a:r>
              <a:endParaRPr lang="es-ES" sz="1200" b="1" dirty="0"/>
            </a:p>
          </p:txBody>
        </p:sp>
      </p:grpSp>
      <p:grpSp>
        <p:nvGrpSpPr>
          <p:cNvPr id="39" name="Group 38"/>
          <p:cNvGrpSpPr/>
          <p:nvPr/>
        </p:nvGrpSpPr>
        <p:grpSpPr>
          <a:xfrm>
            <a:off x="103195" y="3034906"/>
            <a:ext cx="2959100" cy="1391581"/>
            <a:chOff x="103195" y="3034906"/>
            <a:chExt cx="2959100" cy="1391581"/>
          </a:xfrm>
        </p:grpSpPr>
        <p:sp>
          <p:nvSpPr>
            <p:cNvPr id="697347" name="Text Box 3"/>
            <p:cNvSpPr txBox="1">
              <a:spLocks noChangeArrowheads="1"/>
            </p:cNvSpPr>
            <p:nvPr/>
          </p:nvSpPr>
          <p:spPr bwMode="auto">
            <a:xfrm>
              <a:off x="149232" y="3034906"/>
              <a:ext cx="2913063" cy="338237"/>
            </a:xfrm>
            <a:prstGeom prst="rect">
              <a:avLst/>
            </a:prstGeom>
            <a:solidFill>
              <a:schemeClr val="accent3"/>
            </a:solidFill>
            <a:ln w="12700" cap="sq">
              <a:noFill/>
              <a:miter lim="800000"/>
              <a:headEnd type="none" w="sm" len="sm"/>
              <a:tailEnd type="none" w="sm" len="sm"/>
            </a:ln>
          </p:spPr>
          <p:txBody>
            <a:bodyPr lIns="91120" tIns="45563" rIns="91120" bIns="45563">
              <a:spAutoFit/>
            </a:bodyPr>
            <a:lstStyle/>
            <a:p>
              <a:pPr algn="ctr" defTabSz="912813"/>
              <a:r>
                <a:rPr lang="es-ES_tradnl" sz="1600" b="1" dirty="0">
                  <a:solidFill>
                    <a:schemeClr val="bg1"/>
                  </a:solidFill>
                  <a:latin typeface="Times New Roman" pitchFamily="18" charset="0"/>
                </a:rPr>
                <a:t> </a:t>
              </a:r>
              <a:r>
                <a:rPr lang="es-ES_tradnl" sz="1600" b="1" dirty="0">
                  <a:solidFill>
                    <a:schemeClr val="bg1"/>
                  </a:solidFill>
                </a:rPr>
                <a:t>INTERPRETACIÓN</a:t>
              </a:r>
            </a:p>
          </p:txBody>
        </p:sp>
        <p:sp>
          <p:nvSpPr>
            <p:cNvPr id="697362" name="Text Box 18"/>
            <p:cNvSpPr txBox="1">
              <a:spLocks noChangeArrowheads="1"/>
            </p:cNvSpPr>
            <p:nvPr/>
          </p:nvSpPr>
          <p:spPr bwMode="auto">
            <a:xfrm>
              <a:off x="103195" y="3411141"/>
              <a:ext cx="2955925" cy="1015346"/>
            </a:xfrm>
            <a:prstGeom prst="rect">
              <a:avLst/>
            </a:prstGeom>
            <a:noFill/>
            <a:ln w="44450" cap="sq">
              <a:noFill/>
              <a:miter lim="800000"/>
              <a:headEnd type="none" w="sm" len="sm"/>
              <a:tailEnd type="none" w="sm" len="sm"/>
            </a:ln>
          </p:spPr>
          <p:txBody>
            <a:bodyPr lIns="91120" tIns="45563" rIns="91120" bIns="45563">
              <a:spAutoFit/>
            </a:bodyPr>
            <a:lstStyle/>
            <a:p>
              <a:pPr defTabSz="912813">
                <a:spcBef>
                  <a:spcPts val="0"/>
                </a:spcBef>
              </a:pPr>
              <a:r>
                <a:rPr lang="es-ES_tradnl" sz="1200" b="1" dirty="0" smtClean="0"/>
                <a:t>¿Por qué eso (hechos) es un problema para mí? (=¿</a:t>
              </a:r>
              <a:r>
                <a:rPr lang="es-ES_tradnl" sz="1200" b="1" dirty="0"/>
                <a:t>Cómo conecto los hechos con </a:t>
              </a:r>
            </a:p>
            <a:p>
              <a:pPr algn="l" defTabSz="912813">
                <a:spcBef>
                  <a:spcPts val="0"/>
                </a:spcBef>
              </a:pPr>
              <a:r>
                <a:rPr lang="es-ES_tradnl" sz="1200" b="1" dirty="0"/>
                <a:t>lo que es importante / valioso </a:t>
              </a:r>
            </a:p>
            <a:p>
              <a:pPr algn="l" defTabSz="912813">
                <a:spcBef>
                  <a:spcPts val="0"/>
                </a:spcBef>
              </a:pPr>
              <a:r>
                <a:rPr lang="es-ES_tradnl" sz="1200" b="1" dirty="0"/>
                <a:t>para mí? </a:t>
              </a:r>
              <a:endParaRPr lang="es-ES" sz="1200" b="1" dirty="0"/>
            </a:p>
          </p:txBody>
        </p:sp>
      </p:grpSp>
      <p:grpSp>
        <p:nvGrpSpPr>
          <p:cNvPr id="38" name="Group 37"/>
          <p:cNvGrpSpPr/>
          <p:nvPr/>
        </p:nvGrpSpPr>
        <p:grpSpPr>
          <a:xfrm>
            <a:off x="2555883" y="2787778"/>
            <a:ext cx="4320374" cy="1404415"/>
            <a:chOff x="2555883" y="2787778"/>
            <a:chExt cx="4320374" cy="1404415"/>
          </a:xfrm>
        </p:grpSpPr>
        <p:sp>
          <p:nvSpPr>
            <p:cNvPr id="697357" name="Line 13"/>
            <p:cNvSpPr>
              <a:spLocks noChangeShapeType="1"/>
            </p:cNvSpPr>
            <p:nvPr/>
          </p:nvSpPr>
          <p:spPr bwMode="auto">
            <a:xfrm flipV="1">
              <a:off x="2555883" y="3291829"/>
              <a:ext cx="1008006" cy="900364"/>
            </a:xfrm>
            <a:prstGeom prst="line">
              <a:avLst/>
            </a:prstGeom>
            <a:noFill/>
            <a:ln w="66675" cap="sq">
              <a:solidFill>
                <a:schemeClr val="accent2"/>
              </a:solidFill>
              <a:round/>
              <a:headEnd type="none" w="sm" len="sm"/>
              <a:tailEnd type="triangle" w="sm" len="sm"/>
            </a:ln>
          </p:spPr>
          <p:txBody>
            <a:bodyPr wrap="none"/>
            <a:lstStyle/>
            <a:p>
              <a:endParaRPr lang="es-AR"/>
            </a:p>
          </p:txBody>
        </p:sp>
        <p:sp>
          <p:nvSpPr>
            <p:cNvPr id="697359" name="Text Box 15"/>
            <p:cNvSpPr txBox="1">
              <a:spLocks noChangeArrowheads="1"/>
            </p:cNvSpPr>
            <p:nvPr/>
          </p:nvSpPr>
          <p:spPr bwMode="auto">
            <a:xfrm>
              <a:off x="4788025" y="2787778"/>
              <a:ext cx="2088232" cy="646014"/>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spcBef>
                  <a:spcPts val="0"/>
                </a:spcBef>
              </a:pPr>
              <a:r>
                <a:rPr lang="es-ES_tradnl" sz="1200" b="1" dirty="0" smtClean="0"/>
                <a:t>¿</a:t>
              </a:r>
              <a:r>
                <a:rPr lang="es-ES_tradnl" sz="1200" b="1" dirty="0"/>
                <a:t>Qué cosa valiosa </a:t>
              </a:r>
            </a:p>
            <a:p>
              <a:pPr algn="ctr" defTabSz="912813">
                <a:spcBef>
                  <a:spcPts val="0"/>
                </a:spcBef>
              </a:pPr>
              <a:r>
                <a:rPr lang="es-ES_tradnl" sz="1200" b="1" dirty="0"/>
                <a:t>para mí está a riesgo </a:t>
              </a:r>
            </a:p>
            <a:p>
              <a:pPr algn="ctr" defTabSz="912813">
                <a:spcBef>
                  <a:spcPts val="0"/>
                </a:spcBef>
              </a:pPr>
              <a:r>
                <a:rPr lang="es-ES_tradnl" sz="1200" b="1" dirty="0"/>
                <a:t> cuando eso pasa?</a:t>
              </a:r>
              <a:endParaRPr lang="es-ES" sz="1200" b="1" dirty="0"/>
            </a:p>
          </p:txBody>
        </p:sp>
        <p:sp>
          <p:nvSpPr>
            <p:cNvPr id="697360" name="Text Box 16"/>
            <p:cNvSpPr txBox="1">
              <a:spLocks noChangeArrowheads="1"/>
            </p:cNvSpPr>
            <p:nvPr/>
          </p:nvSpPr>
          <p:spPr bwMode="auto">
            <a:xfrm>
              <a:off x="3567172" y="2850359"/>
              <a:ext cx="1092089"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VALIOSO</a:t>
              </a:r>
              <a:endParaRPr lang="es-ES" sz="1600" b="1" dirty="0">
                <a:solidFill>
                  <a:schemeClr val="bg1"/>
                </a:solidFill>
              </a:endParaRPr>
            </a:p>
          </p:txBody>
        </p:sp>
        <p:sp>
          <p:nvSpPr>
            <p:cNvPr id="697364" name="Line 20"/>
            <p:cNvSpPr>
              <a:spLocks noChangeShapeType="1"/>
            </p:cNvSpPr>
            <p:nvPr/>
          </p:nvSpPr>
          <p:spPr bwMode="auto">
            <a:xfrm rot="16941852" flipV="1">
              <a:off x="4818976" y="3151061"/>
              <a:ext cx="682107" cy="1206074"/>
            </a:xfrm>
            <a:prstGeom prst="line">
              <a:avLst/>
            </a:prstGeom>
            <a:noFill/>
            <a:ln w="66675" cap="sq">
              <a:solidFill>
                <a:schemeClr val="accent2"/>
              </a:solidFill>
              <a:round/>
              <a:headEnd type="none" w="sm" len="sm"/>
              <a:tailEnd type="triangle" w="sm" len="sm"/>
            </a:ln>
          </p:spPr>
          <p:txBody>
            <a:bodyPr wrap="none"/>
            <a:lstStyle/>
            <a:p>
              <a:endParaRPr lang="es-AR"/>
            </a:p>
          </p:txBody>
        </p:sp>
      </p:grpSp>
      <p:grpSp>
        <p:nvGrpSpPr>
          <p:cNvPr id="34" name="Group 33"/>
          <p:cNvGrpSpPr/>
          <p:nvPr/>
        </p:nvGrpSpPr>
        <p:grpSpPr>
          <a:xfrm>
            <a:off x="1270521" y="4246963"/>
            <a:ext cx="2365375" cy="661756"/>
            <a:chOff x="1270521" y="4246963"/>
            <a:chExt cx="2365375" cy="661756"/>
          </a:xfrm>
        </p:grpSpPr>
        <p:sp>
          <p:nvSpPr>
            <p:cNvPr id="697363" name="Text Box 19"/>
            <p:cNvSpPr txBox="1">
              <a:spLocks noChangeArrowheads="1"/>
            </p:cNvSpPr>
            <p:nvPr/>
          </p:nvSpPr>
          <p:spPr bwMode="auto">
            <a:xfrm>
              <a:off x="1951639" y="4246963"/>
              <a:ext cx="1059259"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HECHOS</a:t>
              </a:r>
              <a:endParaRPr lang="es-ES" sz="1600" b="1" dirty="0">
                <a:solidFill>
                  <a:schemeClr val="bg1"/>
                </a:solidFill>
              </a:endParaRPr>
            </a:p>
          </p:txBody>
        </p:sp>
        <p:sp>
          <p:nvSpPr>
            <p:cNvPr id="697365" name="Text Box 21"/>
            <p:cNvSpPr txBox="1">
              <a:spLocks noChangeArrowheads="1"/>
            </p:cNvSpPr>
            <p:nvPr/>
          </p:nvSpPr>
          <p:spPr bwMode="auto">
            <a:xfrm>
              <a:off x="1270521" y="4601260"/>
              <a:ext cx="2365375" cy="307459"/>
            </a:xfrm>
            <a:prstGeom prst="rect">
              <a:avLst/>
            </a:prstGeom>
            <a:noFill/>
            <a:ln w="44450" cap="sq">
              <a:noFill/>
              <a:miter lim="800000"/>
              <a:headEnd type="none" w="sm" len="sm"/>
              <a:tailEnd type="none" w="sm" len="sm"/>
            </a:ln>
          </p:spPr>
          <p:txBody>
            <a:bodyPr lIns="91120" tIns="45563" rIns="91120" bIns="45563">
              <a:spAutoFit/>
            </a:bodyPr>
            <a:lstStyle/>
            <a:p>
              <a:pPr algn="ctr" defTabSz="912813"/>
              <a:r>
                <a:rPr lang="es-ES_tradnl" sz="1400" b="1" dirty="0"/>
                <a:t>¿Qué pasa? (ejemplos)</a:t>
              </a:r>
              <a:endParaRPr lang="es-ES" sz="1400" b="1" dirty="0"/>
            </a:p>
          </p:txBody>
        </p:sp>
      </p:grpSp>
      <p:grpSp>
        <p:nvGrpSpPr>
          <p:cNvPr id="44" name="Group 43"/>
          <p:cNvGrpSpPr/>
          <p:nvPr/>
        </p:nvGrpSpPr>
        <p:grpSpPr>
          <a:xfrm>
            <a:off x="4875216" y="1550197"/>
            <a:ext cx="2433088" cy="610211"/>
            <a:chOff x="4875216" y="1550197"/>
            <a:chExt cx="2433088" cy="610211"/>
          </a:xfrm>
        </p:grpSpPr>
        <p:sp>
          <p:nvSpPr>
            <p:cNvPr id="697349" name="Text Box 5"/>
            <p:cNvSpPr txBox="1">
              <a:spLocks noChangeArrowheads="1"/>
            </p:cNvSpPr>
            <p:nvPr/>
          </p:nvSpPr>
          <p:spPr bwMode="auto">
            <a:xfrm>
              <a:off x="5203117" y="1822171"/>
              <a:ext cx="2105187"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JUICIOS DE VALOR</a:t>
              </a:r>
              <a:endParaRPr lang="es-ES" sz="1600" b="1" dirty="0">
                <a:solidFill>
                  <a:schemeClr val="bg1"/>
                </a:solidFill>
              </a:endParaRPr>
            </a:p>
          </p:txBody>
        </p:sp>
        <p:sp>
          <p:nvSpPr>
            <p:cNvPr id="697366" name="Line 22"/>
            <p:cNvSpPr>
              <a:spLocks noChangeShapeType="1"/>
            </p:cNvSpPr>
            <p:nvPr/>
          </p:nvSpPr>
          <p:spPr bwMode="auto">
            <a:xfrm rot="15798028" flipV="1">
              <a:off x="5283402" y="1142011"/>
              <a:ext cx="329804" cy="1146175"/>
            </a:xfrm>
            <a:prstGeom prst="line">
              <a:avLst/>
            </a:prstGeom>
            <a:noFill/>
            <a:ln w="66675" cap="sq">
              <a:solidFill>
                <a:schemeClr val="accent2"/>
              </a:solidFill>
              <a:round/>
              <a:headEnd type="none" w="sm" len="sm"/>
              <a:tailEnd type="triangle" w="sm" len="sm"/>
            </a:ln>
          </p:spPr>
          <p:txBody>
            <a:bodyPr wrap="none"/>
            <a:lstStyle/>
            <a:p>
              <a:endParaRPr lang="es-AR"/>
            </a:p>
          </p:txBody>
        </p:sp>
      </p:grpSp>
      <p:sp>
        <p:nvSpPr>
          <p:cNvPr id="697367" name="AutoShape 23"/>
          <p:cNvSpPr>
            <a:spLocks/>
          </p:cNvSpPr>
          <p:nvPr/>
        </p:nvSpPr>
        <p:spPr bwMode="auto">
          <a:xfrm>
            <a:off x="7443099" y="1569726"/>
            <a:ext cx="71437" cy="607219"/>
          </a:xfrm>
          <a:prstGeom prst="rightBrace">
            <a:avLst>
              <a:gd name="adj1" fmla="val 94445"/>
              <a:gd name="adj2" fmla="val 50000"/>
            </a:avLst>
          </a:prstGeom>
          <a:noFill/>
          <a:ln w="28575">
            <a:solidFill>
              <a:schemeClr val="accent4"/>
            </a:solidFill>
            <a:round/>
            <a:headEnd/>
            <a:tailEnd/>
          </a:ln>
        </p:spPr>
        <p:txBody>
          <a:bodyPr wrap="none" lIns="91247" tIns="45623" rIns="91247" bIns="45623" anchor="ctr"/>
          <a:lstStyle/>
          <a:p>
            <a:pPr defTabSz="912813"/>
            <a:endParaRPr lang="en-US" sz="1800"/>
          </a:p>
        </p:txBody>
      </p:sp>
      <p:sp>
        <p:nvSpPr>
          <p:cNvPr id="697368" name="Text Box 24"/>
          <p:cNvSpPr txBox="1">
            <a:spLocks noChangeArrowheads="1"/>
          </p:cNvSpPr>
          <p:nvPr/>
        </p:nvSpPr>
        <p:spPr bwMode="auto">
          <a:xfrm>
            <a:off x="7514530" y="1637591"/>
            <a:ext cx="1377950" cy="584571"/>
          </a:xfrm>
          <a:prstGeom prst="rect">
            <a:avLst/>
          </a:prstGeom>
          <a:noFill/>
          <a:ln w="19050" algn="ctr">
            <a:noFill/>
            <a:prstDash val="dash"/>
            <a:miter lim="800000"/>
            <a:headEnd type="none" w="sm" len="sm"/>
            <a:tailEnd type="none" w="sm" len="sm"/>
          </a:ln>
        </p:spPr>
        <p:txBody>
          <a:bodyPr lIns="91237" tIns="45619" rIns="91237" bIns="45619">
            <a:spAutoFit/>
          </a:bodyPr>
          <a:lstStyle/>
          <a:p>
            <a:pPr algn="ctr" defTabSz="912813"/>
            <a:r>
              <a:rPr lang="es-ES" b="1" dirty="0"/>
              <a:t>VERDAD REACTIVA</a:t>
            </a:r>
          </a:p>
        </p:txBody>
      </p:sp>
      <p:grpSp>
        <p:nvGrpSpPr>
          <p:cNvPr id="43" name="Group 42"/>
          <p:cNvGrpSpPr/>
          <p:nvPr/>
        </p:nvGrpSpPr>
        <p:grpSpPr>
          <a:xfrm>
            <a:off x="7433362" y="2733676"/>
            <a:ext cx="1545640" cy="1965722"/>
            <a:chOff x="7433362" y="2733676"/>
            <a:chExt cx="1545640" cy="1965722"/>
          </a:xfrm>
        </p:grpSpPr>
        <p:sp>
          <p:nvSpPr>
            <p:cNvPr id="697369" name="AutoShape 25"/>
            <p:cNvSpPr>
              <a:spLocks/>
            </p:cNvSpPr>
            <p:nvPr/>
          </p:nvSpPr>
          <p:spPr bwMode="auto">
            <a:xfrm>
              <a:off x="7433362" y="2733676"/>
              <a:ext cx="73025" cy="1965722"/>
            </a:xfrm>
            <a:prstGeom prst="rightBrace">
              <a:avLst>
                <a:gd name="adj1" fmla="val 299094"/>
                <a:gd name="adj2" fmla="val 50000"/>
              </a:avLst>
            </a:prstGeom>
            <a:noFill/>
            <a:ln w="28575">
              <a:solidFill>
                <a:schemeClr val="tx1">
                  <a:lumMod val="50000"/>
                  <a:lumOff val="50000"/>
                </a:schemeClr>
              </a:solidFill>
              <a:round/>
              <a:headEnd/>
              <a:tailEnd/>
            </a:ln>
          </p:spPr>
          <p:txBody>
            <a:bodyPr wrap="none" lIns="91247" tIns="45623" rIns="91247" bIns="45623" anchor="ctr"/>
            <a:lstStyle/>
            <a:p>
              <a:pPr defTabSz="912813"/>
              <a:endParaRPr lang="en-US" sz="1800"/>
            </a:p>
          </p:txBody>
        </p:sp>
        <p:sp>
          <p:nvSpPr>
            <p:cNvPr id="697370" name="Text Box 26"/>
            <p:cNvSpPr txBox="1">
              <a:spLocks noChangeArrowheads="1"/>
            </p:cNvSpPr>
            <p:nvPr/>
          </p:nvSpPr>
          <p:spPr bwMode="auto">
            <a:xfrm>
              <a:off x="7586764" y="3455423"/>
              <a:ext cx="1392238" cy="584571"/>
            </a:xfrm>
            <a:prstGeom prst="rect">
              <a:avLst/>
            </a:prstGeom>
            <a:noFill/>
            <a:ln w="19050" algn="ctr">
              <a:noFill/>
              <a:prstDash val="dash"/>
              <a:miter lim="800000"/>
              <a:headEnd type="none" w="sm" len="sm"/>
              <a:tailEnd type="none" w="sm" len="sm"/>
            </a:ln>
          </p:spPr>
          <p:txBody>
            <a:bodyPr lIns="91237" tIns="45619" rIns="91237" bIns="45619">
              <a:spAutoFit/>
            </a:bodyPr>
            <a:lstStyle/>
            <a:p>
              <a:pPr algn="ctr" defTabSz="912813"/>
              <a:r>
                <a:rPr lang="es-ES" b="1" dirty="0"/>
                <a:t>VERDAD </a:t>
              </a:r>
              <a:r>
                <a:rPr lang="es-ES" b="1" dirty="0" smtClean="0"/>
                <a:t>PROFUNDA</a:t>
              </a:r>
              <a:endParaRPr lang="es-ES" b="1" dirty="0"/>
            </a:p>
          </p:txBody>
        </p:sp>
      </p:grpSp>
      <p:grpSp>
        <p:nvGrpSpPr>
          <p:cNvPr id="40" name="Group 39"/>
          <p:cNvGrpSpPr/>
          <p:nvPr/>
        </p:nvGrpSpPr>
        <p:grpSpPr>
          <a:xfrm>
            <a:off x="1331920" y="2153841"/>
            <a:ext cx="5364155" cy="688185"/>
            <a:chOff x="1331920" y="2153841"/>
            <a:chExt cx="5364155" cy="688185"/>
          </a:xfrm>
        </p:grpSpPr>
        <p:sp>
          <p:nvSpPr>
            <p:cNvPr id="697354" name="Freeform 10"/>
            <p:cNvSpPr>
              <a:spLocks/>
            </p:cNvSpPr>
            <p:nvPr/>
          </p:nvSpPr>
          <p:spPr bwMode="auto">
            <a:xfrm flipV="1">
              <a:off x="1349375" y="2572944"/>
              <a:ext cx="5346700" cy="32147"/>
            </a:xfrm>
            <a:custGeom>
              <a:avLst/>
              <a:gdLst>
                <a:gd name="T0" fmla="*/ 0 w 3300"/>
                <a:gd name="T1" fmla="*/ 0 h 1"/>
                <a:gd name="T2" fmla="*/ 2147483647 w 3300"/>
                <a:gd name="T3" fmla="*/ 1837150838 h 1"/>
                <a:gd name="T4" fmla="*/ 0 60000 65536"/>
                <a:gd name="T5" fmla="*/ 0 60000 65536"/>
                <a:gd name="T6" fmla="*/ 0 w 3300"/>
                <a:gd name="T7" fmla="*/ 0 h 1"/>
                <a:gd name="T8" fmla="*/ 3300 w 3300"/>
                <a:gd name="T9" fmla="*/ 1 h 1"/>
              </a:gdLst>
              <a:ahLst/>
              <a:cxnLst>
                <a:cxn ang="T4">
                  <a:pos x="T0" y="T1"/>
                </a:cxn>
                <a:cxn ang="T5">
                  <a:pos x="T2" y="T3"/>
                </a:cxn>
              </a:cxnLst>
              <a:rect l="T6" t="T7" r="T8" b="T9"/>
              <a:pathLst>
                <a:path w="3300" h="1">
                  <a:moveTo>
                    <a:pt x="0" y="0"/>
                  </a:moveTo>
                  <a:lnTo>
                    <a:pt x="3300" y="1"/>
                  </a:lnTo>
                </a:path>
              </a:pathLst>
            </a:custGeom>
            <a:solidFill>
              <a:schemeClr val="accent2"/>
            </a:solidFill>
            <a:ln w="25400" cap="sq">
              <a:solidFill>
                <a:schemeClr val="accent2"/>
              </a:solidFill>
              <a:miter lim="800000"/>
              <a:headEnd type="none" w="sm" len="sm"/>
              <a:tailEnd type="none" w="sm" len="sm"/>
            </a:ln>
          </p:spPr>
          <p:txBody>
            <a:bodyPr wrap="none"/>
            <a:lstStyle/>
            <a:p>
              <a:endParaRPr lang="en-US"/>
            </a:p>
          </p:txBody>
        </p:sp>
        <p:sp>
          <p:nvSpPr>
            <p:cNvPr id="697355" name="Line 11"/>
            <p:cNvSpPr>
              <a:spLocks noChangeShapeType="1"/>
            </p:cNvSpPr>
            <p:nvPr/>
          </p:nvSpPr>
          <p:spPr bwMode="auto">
            <a:xfrm>
              <a:off x="6696075" y="2153841"/>
              <a:ext cx="0" cy="419100"/>
            </a:xfrm>
            <a:prstGeom prst="line">
              <a:avLst/>
            </a:prstGeom>
            <a:noFill/>
            <a:ln w="25400" cap="sq">
              <a:solidFill>
                <a:schemeClr val="accent2"/>
              </a:solidFill>
              <a:miter lim="800000"/>
              <a:headEnd type="stealth" w="lg" len="lg"/>
              <a:tailEnd type="none" w="sm" len="sm"/>
            </a:ln>
          </p:spPr>
          <p:txBody>
            <a:bodyPr wrap="none"/>
            <a:lstStyle/>
            <a:p>
              <a:endParaRPr lang="es-AR"/>
            </a:p>
          </p:txBody>
        </p:sp>
        <p:sp>
          <p:nvSpPr>
            <p:cNvPr id="697356" name="Line 12"/>
            <p:cNvSpPr>
              <a:spLocks noChangeShapeType="1"/>
            </p:cNvSpPr>
            <p:nvPr/>
          </p:nvSpPr>
          <p:spPr bwMode="auto">
            <a:xfrm>
              <a:off x="4140200" y="2586041"/>
              <a:ext cx="0" cy="255985"/>
            </a:xfrm>
            <a:prstGeom prst="line">
              <a:avLst/>
            </a:prstGeom>
            <a:noFill/>
            <a:ln w="25400" cap="sq">
              <a:solidFill>
                <a:schemeClr val="accent2"/>
              </a:solidFill>
              <a:miter lim="800000"/>
              <a:headEnd type="none" w="sm" len="sm"/>
              <a:tailEnd type="none" w="sm" len="sm"/>
            </a:ln>
          </p:spPr>
          <p:txBody>
            <a:bodyPr wrap="none"/>
            <a:lstStyle/>
            <a:p>
              <a:endParaRPr lang="es-AR"/>
            </a:p>
          </p:txBody>
        </p:sp>
        <p:sp>
          <p:nvSpPr>
            <p:cNvPr id="697371" name="Line 27"/>
            <p:cNvSpPr>
              <a:spLocks noChangeShapeType="1"/>
            </p:cNvSpPr>
            <p:nvPr/>
          </p:nvSpPr>
          <p:spPr bwMode="auto">
            <a:xfrm>
              <a:off x="1331920" y="2194326"/>
              <a:ext cx="15875" cy="391715"/>
            </a:xfrm>
            <a:prstGeom prst="line">
              <a:avLst/>
            </a:prstGeom>
            <a:noFill/>
            <a:ln w="25400" cap="sq">
              <a:solidFill>
                <a:schemeClr val="accent2"/>
              </a:solidFill>
              <a:miter lim="800000"/>
              <a:headEnd type="stealth" w="lg" len="lg"/>
              <a:tailEnd type="none" w="sm" len="sm"/>
            </a:ln>
          </p:spPr>
          <p:txBody>
            <a:bodyPr wrap="none"/>
            <a:lstStyle/>
            <a:p>
              <a:endParaRPr lang="es-AR"/>
            </a:p>
          </p:txBody>
        </p:sp>
      </p:grpSp>
      <p:grpSp>
        <p:nvGrpSpPr>
          <p:cNvPr id="42" name="Group 41"/>
          <p:cNvGrpSpPr/>
          <p:nvPr/>
        </p:nvGrpSpPr>
        <p:grpSpPr>
          <a:xfrm>
            <a:off x="3563752" y="627538"/>
            <a:ext cx="3559936" cy="783068"/>
            <a:chOff x="3563752" y="627538"/>
            <a:chExt cx="3559936" cy="783068"/>
          </a:xfrm>
        </p:grpSpPr>
        <p:sp>
          <p:nvSpPr>
            <p:cNvPr id="697351" name="Text Box 7"/>
            <p:cNvSpPr txBox="1">
              <a:spLocks noChangeArrowheads="1"/>
            </p:cNvSpPr>
            <p:nvPr/>
          </p:nvSpPr>
          <p:spPr bwMode="auto">
            <a:xfrm>
              <a:off x="3563752" y="653654"/>
              <a:ext cx="1221162"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a:solidFill>
                    <a:schemeClr val="bg1"/>
                  </a:solidFill>
                </a:rPr>
                <a:t>OBJETIVO</a:t>
              </a:r>
              <a:endParaRPr lang="es-ES" sz="1600" b="1">
                <a:solidFill>
                  <a:schemeClr val="bg1"/>
                </a:solidFill>
              </a:endParaRPr>
            </a:p>
          </p:txBody>
        </p:sp>
        <p:sp>
          <p:nvSpPr>
            <p:cNvPr id="697352" name="AutoShape 8"/>
            <p:cNvSpPr>
              <a:spLocks noChangeArrowheads="1"/>
            </p:cNvSpPr>
            <p:nvPr/>
          </p:nvSpPr>
          <p:spPr bwMode="auto">
            <a:xfrm rot="10800000">
              <a:off x="4067182" y="1009366"/>
              <a:ext cx="161925" cy="401240"/>
            </a:xfrm>
            <a:prstGeom prst="downArrow">
              <a:avLst>
                <a:gd name="adj1" fmla="val 50000"/>
                <a:gd name="adj2" fmla="val 82598"/>
              </a:avLst>
            </a:prstGeom>
            <a:solidFill>
              <a:schemeClr val="accent2"/>
            </a:solidFill>
            <a:ln w="9525">
              <a:solidFill>
                <a:schemeClr val="accent2"/>
              </a:solidFill>
              <a:miter lim="800000"/>
              <a:headEnd/>
              <a:tailEnd/>
            </a:ln>
          </p:spPr>
          <p:txBody>
            <a:bodyPr wrap="none" anchor="ctr"/>
            <a:lstStyle/>
            <a:p>
              <a:endParaRPr lang="es-MX"/>
            </a:p>
          </p:txBody>
        </p:sp>
        <p:sp>
          <p:nvSpPr>
            <p:cNvPr id="31" name="Text Box 15"/>
            <p:cNvSpPr txBox="1">
              <a:spLocks noChangeArrowheads="1"/>
            </p:cNvSpPr>
            <p:nvPr/>
          </p:nvSpPr>
          <p:spPr bwMode="auto">
            <a:xfrm>
              <a:off x="4932045" y="627538"/>
              <a:ext cx="2191643" cy="646014"/>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spcBef>
                  <a:spcPts val="0"/>
                </a:spcBef>
              </a:pPr>
              <a:r>
                <a:rPr lang="es-ES_tradnl" sz="1200" b="1" dirty="0" smtClean="0"/>
                <a:t>¿Cuál es mi objetivo? ¿Qué es lo que me preocupa?</a:t>
              </a:r>
              <a:endParaRPr lang="es-ES" sz="1200" b="1" dirty="0"/>
            </a:p>
          </p:txBody>
        </p:sp>
      </p:grpSp>
      <p:grpSp>
        <p:nvGrpSpPr>
          <p:cNvPr id="41" name="Group 40"/>
          <p:cNvGrpSpPr/>
          <p:nvPr/>
        </p:nvGrpSpPr>
        <p:grpSpPr>
          <a:xfrm>
            <a:off x="266039" y="1275606"/>
            <a:ext cx="2065645" cy="941440"/>
            <a:chOff x="266039" y="1275606"/>
            <a:chExt cx="2065645" cy="941440"/>
          </a:xfrm>
        </p:grpSpPr>
        <p:sp>
          <p:nvSpPr>
            <p:cNvPr id="697348" name="Text Box 4"/>
            <p:cNvSpPr txBox="1">
              <a:spLocks noChangeArrowheads="1"/>
            </p:cNvSpPr>
            <p:nvPr/>
          </p:nvSpPr>
          <p:spPr bwMode="auto">
            <a:xfrm>
              <a:off x="894116" y="1878809"/>
              <a:ext cx="1437568"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a:solidFill>
                    <a:schemeClr val="bg1"/>
                  </a:solidFill>
                </a:rPr>
                <a:t>EMOCIONES</a:t>
              </a:r>
              <a:endParaRPr lang="es-ES" sz="1600" b="1">
                <a:solidFill>
                  <a:schemeClr val="bg1"/>
                </a:solidFill>
              </a:endParaRPr>
            </a:p>
          </p:txBody>
        </p:sp>
        <p:sp>
          <p:nvSpPr>
            <p:cNvPr id="32" name="Text Box 21"/>
            <p:cNvSpPr txBox="1">
              <a:spLocks noChangeArrowheads="1"/>
            </p:cNvSpPr>
            <p:nvPr/>
          </p:nvSpPr>
          <p:spPr bwMode="auto">
            <a:xfrm>
              <a:off x="266039" y="1275606"/>
              <a:ext cx="2041847" cy="461348"/>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r>
                <a:rPr lang="es-ES_tradnl" sz="1200" b="1" dirty="0" smtClean="0"/>
                <a:t>¿Cómo me siento a raíz de esto?</a:t>
              </a:r>
              <a:endParaRPr lang="es-ES" sz="1200" b="1" dirty="0"/>
            </a:p>
          </p:txBody>
        </p:sp>
      </p:grpSp>
      <p:sp>
        <p:nvSpPr>
          <p:cNvPr id="35"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down)">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down)">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143500"/>
          </a:xfrm>
          <a:solidFill>
            <a:schemeClr val="accent3">
              <a:lumMod val="75000"/>
            </a:schemeClr>
          </a:solidFill>
        </p:spPr>
        <p:txBody>
          <a:bodyPr/>
          <a:lstStyle/>
          <a:p>
            <a:pPr algn="ctr">
              <a:buNone/>
            </a:pPr>
            <a:endParaRPr lang="es-AR" dirty="0" smtClean="0">
              <a:solidFill>
                <a:schemeClr val="bg1"/>
              </a:solidFill>
            </a:endParaRPr>
          </a:p>
          <a:p>
            <a:pPr marL="803275" lvl="1" indent="-457200">
              <a:buFont typeface="+mj-lt"/>
              <a:buAutoNum type="arabicPeriod"/>
            </a:pPr>
            <a:endParaRPr lang="es-AR" sz="2400" dirty="0" smtClean="0">
              <a:solidFill>
                <a:schemeClr val="bg1">
                  <a:lumMod val="95000"/>
                </a:schemeClr>
              </a:solidFill>
            </a:endParaRPr>
          </a:p>
          <a:p>
            <a:pPr marL="803275" lvl="1" indent="-457200">
              <a:buFont typeface="+mj-lt"/>
              <a:buAutoNum type="arabicPeriod"/>
            </a:pPr>
            <a:r>
              <a:rPr lang="es-AR" sz="2400" dirty="0" smtClean="0">
                <a:solidFill>
                  <a:schemeClr val="bg1">
                    <a:lumMod val="95000"/>
                  </a:schemeClr>
                </a:solidFill>
              </a:rPr>
              <a:t>¿Cuál es tu objetivo? ¿Qué es lo que te preocupa?</a:t>
            </a:r>
          </a:p>
          <a:p>
            <a:pPr marL="803275" lvl="1" indent="-457200">
              <a:buFont typeface="+mj-lt"/>
              <a:buAutoNum type="arabicPeriod"/>
            </a:pPr>
            <a:r>
              <a:rPr lang="es-AR" sz="2400" dirty="0" smtClean="0">
                <a:solidFill>
                  <a:schemeClr val="bg1">
                    <a:lumMod val="95000"/>
                  </a:schemeClr>
                </a:solidFill>
              </a:rPr>
              <a:t>¿Qué pasa/pasó? ¿Qué inferís que pasa//pasó?</a:t>
            </a:r>
          </a:p>
          <a:p>
            <a:pPr marL="803275" lvl="1" indent="-457200">
              <a:buFont typeface="+mj-lt"/>
              <a:buAutoNum type="arabicPeriod"/>
            </a:pPr>
            <a:r>
              <a:rPr lang="es-AR" sz="2400" dirty="0" smtClean="0">
                <a:solidFill>
                  <a:schemeClr val="bg1">
                    <a:lumMod val="95000"/>
                  </a:schemeClr>
                </a:solidFill>
              </a:rPr>
              <a:t>¿Qué cosa valiosa para vos está en riesgo?</a:t>
            </a:r>
          </a:p>
          <a:p>
            <a:pPr marL="803275" lvl="1" indent="-457200">
              <a:buFont typeface="+mj-lt"/>
              <a:buAutoNum type="arabicPeriod"/>
            </a:pPr>
            <a:r>
              <a:rPr lang="es-AR" sz="2400" dirty="0" smtClean="0">
                <a:solidFill>
                  <a:schemeClr val="bg1">
                    <a:lumMod val="95000"/>
                  </a:schemeClr>
                </a:solidFill>
              </a:rPr>
              <a:t>¿Por qué esto es un problema para vos?</a:t>
            </a:r>
          </a:p>
          <a:p>
            <a:pPr marL="803275" lvl="1" indent="-457200">
              <a:buFont typeface="+mj-lt"/>
              <a:buAutoNum type="arabicPeriod"/>
            </a:pPr>
            <a:r>
              <a:rPr lang="es-AR" sz="2400" dirty="0" smtClean="0">
                <a:solidFill>
                  <a:schemeClr val="bg1">
                    <a:lumMod val="95000"/>
                  </a:schemeClr>
                </a:solidFill>
              </a:rPr>
              <a:t>¿Cómo te sentís a raíz de esto?</a:t>
            </a:r>
          </a:p>
          <a:p>
            <a:pPr marL="803275" lvl="1" indent="-457200">
              <a:buFont typeface="+mj-lt"/>
              <a:buAutoNum type="arabicPeriod"/>
            </a:pPr>
            <a:r>
              <a:rPr lang="es-AR" sz="2400" dirty="0" smtClean="0">
                <a:solidFill>
                  <a:schemeClr val="bg1">
                    <a:lumMod val="95000"/>
                  </a:schemeClr>
                </a:solidFill>
              </a:rPr>
              <a:t>(¿</a:t>
            </a:r>
            <a:r>
              <a:rPr lang="es-AR" sz="2400" dirty="0" err="1" smtClean="0">
                <a:solidFill>
                  <a:schemeClr val="bg1">
                    <a:lumMod val="95000"/>
                  </a:schemeClr>
                </a:solidFill>
              </a:rPr>
              <a:t>Tenés</a:t>
            </a:r>
            <a:r>
              <a:rPr lang="es-AR" sz="2400" dirty="0" smtClean="0">
                <a:solidFill>
                  <a:schemeClr val="bg1">
                    <a:lumMod val="95000"/>
                  </a:schemeClr>
                </a:solidFill>
              </a:rPr>
              <a:t> algo que pedir / proponer?)</a:t>
            </a:r>
          </a:p>
          <a:p>
            <a:pPr algn="ctr">
              <a:spcBef>
                <a:spcPts val="2400"/>
              </a:spcBef>
              <a:buNone/>
            </a:pPr>
            <a:endParaRPr lang="es-AR" sz="2800" i="1" dirty="0" smtClean="0">
              <a:solidFill>
                <a:schemeClr val="bg1"/>
              </a:solidFill>
            </a:endParaRPr>
          </a:p>
          <a:p>
            <a:pPr algn="ctr">
              <a:spcBef>
                <a:spcPts val="2400"/>
              </a:spcBef>
              <a:buNone/>
            </a:pPr>
            <a:endParaRPr lang="es-AR" sz="2800" i="1" dirty="0">
              <a:solidFill>
                <a:schemeClr val="bg1"/>
              </a:solidFill>
            </a:endParaRPr>
          </a:p>
        </p:txBody>
      </p:sp>
      <p:sp>
        <p:nvSpPr>
          <p:cNvPr id="4" name="Slide Number Placeholder 3"/>
          <p:cNvSpPr>
            <a:spLocks noGrp="1"/>
          </p:cNvSpPr>
          <p:nvPr>
            <p:ph type="sldNum" sz="quarter" idx="10"/>
          </p:nvPr>
        </p:nvSpPr>
        <p:spPr>
          <a:xfrm>
            <a:off x="6948264" y="4819997"/>
            <a:ext cx="2133600" cy="200025"/>
          </a:xfrm>
        </p:spPr>
        <p:txBody>
          <a:bodyPr/>
          <a:lstStyle/>
          <a:p>
            <a:pPr>
              <a:defRPr/>
            </a:pPr>
            <a:r>
              <a:rPr lang="en-US" dirty="0" smtClean="0"/>
              <a:t>| </a:t>
            </a:r>
            <a:fld id="{9B4E8CCE-87C1-4BA8-8D86-15FF64157675}" type="slidenum">
              <a:rPr lang="en-US" smtClean="0">
                <a:solidFill>
                  <a:srgbClr val="B2B2B2"/>
                </a:solidFill>
              </a:rPr>
              <a:pPr>
                <a:defRPr/>
              </a:pPr>
              <a:t>137</a:t>
            </a:fld>
            <a:endParaRPr lang="en-US" dirty="0">
              <a:solidFill>
                <a:srgbClr val="B2B2B2"/>
              </a:solidFill>
            </a:endParaRPr>
          </a:p>
        </p:txBody>
      </p:sp>
      <p:sp>
        <p:nvSpPr>
          <p:cNvPr id="5" name="Title 32"/>
          <p:cNvSpPr>
            <a:spLocks noGrp="1"/>
          </p:cNvSpPr>
          <p:nvPr>
            <p:ph type="title"/>
          </p:nvPr>
        </p:nvSpPr>
        <p:spPr>
          <a:xfrm>
            <a:off x="279401" y="139304"/>
            <a:ext cx="8685213" cy="434578"/>
          </a:xfrm>
        </p:spPr>
        <p:txBody>
          <a:bodyPr/>
          <a:lstStyle/>
          <a:p>
            <a:r>
              <a:rPr lang="es-ES" dirty="0" smtClean="0">
                <a:solidFill>
                  <a:schemeClr val="bg1">
                    <a:lumMod val="95000"/>
                  </a:schemeClr>
                </a:solidFill>
              </a:rPr>
              <a:t>preguntas de indagación de la verdad profunda</a:t>
            </a:r>
            <a:endParaRPr lang="en-US" dirty="0">
              <a:solidFill>
                <a:schemeClr val="bg1">
                  <a:lumMod val="95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20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20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20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20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1730" y="627534"/>
            <a:ext cx="8540750" cy="3179043"/>
          </a:xfrm>
        </p:spPr>
        <p:txBody>
          <a:bodyPr/>
          <a:lstStyle/>
          <a:p>
            <a:pPr marL="342900" indent="-342900">
              <a:spcBef>
                <a:spcPts val="600"/>
              </a:spcBef>
              <a:buFont typeface="+mj-lt"/>
              <a:buAutoNum type="arabicPeriod"/>
            </a:pPr>
            <a:r>
              <a:rPr lang="es-AR" sz="1400" dirty="0" smtClean="0">
                <a:solidFill>
                  <a:schemeClr val="tx1"/>
                </a:solidFill>
              </a:rPr>
              <a:t>Trabajan en parejas</a:t>
            </a:r>
          </a:p>
          <a:p>
            <a:pPr marL="342900" indent="-342900">
              <a:spcBef>
                <a:spcPts val="600"/>
              </a:spcBef>
              <a:buFont typeface="+mj-lt"/>
              <a:buAutoNum type="arabicPeriod"/>
            </a:pPr>
            <a:r>
              <a:rPr lang="es-AR" sz="1400" dirty="0" smtClean="0">
                <a:solidFill>
                  <a:schemeClr val="tx1"/>
                </a:solidFill>
              </a:rPr>
              <a:t>“B” elige en su Columna Izquierda el juicio tóxico que mejor caracteriza su perspectiva sobre la situación.</a:t>
            </a:r>
          </a:p>
          <a:p>
            <a:pPr marL="342900" indent="-342900">
              <a:spcBef>
                <a:spcPts val="600"/>
              </a:spcBef>
              <a:buFont typeface="+mj-lt"/>
              <a:buAutoNum type="arabicPeriod"/>
            </a:pPr>
            <a:r>
              <a:rPr lang="es-AR" sz="1400" dirty="0" smtClean="0">
                <a:solidFill>
                  <a:schemeClr val="tx1"/>
                </a:solidFill>
              </a:rPr>
              <a:t>“A” ayuda a “B”  a “destilar” su juicio tóxico, formulándole estas preguntas:</a:t>
            </a:r>
          </a:p>
          <a:p>
            <a:pPr lvl="1">
              <a:spcBef>
                <a:spcPts val="600"/>
              </a:spcBef>
            </a:pPr>
            <a:r>
              <a:rPr lang="es-AR" sz="1200" i="1" dirty="0" smtClean="0">
                <a:solidFill>
                  <a:schemeClr val="tx1"/>
                </a:solidFill>
              </a:rPr>
              <a:t>¿Cuál es tu objetivo? ¿Qué es lo que te preocupa?</a:t>
            </a:r>
          </a:p>
          <a:p>
            <a:pPr lvl="1">
              <a:spcBef>
                <a:spcPts val="600"/>
              </a:spcBef>
            </a:pPr>
            <a:r>
              <a:rPr lang="es-AR" sz="1200" i="1" dirty="0" smtClean="0">
                <a:solidFill>
                  <a:schemeClr val="tx1"/>
                </a:solidFill>
              </a:rPr>
              <a:t>¿Qué pasa/pasó? ¿Qué inferís que pasa//pasó?</a:t>
            </a:r>
          </a:p>
          <a:p>
            <a:pPr lvl="1">
              <a:spcBef>
                <a:spcPts val="600"/>
              </a:spcBef>
            </a:pPr>
            <a:r>
              <a:rPr lang="es-AR" sz="1200" i="1" dirty="0" smtClean="0">
                <a:solidFill>
                  <a:schemeClr val="tx1"/>
                </a:solidFill>
              </a:rPr>
              <a:t>¿Qué cosa valiosa para vos está en riesgo?</a:t>
            </a:r>
          </a:p>
          <a:p>
            <a:pPr lvl="1">
              <a:spcBef>
                <a:spcPts val="600"/>
              </a:spcBef>
            </a:pPr>
            <a:r>
              <a:rPr lang="es-AR" sz="1200" i="1" dirty="0" smtClean="0">
                <a:solidFill>
                  <a:schemeClr val="tx1"/>
                </a:solidFill>
              </a:rPr>
              <a:t>¿Por qué esto es un problema para vos?</a:t>
            </a:r>
          </a:p>
          <a:p>
            <a:pPr lvl="1">
              <a:spcBef>
                <a:spcPts val="600"/>
              </a:spcBef>
            </a:pPr>
            <a:r>
              <a:rPr lang="es-AR" sz="1200" i="1" dirty="0" smtClean="0">
                <a:solidFill>
                  <a:schemeClr val="tx1"/>
                </a:solidFill>
              </a:rPr>
              <a:t>¿Cómo te sentís a raíz de esto?</a:t>
            </a:r>
          </a:p>
          <a:p>
            <a:pPr lvl="1">
              <a:spcBef>
                <a:spcPts val="600"/>
              </a:spcBef>
            </a:pPr>
            <a:r>
              <a:rPr lang="es-AR" sz="1200" i="1" dirty="0" smtClean="0">
                <a:solidFill>
                  <a:schemeClr val="tx1"/>
                </a:solidFill>
              </a:rPr>
              <a:t>(¿</a:t>
            </a:r>
            <a:r>
              <a:rPr lang="es-AR" sz="1200" i="1" dirty="0" err="1" smtClean="0">
                <a:solidFill>
                  <a:schemeClr val="tx1"/>
                </a:solidFill>
              </a:rPr>
              <a:t>Tenés</a:t>
            </a:r>
            <a:r>
              <a:rPr lang="es-AR" sz="1200" i="1" dirty="0" smtClean="0">
                <a:solidFill>
                  <a:schemeClr val="tx1"/>
                </a:solidFill>
              </a:rPr>
              <a:t> algo para pedir / proponer?)</a:t>
            </a:r>
          </a:p>
          <a:p>
            <a:pPr marL="342900" lvl="0" indent="-342900">
              <a:spcBef>
                <a:spcPts val="600"/>
              </a:spcBef>
              <a:buFont typeface="+mj-lt"/>
              <a:buAutoNum type="arabicPeriod"/>
              <a:defRPr/>
            </a:pPr>
            <a:r>
              <a:rPr lang="es-AR" sz="1400" dirty="0" smtClean="0">
                <a:solidFill>
                  <a:schemeClr val="tx1"/>
                </a:solidFill>
              </a:rPr>
              <a:t>“B” integra sus respuestas, </a:t>
            </a:r>
            <a:r>
              <a:rPr lang="es-AR" sz="1400" dirty="0" err="1" smtClean="0">
                <a:solidFill>
                  <a:schemeClr val="tx1"/>
                </a:solidFill>
              </a:rPr>
              <a:t>reexpresando</a:t>
            </a:r>
            <a:r>
              <a:rPr lang="es-AR" sz="1400" dirty="0" smtClean="0">
                <a:solidFill>
                  <a:schemeClr val="tx1"/>
                </a:solidFill>
              </a:rPr>
              <a:t> el juicio ante “A” de un modo efectivo (“A” juega el papel de la contraparte de “B”).</a:t>
            </a:r>
          </a:p>
          <a:p>
            <a:pPr marL="342900" lvl="0" indent="-342900">
              <a:spcBef>
                <a:spcPts val="600"/>
              </a:spcBef>
              <a:buFont typeface="+mj-lt"/>
              <a:buAutoNum type="arabicPeriod"/>
              <a:defRPr/>
            </a:pPr>
            <a:r>
              <a:rPr lang="es-AR" sz="1400" dirty="0" smtClean="0">
                <a:solidFill>
                  <a:schemeClr val="tx1"/>
                </a:solidFill>
              </a:rPr>
              <a:t>“A” le da </a:t>
            </a:r>
            <a:r>
              <a:rPr lang="es-AR" sz="1400" dirty="0" err="1" smtClean="0">
                <a:solidFill>
                  <a:schemeClr val="tx1"/>
                </a:solidFill>
              </a:rPr>
              <a:t>feedback</a:t>
            </a:r>
            <a:r>
              <a:rPr lang="es-AR" sz="1400" dirty="0" smtClean="0">
                <a:solidFill>
                  <a:schemeClr val="tx1"/>
                </a:solidFill>
              </a:rPr>
              <a:t> a “B” acerca de cómo se sintió al escuchar el juicio de “B”.</a:t>
            </a:r>
          </a:p>
          <a:p>
            <a:pPr marL="342900" lvl="0" indent="-342900">
              <a:spcBef>
                <a:spcPts val="600"/>
              </a:spcBef>
              <a:buFont typeface="+mj-lt"/>
              <a:buAutoNum type="arabicPeriod"/>
              <a:defRPr/>
            </a:pPr>
            <a:r>
              <a:rPr lang="es-AR" sz="1400" dirty="0" smtClean="0">
                <a:solidFill>
                  <a:schemeClr val="tx1"/>
                </a:solidFill>
              </a:rPr>
              <a:t>Invierten roles y repiten los pasos 2. a  5.</a:t>
            </a:r>
          </a:p>
          <a:p>
            <a:pPr marL="342900" lvl="0" indent="-342900">
              <a:spcBef>
                <a:spcPts val="600"/>
              </a:spcBef>
              <a:buFont typeface="+mj-lt"/>
              <a:buAutoNum type="arabicPeriod"/>
              <a:defRPr/>
            </a:pPr>
            <a:r>
              <a:rPr lang="es-AR" sz="1400" dirty="0" smtClean="0">
                <a:solidFill>
                  <a:schemeClr val="tx1"/>
                </a:solidFill>
              </a:rPr>
              <a:t>“A” y “B” comentan su vivencia personal al destilar su propio juicio tóxico, y al “recibir” el juicio “destilado” del otro.</a:t>
            </a:r>
          </a:p>
          <a:p>
            <a:pPr>
              <a:spcBef>
                <a:spcPts val="600"/>
              </a:spcBef>
            </a:pPr>
            <a:endParaRPr lang="en-US" sz="1400" dirty="0">
              <a:solidFill>
                <a:schemeClr val="tx1"/>
              </a:solidFill>
            </a:endParaRPr>
          </a:p>
        </p:txBody>
      </p:sp>
      <p:sp>
        <p:nvSpPr>
          <p:cNvPr id="3" name="Slide Number Placeholder 2"/>
          <p:cNvSpPr>
            <a:spLocks noGrp="1"/>
          </p:cNvSpPr>
          <p:nvPr>
            <p:ph type="sldNum" sz="quarter" idx="10"/>
          </p:nvPr>
        </p:nvSpPr>
        <p:spPr/>
        <p:txBody>
          <a:bodyPr/>
          <a:lstStyle/>
          <a:p>
            <a:pPr>
              <a:defRPr/>
            </a:pPr>
            <a:r>
              <a:rPr lang="en-US" smtClean="0"/>
              <a:t>| </a:t>
            </a:r>
            <a:fld id="{4D52DFD2-B7A4-41A9-9FCB-56323FD606DD}" type="slidenum">
              <a:rPr lang="en-US" smtClean="0">
                <a:solidFill>
                  <a:srgbClr val="B2B2B2"/>
                </a:solidFill>
              </a:rPr>
              <a:pPr>
                <a:defRPr/>
              </a:pPr>
              <a:t>138</a:t>
            </a:fld>
            <a:endParaRPr lang="en-US">
              <a:solidFill>
                <a:srgbClr val="B2B2B2"/>
              </a:solidFill>
            </a:endParaRP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 name="Title 3"/>
          <p:cNvSpPr>
            <a:spLocks noGrp="1"/>
          </p:cNvSpPr>
          <p:nvPr>
            <p:ph type="title"/>
          </p:nvPr>
        </p:nvSpPr>
        <p:spPr>
          <a:xfrm>
            <a:off x="107504" y="104917"/>
            <a:ext cx="8864600" cy="450047"/>
          </a:xfrm>
          <a:noFill/>
        </p:spPr>
        <p:txBody>
          <a:bodyPr/>
          <a:lstStyle/>
          <a:p>
            <a:pPr lvl="0"/>
            <a:r>
              <a:rPr lang="es-MX" sz="2000" dirty="0" smtClean="0"/>
              <a:t>ejercicio: “destilación” y expresión productiva de la columna izquierda</a:t>
            </a:r>
            <a:endParaRPr lang="en-US" sz="2000" dirty="0"/>
          </a:p>
        </p:txBody>
      </p:sp>
    </p:spTree>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1" name="Rectangle 5"/>
          <p:cNvSpPr>
            <a:spLocks noChangeArrowheads="1"/>
          </p:cNvSpPr>
          <p:nvPr/>
        </p:nvSpPr>
        <p:spPr bwMode="auto">
          <a:xfrm>
            <a:off x="1285875" y="1676400"/>
            <a:ext cx="6553200" cy="1645444"/>
          </a:xfrm>
          <a:prstGeom prst="rect">
            <a:avLst/>
          </a:prstGeom>
          <a:noFill/>
          <a:ln w="28575" algn="ctr">
            <a:noFill/>
            <a:miter lim="800000"/>
            <a:headEnd/>
            <a:tailEnd/>
          </a:ln>
        </p:spPr>
        <p:txBody>
          <a:bodyPr lIns="45702" tIns="45702" rIns="45702" bIns="45702" anchor="ctr"/>
          <a:lstStyle/>
          <a:p>
            <a:pPr algn="ctr" defTabSz="895350">
              <a:spcBef>
                <a:spcPct val="20000"/>
              </a:spcBef>
            </a:pPr>
            <a:r>
              <a:rPr lang="es-ES" sz="4800" b="1" dirty="0">
                <a:solidFill>
                  <a:schemeClr val="tx1">
                    <a:lumMod val="90000"/>
                    <a:lumOff val="10000"/>
                  </a:schemeClr>
                </a:solidFill>
              </a:rPr>
              <a:t>La verdad profunda es siempre honesta y respetuosa.</a:t>
            </a:r>
          </a:p>
        </p:txBody>
      </p:sp>
      <p:sp>
        <p:nvSpPr>
          <p:cNvPr id="60419" name="Rectangle 2"/>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4" name="3 Marcador de número de diapositiva"/>
          <p:cNvSpPr>
            <a:spLocks noGrp="1"/>
          </p:cNvSpPr>
          <p:nvPr>
            <p:ph type="sldNum" sz="quarter" idx="10"/>
          </p:nvPr>
        </p:nvSpPr>
        <p:spPr>
          <a:xfrm>
            <a:off x="7010400" y="4876006"/>
            <a:ext cx="2133600" cy="200025"/>
          </a:xfrm>
        </p:spPr>
        <p:txBody>
          <a:bodyPr/>
          <a:lstStyle/>
          <a:p>
            <a:pPr>
              <a:defRPr/>
            </a:pPr>
            <a:r>
              <a:rPr lang="en-US" smtClean="0"/>
              <a:t>| </a:t>
            </a:r>
            <a:fld id="{F4B0F233-DE2C-42E4-8BD2-4174AA43FF6F}" type="slidenum">
              <a:rPr lang="en-US" smtClean="0">
                <a:solidFill>
                  <a:srgbClr val="B2B2B2"/>
                </a:solidFill>
              </a:rPr>
              <a:pPr>
                <a:defRPr/>
              </a:pPr>
              <a:t>139</a:t>
            </a:fld>
            <a:endParaRPr lang="en-US">
              <a:solidFill>
                <a:srgbClr val="B2B2B2"/>
              </a:solidFill>
            </a:endParaRPr>
          </a:p>
        </p:txBody>
      </p:sp>
      <p:sp>
        <p:nvSpPr>
          <p:cNvPr id="6" name="Rectangle 5"/>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03461"/>
                                        </p:tgtEl>
                                        <p:attrNameLst>
                                          <p:attrName>style.visibility</p:attrName>
                                        </p:attrNameLst>
                                      </p:cBhvr>
                                      <p:to>
                                        <p:strVal val="visible"/>
                                      </p:to>
                                    </p:set>
                                    <p:animEffect transition="in" filter="box(in)">
                                      <p:cBhvr>
                                        <p:cTn id="7" dur="500"/>
                                        <p:tgtEl>
                                          <p:spTgt spid="403461"/>
                                        </p:tgtEl>
                                      </p:cBhvr>
                                    </p:animEffect>
                                  </p:childTnLst>
                                </p:cTn>
                              </p:par>
                              <p:par>
                                <p:cTn id="8" presetID="1" presetClass="entr" presetSubtype="0" fill="hold" grpId="1" nodeType="withEffect">
                                  <p:stCondLst>
                                    <p:cond delay="0"/>
                                  </p:stCondLst>
                                  <p:childTnLst>
                                    <p:set>
                                      <p:cBhvr>
                                        <p:cTn id="9" dur="1" fill="hold">
                                          <p:stCondLst>
                                            <p:cond delay="0"/>
                                          </p:stCondLst>
                                        </p:cTn>
                                        <p:tgtEl>
                                          <p:spTgt spid="40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1" grpId="0"/>
      <p:bldP spid="40346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51520" y="465516"/>
            <a:ext cx="8892480" cy="1620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9"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pic>
        <p:nvPicPr>
          <p:cNvPr id="281602" name="Picture 2" descr="Resultado de imagen para celulares"/>
          <p:cNvPicPr>
            <a:picLocks noChangeAspect="1" noChangeArrowheads="1"/>
          </p:cNvPicPr>
          <p:nvPr/>
        </p:nvPicPr>
        <p:blipFill>
          <a:blip r:embed="rId3" cstate="print"/>
          <a:srcRect/>
          <a:stretch>
            <a:fillRect/>
          </a:stretch>
        </p:blipFill>
        <p:spPr bwMode="auto">
          <a:xfrm>
            <a:off x="35497" y="123479"/>
            <a:ext cx="4729089" cy="4729089"/>
          </a:xfrm>
          <a:prstGeom prst="rect">
            <a:avLst/>
          </a:prstGeom>
          <a:noFill/>
        </p:spPr>
      </p:pic>
      <p:pic>
        <p:nvPicPr>
          <p:cNvPr id="680966" name="Picture 8" descr="j0432537"/>
          <p:cNvPicPr>
            <a:picLocks noChangeAspect="1" noChangeArrowheads="1"/>
          </p:cNvPicPr>
          <p:nvPr/>
        </p:nvPicPr>
        <p:blipFill>
          <a:blip r:embed="rId4" cstate="print"/>
          <a:srcRect/>
          <a:stretch>
            <a:fillRect/>
          </a:stretch>
        </p:blipFill>
        <p:spPr bwMode="auto">
          <a:xfrm>
            <a:off x="899596" y="1203598"/>
            <a:ext cx="2858817" cy="2672408"/>
          </a:xfrm>
          <a:prstGeom prst="rect">
            <a:avLst/>
          </a:prstGeom>
          <a:noFill/>
          <a:ln w="9525">
            <a:noFill/>
            <a:miter lim="800000"/>
            <a:headEnd/>
            <a:tailEnd/>
          </a:ln>
        </p:spPr>
      </p:pic>
      <p:sp>
        <p:nvSpPr>
          <p:cNvPr id="680963" name="Rectangle 10"/>
          <p:cNvSpPr>
            <a:spLocks noChangeArrowheads="1"/>
          </p:cNvSpPr>
          <p:nvPr/>
        </p:nvSpPr>
        <p:spPr bwMode="auto">
          <a:xfrm>
            <a:off x="4211960" y="1995686"/>
            <a:ext cx="4392488" cy="2708357"/>
          </a:xfrm>
          <a:prstGeom prst="rect">
            <a:avLst/>
          </a:prstGeom>
          <a:noFill/>
          <a:ln w="9525" algn="ctr">
            <a:noFill/>
            <a:miter lim="800000"/>
            <a:headEnd/>
            <a:tailEnd/>
          </a:ln>
        </p:spPr>
        <p:txBody>
          <a:bodyPr wrap="square" lIns="45682" tIns="45682" rIns="45682" bIns="45682">
            <a:spAutoFit/>
          </a:bodyPr>
          <a:lstStyle/>
          <a:p>
            <a:pPr marL="261938" indent="-261938">
              <a:buClr>
                <a:schemeClr val="accent2"/>
              </a:buClr>
              <a:buFont typeface="Arial" pitchFamily="34" charset="0"/>
              <a:buChar char="•"/>
            </a:pPr>
            <a:r>
              <a:rPr lang="es-AR" sz="2000" b="1" dirty="0" smtClean="0"/>
              <a:t>Celular en </a:t>
            </a:r>
            <a:r>
              <a:rPr lang="es-AR" sz="2000" b="1" dirty="0"/>
              <a:t>modo </a:t>
            </a:r>
            <a:r>
              <a:rPr lang="es-AR" sz="2000" b="1" dirty="0" smtClean="0"/>
              <a:t>vibrador.</a:t>
            </a:r>
          </a:p>
          <a:p>
            <a:pPr marL="261938" indent="-261938">
              <a:buClr>
                <a:schemeClr val="accent2"/>
              </a:buClr>
              <a:buFont typeface="Arial" pitchFamily="34" charset="0"/>
              <a:buChar char="•"/>
            </a:pPr>
            <a:r>
              <a:rPr lang="es-AR" sz="2000" b="1" dirty="0" smtClean="0"/>
              <a:t>Llamadas fuera </a:t>
            </a:r>
            <a:r>
              <a:rPr lang="es-AR" sz="2000" b="1" dirty="0"/>
              <a:t>de la </a:t>
            </a:r>
            <a:r>
              <a:rPr lang="es-AR" sz="2000" b="1" dirty="0" smtClean="0"/>
              <a:t>sala o en los cortes.</a:t>
            </a:r>
          </a:p>
          <a:p>
            <a:pPr marL="261938" indent="-261938">
              <a:buClr>
                <a:schemeClr val="accent2"/>
              </a:buClr>
              <a:buFont typeface="Arial" pitchFamily="34" charset="0"/>
              <a:buChar char="•"/>
            </a:pPr>
            <a:r>
              <a:rPr lang="es-ES" sz="2000" b="1" dirty="0" smtClean="0"/>
              <a:t>No </a:t>
            </a:r>
            <a:r>
              <a:rPr lang="es-ES" sz="2000" b="1" dirty="0"/>
              <a:t>escribir </a:t>
            </a:r>
            <a:r>
              <a:rPr lang="es-ES" sz="2000" b="1" dirty="0" smtClean="0"/>
              <a:t>ni leer e-mails o mensajes en sala.</a:t>
            </a:r>
          </a:p>
          <a:p>
            <a:pPr marL="261938" indent="-261938">
              <a:buClr>
                <a:schemeClr val="accent2"/>
              </a:buClr>
              <a:buFont typeface="Arial" pitchFamily="34" charset="0"/>
              <a:buChar char="•"/>
            </a:pPr>
            <a:r>
              <a:rPr lang="es-ES" sz="2000" dirty="0" smtClean="0"/>
              <a:t>Preavisar ausencias o demoras al grupo.</a:t>
            </a:r>
            <a:endParaRPr lang="en-US" sz="2000" b="1" dirty="0"/>
          </a:p>
        </p:txBody>
      </p:sp>
      <p:sp>
        <p:nvSpPr>
          <p:cNvPr id="7" name="Rectangle 8"/>
          <p:cNvSpPr txBox="1">
            <a:spLocks noChangeArrowheads="1"/>
          </p:cNvSpPr>
          <p:nvPr/>
        </p:nvSpPr>
        <p:spPr bwMode="auto">
          <a:xfrm>
            <a:off x="3779912" y="123478"/>
            <a:ext cx="5184576" cy="1661953"/>
          </a:xfrm>
          <a:prstGeom prst="rect">
            <a:avLst/>
          </a:prstGeom>
          <a:noFill/>
          <a:ln w="9525">
            <a:noFill/>
            <a:miter lim="800000"/>
            <a:headEnd/>
            <a:tailEnd/>
          </a:ln>
        </p:spPr>
        <p:txBody>
          <a:bodyPr vert="horz" wrap="square" lIns="91420" tIns="91420" rIns="91420" bIns="91420" numCol="1" anchor="t" anchorCtr="0" compatLnSpc="1">
            <a:prstTxWarp prst="textNoShape">
              <a:avLst/>
            </a:prstTxWarp>
            <a:spAutoFit/>
          </a:bodyPr>
          <a:lstStyle/>
          <a:p>
            <a:pPr marL="0" marR="0" lvl="0" indent="0" algn="ctr" defTabSz="895350" rtl="0" eaLnBrk="1" fontAlgn="base" latinLnBrk="0" hangingPunct="1">
              <a:lnSpc>
                <a:spcPct val="100000"/>
              </a:lnSpc>
              <a:spcBef>
                <a:spcPct val="60000"/>
              </a:spcBef>
              <a:spcAft>
                <a:spcPct val="0"/>
              </a:spcAft>
              <a:buClr>
                <a:schemeClr val="accent2"/>
              </a:buClr>
              <a:buSzTx/>
              <a:buFontTx/>
              <a:buNone/>
              <a:tabLst/>
              <a:defRPr/>
            </a:pPr>
            <a:r>
              <a:rPr kumimoji="0" lang="es-ES" sz="4800" b="1" i="0" u="none" strike="noStrike" kern="0" cap="none" spc="0" normalizeH="0" baseline="0" noProof="0" dirty="0" smtClean="0">
                <a:ln>
                  <a:noFill/>
                </a:ln>
                <a:effectLst/>
                <a:uLnTx/>
                <a:uFillTx/>
                <a:latin typeface="+mn-lt"/>
                <a:ea typeface="+mn-ea"/>
                <a:cs typeface="+mn-cs"/>
              </a:rPr>
              <a:t>Presencia</a:t>
            </a:r>
            <a:r>
              <a:rPr kumimoji="0" lang="es-ES" sz="4800" b="1" i="0" u="none" strike="noStrike" kern="0" cap="none" spc="0" normalizeH="0" noProof="0" dirty="0" smtClean="0">
                <a:ln>
                  <a:noFill/>
                </a:ln>
                <a:effectLst/>
                <a:uLnTx/>
                <a:uFillTx/>
                <a:latin typeface="+mn-lt"/>
                <a:ea typeface="+mn-ea"/>
                <a:cs typeface="+mn-cs"/>
              </a:rPr>
              <a:t> al </a:t>
            </a:r>
            <a:r>
              <a:rPr kumimoji="0" lang="es-ES" sz="4800" b="1" i="0" u="none" strike="noStrike" kern="0" cap="none" spc="0" normalizeH="0" baseline="0" noProof="0" dirty="0" smtClean="0">
                <a:ln>
                  <a:noFill/>
                </a:ln>
                <a:effectLst/>
                <a:uLnTx/>
                <a:uFillTx/>
                <a:latin typeface="+mn-lt"/>
                <a:ea typeface="+mn-ea"/>
                <a:cs typeface="+mn-cs"/>
              </a:rPr>
              <a:t>100%</a:t>
            </a:r>
          </a:p>
        </p:txBody>
      </p:sp>
      <p:sp>
        <p:nvSpPr>
          <p:cNvPr id="10" name="3 Marcador de número de diapositiva"/>
          <p:cNvSpPr txBox="1">
            <a:spLocks noGrp="1"/>
          </p:cNvSpPr>
          <p:nvPr/>
        </p:nvSpPr>
        <p:spPr bwMode="auto">
          <a:xfrm>
            <a:off x="6948264" y="4876006"/>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14</a:t>
            </a:fld>
            <a:endParaRPr lang="en-US" sz="1000">
              <a:solidFill>
                <a:srgbClr val="B2B2B2"/>
              </a:solidFill>
              <a:sym typeface="Trebuchet MS"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0963">
                                            <p:txEl>
                                              <p:pRg st="0" end="0"/>
                                            </p:txEl>
                                          </p:spTgt>
                                        </p:tgtEl>
                                        <p:attrNameLst>
                                          <p:attrName>style.visibility</p:attrName>
                                        </p:attrNameLst>
                                      </p:cBhvr>
                                      <p:to>
                                        <p:strVal val="visible"/>
                                      </p:to>
                                    </p:set>
                                    <p:animEffect transition="in" filter="fade">
                                      <p:cBhvr>
                                        <p:cTn id="7" dur="500"/>
                                        <p:tgtEl>
                                          <p:spTgt spid="680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0963">
                                            <p:txEl>
                                              <p:pRg st="1" end="1"/>
                                            </p:txEl>
                                          </p:spTgt>
                                        </p:tgtEl>
                                        <p:attrNameLst>
                                          <p:attrName>style.visibility</p:attrName>
                                        </p:attrNameLst>
                                      </p:cBhvr>
                                      <p:to>
                                        <p:strVal val="visible"/>
                                      </p:to>
                                    </p:set>
                                    <p:animEffect transition="in" filter="fade">
                                      <p:cBhvr>
                                        <p:cTn id="12" dur="500"/>
                                        <p:tgtEl>
                                          <p:spTgt spid="6809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0963">
                                            <p:txEl>
                                              <p:pRg st="2" end="2"/>
                                            </p:txEl>
                                          </p:spTgt>
                                        </p:tgtEl>
                                        <p:attrNameLst>
                                          <p:attrName>style.visibility</p:attrName>
                                        </p:attrNameLst>
                                      </p:cBhvr>
                                      <p:to>
                                        <p:strVal val="visible"/>
                                      </p:to>
                                    </p:set>
                                    <p:animEffect transition="in" filter="fade">
                                      <p:cBhvr>
                                        <p:cTn id="17" dur="500"/>
                                        <p:tgtEl>
                                          <p:spTgt spid="6809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80963">
                                            <p:txEl>
                                              <p:pRg st="3" end="3"/>
                                            </p:txEl>
                                          </p:spTgt>
                                        </p:tgtEl>
                                        <p:attrNameLst>
                                          <p:attrName>style.visibility</p:attrName>
                                        </p:attrNameLst>
                                      </p:cBhvr>
                                      <p:to>
                                        <p:strVal val="visible"/>
                                      </p:to>
                                    </p:set>
                                    <p:animEffect transition="in" filter="fade">
                                      <p:cBhvr>
                                        <p:cTn id="22" dur="500"/>
                                        <p:tgtEl>
                                          <p:spTgt spid="6809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63" grpId="0" build="p" bldLvl="5"/>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62146" name="Rectangle 2"/>
          <p:cNvSpPr>
            <a:spLocks noGrp="1" noChangeArrowheads="1"/>
          </p:cNvSpPr>
          <p:nvPr>
            <p:ph type="title"/>
          </p:nvPr>
        </p:nvSpPr>
        <p:spPr>
          <a:xfrm>
            <a:off x="246126" y="34032"/>
            <a:ext cx="8934450" cy="521494"/>
          </a:xfrm>
        </p:spPr>
        <p:txBody>
          <a:bodyPr/>
          <a:lstStyle/>
          <a:p>
            <a:pPr eaLnBrk="1" hangingPunct="1"/>
            <a:r>
              <a:rPr lang="es-ES" dirty="0" smtClean="0"/>
              <a:t>exposición productiva</a:t>
            </a:r>
          </a:p>
        </p:txBody>
      </p:sp>
      <p:sp>
        <p:nvSpPr>
          <p:cNvPr id="262150" name="Rectangle 6"/>
          <p:cNvSpPr>
            <a:spLocks noGrp="1" noChangeArrowheads="1"/>
          </p:cNvSpPr>
          <p:nvPr>
            <p:ph type="body" idx="1"/>
          </p:nvPr>
        </p:nvSpPr>
        <p:spPr>
          <a:xfrm>
            <a:off x="1033338" y="652452"/>
            <a:ext cx="7931150" cy="4131860"/>
          </a:xfrm>
        </p:spPr>
        <p:txBody>
          <a:bodyPr lIns="91420" tIns="91420" rIns="91420" bIns="91420">
            <a:spAutoFit/>
          </a:bodyPr>
          <a:lstStyle/>
          <a:p>
            <a:pPr marL="0" indent="0" defTabSz="895350" eaLnBrk="1" hangingPunct="1">
              <a:lnSpc>
                <a:spcPct val="90000"/>
              </a:lnSpc>
              <a:spcBef>
                <a:spcPts val="600"/>
              </a:spcBef>
              <a:spcAft>
                <a:spcPts val="300"/>
              </a:spcAft>
              <a:buFont typeface="Wingdings" pitchFamily="2" charset="2"/>
              <a:buNone/>
            </a:pPr>
            <a:r>
              <a:rPr lang="es-ES" sz="1600" b="0" dirty="0" smtClean="0"/>
              <a:t>Tome </a:t>
            </a:r>
            <a:r>
              <a:rPr lang="es-ES" sz="1600" b="0" u="sng" dirty="0" smtClean="0"/>
              <a:t>humildemente</a:t>
            </a:r>
            <a:r>
              <a:rPr lang="es-ES" sz="1600" b="0" dirty="0" smtClean="0"/>
              <a:t> consciencia de la subjetividad y parcialidad de su perspectiva.</a:t>
            </a:r>
          </a:p>
          <a:p>
            <a:pPr marL="0" indent="0" defTabSz="895350" eaLnBrk="1" hangingPunct="1">
              <a:lnSpc>
                <a:spcPct val="90000"/>
              </a:lnSpc>
              <a:spcBef>
                <a:spcPts val="600"/>
              </a:spcBef>
              <a:spcAft>
                <a:spcPts val="300"/>
              </a:spcAft>
              <a:buFont typeface="Wingdings" pitchFamily="2" charset="2"/>
              <a:buNone/>
            </a:pPr>
            <a:r>
              <a:rPr lang="es-ES" sz="1600" b="0" dirty="0" smtClean="0"/>
              <a:t>Asuma </a:t>
            </a:r>
            <a:r>
              <a:rPr lang="es-ES" sz="1600" b="0" u="sng" dirty="0" smtClean="0"/>
              <a:t>protagónicamente</a:t>
            </a:r>
            <a:r>
              <a:rPr lang="es-ES" sz="1600" b="0" dirty="0" smtClean="0"/>
              <a:t> la responsabilidad de cómo Ud. puede contribuir a la efectividad / inefectividad de esta conversación.</a:t>
            </a:r>
          </a:p>
          <a:p>
            <a:pPr marL="0" indent="0" defTabSz="895350" eaLnBrk="1" hangingPunct="1">
              <a:lnSpc>
                <a:spcPct val="90000"/>
              </a:lnSpc>
              <a:spcBef>
                <a:spcPts val="600"/>
              </a:spcBef>
              <a:spcAft>
                <a:spcPts val="300"/>
              </a:spcAft>
              <a:buFont typeface="Wingdings" pitchFamily="2" charset="2"/>
              <a:buNone/>
            </a:pPr>
            <a:r>
              <a:rPr lang="es-ES" sz="1600" b="0" dirty="0" smtClean="0"/>
              <a:t>Revise sus propias </a:t>
            </a:r>
            <a:r>
              <a:rPr lang="es-ES" sz="1600" b="0" u="sng" dirty="0" smtClean="0"/>
              <a:t>intenciones y objetivo de resultado.</a:t>
            </a:r>
          </a:p>
          <a:p>
            <a:pPr marL="0" indent="0" defTabSz="895350" eaLnBrk="1" hangingPunct="1">
              <a:lnSpc>
                <a:spcPct val="90000"/>
              </a:lnSpc>
              <a:spcBef>
                <a:spcPts val="600"/>
              </a:spcBef>
              <a:spcAft>
                <a:spcPts val="300"/>
              </a:spcAft>
              <a:buFont typeface="Wingdings" pitchFamily="2" charset="2"/>
              <a:buNone/>
            </a:pPr>
            <a:r>
              <a:rPr lang="es-ES" sz="1600" b="0" dirty="0" smtClean="0"/>
              <a:t>Determine un objetivo de </a:t>
            </a:r>
            <a:r>
              <a:rPr lang="es-ES" sz="1600" b="0" u="sng" dirty="0" smtClean="0"/>
              <a:t>proceso.</a:t>
            </a:r>
            <a:endParaRPr lang="es-ES" sz="1600" b="0" dirty="0" smtClean="0"/>
          </a:p>
          <a:p>
            <a:pPr marL="0" indent="0" defTabSz="895350" eaLnBrk="1" hangingPunct="1">
              <a:lnSpc>
                <a:spcPct val="90000"/>
              </a:lnSpc>
              <a:spcBef>
                <a:spcPts val="600"/>
              </a:spcBef>
              <a:spcAft>
                <a:spcPts val="300"/>
              </a:spcAft>
              <a:buFont typeface="Wingdings" pitchFamily="2" charset="2"/>
              <a:buNone/>
            </a:pPr>
            <a:r>
              <a:rPr lang="es-ES" sz="1600" b="0" dirty="0" smtClean="0"/>
              <a:t>Analice críticamente su perspectiva acerca de la situación:</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smtClean="0"/>
              <a:t>Aprópiese de su “opinión tóxica” (juicio de valor) [</a:t>
            </a:r>
            <a:r>
              <a:rPr lang="es-ES" sz="1400" b="0" dirty="0" err="1" smtClean="0"/>
              <a:t>Ej</a:t>
            </a:r>
            <a:r>
              <a:rPr lang="es-ES" sz="1400" b="0" dirty="0" smtClean="0"/>
              <a:t>: “Yo creo…”/ “Me parece…”]</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smtClean="0"/>
              <a:t>Busque los hechos e inferencias que la sustentan: </a:t>
            </a:r>
            <a:r>
              <a:rPr lang="es-ES" sz="1400" b="0" i="1" dirty="0" smtClean="0"/>
              <a:t>¿Qué pasa? ¿Qué infiero que pasa?</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smtClean="0"/>
              <a:t>Encuentre “lo valioso” para Ud.: </a:t>
            </a:r>
            <a:r>
              <a:rPr lang="es-ES" sz="1400" b="0" i="1" dirty="0" smtClean="0"/>
              <a:t>¿Qué cosa valiosa para mí está en riesgo?</a:t>
            </a:r>
          </a:p>
          <a:p>
            <a:pPr marL="577850" lvl="1" indent="-288925" defTabSz="895350" eaLnBrk="1" hangingPunct="1">
              <a:lnSpc>
                <a:spcPct val="90000"/>
              </a:lnSpc>
              <a:spcBef>
                <a:spcPts val="600"/>
              </a:spcBef>
              <a:buClr>
                <a:schemeClr val="accent2"/>
              </a:buClr>
              <a:buFont typeface="Wingdings" pitchFamily="2" charset="2"/>
              <a:buChar char="§"/>
            </a:pPr>
            <a:r>
              <a:rPr lang="es-ES" sz="1400" b="0" dirty="0" smtClean="0"/>
              <a:t>Aclare su interpretación: </a:t>
            </a:r>
            <a:r>
              <a:rPr lang="es-ES" sz="1400" b="0" i="1" dirty="0" smtClean="0"/>
              <a:t>¿Por qué esto es un problema para mí?</a:t>
            </a:r>
          </a:p>
          <a:p>
            <a:pPr marL="577850" lvl="1" indent="-288925" defTabSz="895350" eaLnBrk="1" hangingPunct="1">
              <a:lnSpc>
                <a:spcPct val="90000"/>
              </a:lnSpc>
              <a:spcBef>
                <a:spcPts val="600"/>
              </a:spcBef>
              <a:buClr>
                <a:schemeClr val="accent2"/>
              </a:buClr>
              <a:buFont typeface="Wingdings" pitchFamily="2" charset="2"/>
              <a:buChar char="§"/>
            </a:pPr>
            <a:r>
              <a:rPr lang="es-ES" sz="1400" b="0" dirty="0" smtClean="0"/>
              <a:t>Tome consciencia de su estado emocional: </a:t>
            </a:r>
            <a:r>
              <a:rPr lang="es-ES" sz="1400" b="0" i="1" dirty="0" smtClean="0"/>
              <a:t>¿Cómo me siento a raíz de esto?</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smtClean="0"/>
              <a:t>Proyecte las </a:t>
            </a:r>
            <a:r>
              <a:rPr lang="es-ES" sz="1400" b="0" u="sng" dirty="0" smtClean="0"/>
              <a:t>consecuencias para la acción</a:t>
            </a:r>
            <a:r>
              <a:rPr lang="es-ES" sz="1400" b="0" dirty="0" smtClean="0"/>
              <a:t> [Propuesta / Pedido] que se derivan de esta interpretación (tiempo futuro)</a:t>
            </a:r>
          </a:p>
          <a:p>
            <a:pPr marL="0" indent="0" defTabSz="895350" eaLnBrk="1" hangingPunct="1">
              <a:lnSpc>
                <a:spcPct val="90000"/>
              </a:lnSpc>
              <a:spcBef>
                <a:spcPts val="600"/>
              </a:spcBef>
              <a:spcAft>
                <a:spcPts val="300"/>
              </a:spcAft>
              <a:buNone/>
            </a:pPr>
            <a:r>
              <a:rPr lang="es-ES" sz="1600" b="0" dirty="0" smtClean="0"/>
              <a:t>Exponga productivamente su perspectiva a la otra persona</a:t>
            </a:r>
          </a:p>
        </p:txBody>
      </p:sp>
      <p:sp>
        <p:nvSpPr>
          <p:cNvPr id="24" name="Rectangle 6"/>
          <p:cNvSpPr>
            <a:spLocks noGrp="1" noChangeArrowheads="1"/>
          </p:cNvSpPr>
          <p:nvPr>
            <p:ph type="sldNum" sz="quarter" idx="10"/>
          </p:nvPr>
        </p:nvSpPr>
        <p:spPr>
          <a:xfrm>
            <a:off x="6974904" y="4836189"/>
            <a:ext cx="2133600" cy="273844"/>
          </a:xfrm>
          <a:ln/>
        </p:spPr>
        <p:txBody>
          <a:bodyPr/>
          <a:lstStyle/>
          <a:p>
            <a:pPr algn="r">
              <a:defRPr/>
            </a:pPr>
            <a:r>
              <a:rPr lang="en-US" dirty="0"/>
              <a:t>| </a:t>
            </a:r>
            <a:fld id="{AFD1D9CD-AD9F-47DC-B606-8CE730ABBF50}" type="slidenum">
              <a:rPr lang="en-US">
                <a:solidFill>
                  <a:srgbClr val="B2B2B2"/>
                </a:solidFill>
              </a:rPr>
              <a:pPr algn="r">
                <a:defRPr/>
              </a:pPr>
              <a:t>140</a:t>
            </a:fld>
            <a:endParaRPr lang="en-US" dirty="0">
              <a:solidFill>
                <a:srgbClr val="B2B2B2"/>
              </a:solidFill>
            </a:endParaRPr>
          </a:p>
        </p:txBody>
      </p:sp>
      <p:sp>
        <p:nvSpPr>
          <p:cNvPr id="25"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28" name="TextBox 27"/>
          <p:cNvSpPr txBox="1"/>
          <p:nvPr/>
        </p:nvSpPr>
        <p:spPr>
          <a:xfrm>
            <a:off x="323528" y="555526"/>
            <a:ext cx="550151" cy="584775"/>
          </a:xfrm>
          <a:prstGeom prst="rect">
            <a:avLst/>
          </a:prstGeom>
          <a:noFill/>
        </p:spPr>
        <p:txBody>
          <a:bodyPr wrap="none" rtlCol="0">
            <a:spAutoFit/>
          </a:bodyPr>
          <a:lstStyle/>
          <a:p>
            <a:r>
              <a:rPr lang="es-AR" sz="3200" dirty="0" smtClean="0">
                <a:sym typeface="Wingdings"/>
              </a:rPr>
              <a:t></a:t>
            </a:r>
            <a:endParaRPr lang="es-AR" sz="3200" dirty="0"/>
          </a:p>
        </p:txBody>
      </p:sp>
      <p:sp>
        <p:nvSpPr>
          <p:cNvPr id="29" name="TextBox 28"/>
          <p:cNvSpPr txBox="1"/>
          <p:nvPr/>
        </p:nvSpPr>
        <p:spPr>
          <a:xfrm>
            <a:off x="323528" y="915566"/>
            <a:ext cx="550151" cy="584775"/>
          </a:xfrm>
          <a:prstGeom prst="rect">
            <a:avLst/>
          </a:prstGeom>
          <a:noFill/>
        </p:spPr>
        <p:txBody>
          <a:bodyPr wrap="none" rtlCol="0">
            <a:spAutoFit/>
          </a:bodyPr>
          <a:lstStyle/>
          <a:p>
            <a:r>
              <a:rPr lang="es-AR" sz="3200" dirty="0" smtClean="0">
                <a:sym typeface="Wingdings"/>
              </a:rPr>
              <a:t></a:t>
            </a:r>
            <a:endParaRPr lang="es-AR" sz="3200" dirty="0"/>
          </a:p>
        </p:txBody>
      </p:sp>
      <p:sp>
        <p:nvSpPr>
          <p:cNvPr id="30" name="TextBox 29"/>
          <p:cNvSpPr txBox="1"/>
          <p:nvPr/>
        </p:nvSpPr>
        <p:spPr>
          <a:xfrm>
            <a:off x="323528" y="1419622"/>
            <a:ext cx="550151" cy="584775"/>
          </a:xfrm>
          <a:prstGeom prst="rect">
            <a:avLst/>
          </a:prstGeom>
          <a:noFill/>
        </p:spPr>
        <p:txBody>
          <a:bodyPr wrap="none" rtlCol="0">
            <a:spAutoFit/>
          </a:bodyPr>
          <a:lstStyle/>
          <a:p>
            <a:r>
              <a:rPr lang="es-AR" sz="3200" dirty="0" smtClean="0">
                <a:sym typeface="Wingdings"/>
              </a:rPr>
              <a:t></a:t>
            </a:r>
            <a:endParaRPr lang="es-AR" sz="3200" dirty="0"/>
          </a:p>
        </p:txBody>
      </p:sp>
      <p:sp>
        <p:nvSpPr>
          <p:cNvPr id="31" name="TextBox 30"/>
          <p:cNvSpPr txBox="1"/>
          <p:nvPr/>
        </p:nvSpPr>
        <p:spPr>
          <a:xfrm>
            <a:off x="323528" y="1779662"/>
            <a:ext cx="550151" cy="584775"/>
          </a:xfrm>
          <a:prstGeom prst="rect">
            <a:avLst/>
          </a:prstGeom>
          <a:noFill/>
        </p:spPr>
        <p:txBody>
          <a:bodyPr wrap="none" rtlCol="0">
            <a:spAutoFit/>
          </a:bodyPr>
          <a:lstStyle/>
          <a:p>
            <a:r>
              <a:rPr lang="es-AR" sz="3200" dirty="0" smtClean="0">
                <a:sym typeface="Wingdings"/>
              </a:rPr>
              <a:t></a:t>
            </a:r>
            <a:endParaRPr lang="es-AR" sz="3200" dirty="0"/>
          </a:p>
        </p:txBody>
      </p:sp>
      <p:sp>
        <p:nvSpPr>
          <p:cNvPr id="32" name="TextBox 31"/>
          <p:cNvSpPr txBox="1"/>
          <p:nvPr/>
        </p:nvSpPr>
        <p:spPr>
          <a:xfrm>
            <a:off x="323528" y="2101963"/>
            <a:ext cx="550151" cy="584775"/>
          </a:xfrm>
          <a:prstGeom prst="rect">
            <a:avLst/>
          </a:prstGeom>
          <a:noFill/>
        </p:spPr>
        <p:txBody>
          <a:bodyPr wrap="none" rtlCol="0">
            <a:spAutoFit/>
          </a:bodyPr>
          <a:lstStyle/>
          <a:p>
            <a:r>
              <a:rPr lang="es-AR" sz="3200" dirty="0" smtClean="0">
                <a:sym typeface="Wingdings"/>
              </a:rPr>
              <a:t></a:t>
            </a:r>
            <a:endParaRPr lang="es-AR" sz="3200" dirty="0"/>
          </a:p>
        </p:txBody>
      </p:sp>
      <p:sp>
        <p:nvSpPr>
          <p:cNvPr id="33" name="TextBox 32"/>
          <p:cNvSpPr txBox="1"/>
          <p:nvPr/>
        </p:nvSpPr>
        <p:spPr>
          <a:xfrm>
            <a:off x="323528" y="4184954"/>
            <a:ext cx="550151" cy="584775"/>
          </a:xfrm>
          <a:prstGeom prst="rect">
            <a:avLst/>
          </a:prstGeom>
          <a:noFill/>
        </p:spPr>
        <p:txBody>
          <a:bodyPr wrap="none" rtlCol="0">
            <a:spAutoFit/>
          </a:bodyPr>
          <a:lstStyle/>
          <a:p>
            <a:r>
              <a:rPr lang="es-AR" sz="3200" dirty="0" smtClean="0">
                <a:sym typeface="Wingdings"/>
              </a:rPr>
              <a:t></a:t>
            </a:r>
            <a:endParaRPr lang="es-AR" sz="3200"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2150">
                                            <p:txEl>
                                              <p:pRg st="0" end="0"/>
                                            </p:txEl>
                                          </p:spTgt>
                                        </p:tgtEl>
                                        <p:attrNameLst>
                                          <p:attrName>style.visibility</p:attrName>
                                        </p:attrNameLst>
                                      </p:cBhvr>
                                      <p:to>
                                        <p:strVal val="visible"/>
                                      </p:to>
                                    </p:set>
                                    <p:animEffect transition="in" filter="fade">
                                      <p:cBhvr>
                                        <p:cTn id="7" dur="500"/>
                                        <p:tgtEl>
                                          <p:spTgt spid="262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2150">
                                            <p:txEl>
                                              <p:pRg st="1" end="1"/>
                                            </p:txEl>
                                          </p:spTgt>
                                        </p:tgtEl>
                                        <p:attrNameLst>
                                          <p:attrName>style.visibility</p:attrName>
                                        </p:attrNameLst>
                                      </p:cBhvr>
                                      <p:to>
                                        <p:strVal val="visible"/>
                                      </p:to>
                                    </p:set>
                                    <p:animEffect transition="in" filter="fade">
                                      <p:cBhvr>
                                        <p:cTn id="12" dur="500"/>
                                        <p:tgtEl>
                                          <p:spTgt spid="2621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2150">
                                            <p:txEl>
                                              <p:pRg st="2" end="2"/>
                                            </p:txEl>
                                          </p:spTgt>
                                        </p:tgtEl>
                                        <p:attrNameLst>
                                          <p:attrName>style.visibility</p:attrName>
                                        </p:attrNameLst>
                                      </p:cBhvr>
                                      <p:to>
                                        <p:strVal val="visible"/>
                                      </p:to>
                                    </p:set>
                                    <p:animEffect transition="in" filter="fade">
                                      <p:cBhvr>
                                        <p:cTn id="17" dur="500"/>
                                        <p:tgtEl>
                                          <p:spTgt spid="2621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2150">
                                            <p:txEl>
                                              <p:pRg st="3" end="3"/>
                                            </p:txEl>
                                          </p:spTgt>
                                        </p:tgtEl>
                                        <p:attrNameLst>
                                          <p:attrName>style.visibility</p:attrName>
                                        </p:attrNameLst>
                                      </p:cBhvr>
                                      <p:to>
                                        <p:strVal val="visible"/>
                                      </p:to>
                                    </p:set>
                                    <p:animEffect transition="in" filter="fade">
                                      <p:cBhvr>
                                        <p:cTn id="22" dur="500"/>
                                        <p:tgtEl>
                                          <p:spTgt spid="2621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2150">
                                            <p:txEl>
                                              <p:pRg st="4" end="4"/>
                                            </p:txEl>
                                          </p:spTgt>
                                        </p:tgtEl>
                                        <p:attrNameLst>
                                          <p:attrName>style.visibility</p:attrName>
                                        </p:attrNameLst>
                                      </p:cBhvr>
                                      <p:to>
                                        <p:strVal val="visible"/>
                                      </p:to>
                                    </p:set>
                                    <p:animEffect transition="in" filter="fade">
                                      <p:cBhvr>
                                        <p:cTn id="27" dur="500"/>
                                        <p:tgtEl>
                                          <p:spTgt spid="2621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2150">
                                            <p:txEl>
                                              <p:pRg st="5" end="5"/>
                                            </p:txEl>
                                          </p:spTgt>
                                        </p:tgtEl>
                                        <p:attrNameLst>
                                          <p:attrName>style.visibility</p:attrName>
                                        </p:attrNameLst>
                                      </p:cBhvr>
                                      <p:to>
                                        <p:strVal val="visible"/>
                                      </p:to>
                                    </p:set>
                                    <p:animEffect transition="in" filter="fade">
                                      <p:cBhvr>
                                        <p:cTn id="32" dur="500"/>
                                        <p:tgtEl>
                                          <p:spTgt spid="2621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2150">
                                            <p:txEl>
                                              <p:pRg st="6" end="6"/>
                                            </p:txEl>
                                          </p:spTgt>
                                        </p:tgtEl>
                                        <p:attrNameLst>
                                          <p:attrName>style.visibility</p:attrName>
                                        </p:attrNameLst>
                                      </p:cBhvr>
                                      <p:to>
                                        <p:strVal val="visible"/>
                                      </p:to>
                                    </p:set>
                                    <p:animEffect transition="in" filter="fade">
                                      <p:cBhvr>
                                        <p:cTn id="37" dur="500"/>
                                        <p:tgtEl>
                                          <p:spTgt spid="2621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2150">
                                            <p:txEl>
                                              <p:pRg st="7" end="7"/>
                                            </p:txEl>
                                          </p:spTgt>
                                        </p:tgtEl>
                                        <p:attrNameLst>
                                          <p:attrName>style.visibility</p:attrName>
                                        </p:attrNameLst>
                                      </p:cBhvr>
                                      <p:to>
                                        <p:strVal val="visible"/>
                                      </p:to>
                                    </p:set>
                                    <p:animEffect transition="in" filter="fade">
                                      <p:cBhvr>
                                        <p:cTn id="42" dur="500"/>
                                        <p:tgtEl>
                                          <p:spTgt spid="26215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2150">
                                            <p:txEl>
                                              <p:pRg st="8" end="8"/>
                                            </p:txEl>
                                          </p:spTgt>
                                        </p:tgtEl>
                                        <p:attrNameLst>
                                          <p:attrName>style.visibility</p:attrName>
                                        </p:attrNameLst>
                                      </p:cBhvr>
                                      <p:to>
                                        <p:strVal val="visible"/>
                                      </p:to>
                                    </p:set>
                                    <p:animEffect transition="in" filter="fade">
                                      <p:cBhvr>
                                        <p:cTn id="47" dur="500"/>
                                        <p:tgtEl>
                                          <p:spTgt spid="26215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2150">
                                            <p:txEl>
                                              <p:pRg st="9" end="9"/>
                                            </p:txEl>
                                          </p:spTgt>
                                        </p:tgtEl>
                                        <p:attrNameLst>
                                          <p:attrName>style.visibility</p:attrName>
                                        </p:attrNameLst>
                                      </p:cBhvr>
                                      <p:to>
                                        <p:strVal val="visible"/>
                                      </p:to>
                                    </p:set>
                                    <p:animEffect transition="in" filter="fade">
                                      <p:cBhvr>
                                        <p:cTn id="52" dur="500"/>
                                        <p:tgtEl>
                                          <p:spTgt spid="26215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2150">
                                            <p:txEl>
                                              <p:pRg st="10" end="10"/>
                                            </p:txEl>
                                          </p:spTgt>
                                        </p:tgtEl>
                                        <p:attrNameLst>
                                          <p:attrName>style.visibility</p:attrName>
                                        </p:attrNameLst>
                                      </p:cBhvr>
                                      <p:to>
                                        <p:strVal val="visible"/>
                                      </p:to>
                                    </p:set>
                                    <p:animEffect transition="in" filter="fade">
                                      <p:cBhvr>
                                        <p:cTn id="57" dur="500"/>
                                        <p:tgtEl>
                                          <p:spTgt spid="26215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2150">
                                            <p:txEl>
                                              <p:pRg st="11" end="11"/>
                                            </p:txEl>
                                          </p:spTgt>
                                        </p:tgtEl>
                                        <p:attrNameLst>
                                          <p:attrName>style.visibility</p:attrName>
                                        </p:attrNameLst>
                                      </p:cBhvr>
                                      <p:to>
                                        <p:strVal val="visible"/>
                                      </p:to>
                                    </p:set>
                                    <p:animEffect transition="in" filter="fade">
                                      <p:cBhvr>
                                        <p:cTn id="62" dur="500"/>
                                        <p:tgtEl>
                                          <p:spTgt spid="26215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0" grpId="0" build="p" bldLvl="5"/>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67494"/>
            <a:ext cx="914400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2" name="1 Marcador de número de diapositiva"/>
          <p:cNvSpPr>
            <a:spLocks noGrp="1"/>
          </p:cNvSpPr>
          <p:nvPr>
            <p:ph type="sldNum" sz="quarter" idx="10"/>
          </p:nvPr>
        </p:nvSpPr>
        <p:spPr/>
        <p:txBody>
          <a:bodyPr/>
          <a:lstStyle/>
          <a:p>
            <a:pPr>
              <a:defRPr/>
            </a:pPr>
            <a:r>
              <a:rPr lang="en-US">
                <a:solidFill>
                  <a:schemeClr val="bg1"/>
                </a:solidFill>
              </a:rPr>
              <a:t> PSA Corporate University </a:t>
            </a:r>
            <a:r>
              <a:rPr lang="en-US">
                <a:solidFill>
                  <a:schemeClr val="accent4">
                    <a:lumMod val="60000"/>
                    <a:lumOff val="40000"/>
                  </a:schemeClr>
                </a:solidFill>
              </a:rPr>
              <a:t>|</a:t>
            </a:r>
            <a:r>
              <a:rPr lang="en-US"/>
              <a:t> </a:t>
            </a:r>
            <a:fld id="{B562BDBD-34F9-49F1-98B5-751500D78356}" type="slidenum">
              <a:rPr lang="en-US" smtClean="0">
                <a:solidFill>
                  <a:srgbClr val="B2B2B2"/>
                </a:solidFill>
              </a:rPr>
              <a:pPr>
                <a:defRPr/>
              </a:pPr>
              <a:t>141</a:t>
            </a:fld>
            <a:endParaRPr lang="en-US" dirty="0">
              <a:solidFill>
                <a:srgbClr val="B2B2B2"/>
              </a:solidFill>
            </a:endParaRPr>
          </a:p>
        </p:txBody>
      </p:sp>
      <p:pic>
        <p:nvPicPr>
          <p:cNvPr id="3" name="Picture 4" descr="C:\Users\Lucia Ledesma\Pictures\IMAGENES DE TRABAJO\lunch.jpg"/>
          <p:cNvPicPr>
            <a:picLocks noChangeAspect="1" noChangeArrowheads="1"/>
          </p:cNvPicPr>
          <p:nvPr/>
        </p:nvPicPr>
        <p:blipFill>
          <a:blip r:embed="rId2" cstate="print"/>
          <a:srcRect/>
          <a:stretch>
            <a:fillRect/>
          </a:stretch>
        </p:blipFill>
        <p:spPr bwMode="auto">
          <a:xfrm>
            <a:off x="0" y="1005576"/>
            <a:ext cx="5436096" cy="3436218"/>
          </a:xfrm>
          <a:prstGeom prst="rect">
            <a:avLst/>
          </a:prstGeom>
          <a:noFill/>
          <a:ln w="9525">
            <a:noFill/>
            <a:miter lim="800000"/>
            <a:headEnd/>
            <a:tailEnd/>
          </a:ln>
        </p:spPr>
      </p:pic>
      <p:sp>
        <p:nvSpPr>
          <p:cNvPr id="4" name="TextBox 3"/>
          <p:cNvSpPr txBox="1"/>
          <p:nvPr/>
        </p:nvSpPr>
        <p:spPr>
          <a:xfrm>
            <a:off x="5076056" y="266510"/>
            <a:ext cx="3902030" cy="1107996"/>
          </a:xfrm>
          <a:prstGeom prst="rect">
            <a:avLst/>
          </a:prstGeom>
          <a:noFill/>
        </p:spPr>
        <p:txBody>
          <a:bodyPr wrap="none" rtlCol="0">
            <a:spAutoFit/>
          </a:bodyPr>
          <a:lstStyle/>
          <a:p>
            <a:r>
              <a:rPr lang="pt-BR" sz="6600" b="1" dirty="0" err="1" smtClean="0"/>
              <a:t>almuerzo</a:t>
            </a:r>
            <a:endParaRPr lang="pt-BR" sz="6600" b="1" dirty="0"/>
          </a:p>
        </p:txBody>
      </p:sp>
      <p:sp>
        <p:nvSpPr>
          <p:cNvPr id="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extLst>
      <p:ext uri="{BB962C8B-B14F-4D97-AF65-F5344CB8AC3E}">
        <p14:creationId xmlns:p14="http://schemas.microsoft.com/office/powerpoint/2010/main" xmlns="" val="58298739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p:txBody>
          <a:bodyPr/>
          <a:lstStyle/>
          <a:p>
            <a:pPr>
              <a:defRPr/>
            </a:pPr>
            <a:r>
              <a:rPr lang="en-US" smtClean="0">
                <a:ea typeface="MS PGothic" pitchFamily="34" charset="-128"/>
              </a:rPr>
              <a:t>| </a:t>
            </a:r>
            <a:fld id="{D3AC1059-18E3-4DCE-B898-32CC98451936}" type="slidenum">
              <a:rPr lang="en-US" smtClean="0">
                <a:solidFill>
                  <a:srgbClr val="B2B2B2"/>
                </a:solidFill>
                <a:ea typeface="MS PGothic" pitchFamily="34" charset="-128"/>
              </a:rPr>
              <a:pPr>
                <a:defRPr/>
              </a:pPr>
              <a:t>142</a:t>
            </a:fld>
            <a:endParaRPr lang="en-US" smtClean="0">
              <a:solidFill>
                <a:srgbClr val="B2B2B2"/>
              </a:solidFill>
              <a:ea typeface="MS PGothic" pitchFamily="34" charset="-128"/>
            </a:endParaRPr>
          </a:p>
        </p:txBody>
      </p:sp>
      <p:sp>
        <p:nvSpPr>
          <p:cNvPr id="3" name="Rectangle 2"/>
          <p:cNvSpPr/>
          <p:nvPr/>
        </p:nvSpPr>
        <p:spPr bwMode="auto">
          <a:xfrm>
            <a:off x="0" y="20538"/>
            <a:ext cx="9144000" cy="5143500"/>
          </a:xfrm>
          <a:prstGeom prst="rect">
            <a:avLst/>
          </a:prstGeom>
          <a:solidFill>
            <a:schemeClr val="bg1"/>
          </a:solidFill>
          <a:ln w="9525" cap="flat" cmpd="sng" algn="ctr">
            <a:noFill/>
            <a:prstDash val="solid"/>
            <a:round/>
            <a:headEnd type="none" w="med" len="med"/>
            <a:tailEnd type="none" w="med" len="med"/>
          </a:ln>
          <a:effectLst/>
        </p:spPr>
        <p:txBody>
          <a:bodyPr anchor="ctr"/>
          <a:lstStyle/>
          <a:p>
            <a:pPr algn="ctr">
              <a:defRPr/>
            </a:pPr>
            <a:r>
              <a:rPr lang="en-US" sz="6600" dirty="0" smtClean="0">
                <a:solidFill>
                  <a:srgbClr val="FF0000"/>
                </a:solidFill>
                <a:latin typeface="Arial" pitchFamily="34" charset="0"/>
                <a:cs typeface="Arial" pitchFamily="34" charset="0"/>
              </a:rPr>
              <a:t>DÍA 2, BLOQUE </a:t>
            </a:r>
            <a:r>
              <a:rPr lang="en-US" sz="6600" dirty="0" smtClean="0">
                <a:solidFill>
                  <a:srgbClr val="FF0000"/>
                </a:solidFill>
              </a:rPr>
              <a:t>3</a:t>
            </a:r>
            <a:endParaRPr lang="en-US" sz="6600" dirty="0">
              <a:solidFill>
                <a:srgbClr val="FF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 </a:t>
            </a:r>
            <a:fld id="{B4AC1703-4BB2-48D4-8426-9F684FAA22DB}" type="slidenum">
              <a:rPr lang="en-US" smtClean="0">
                <a:solidFill>
                  <a:srgbClr val="B2B2B2"/>
                </a:solidFill>
              </a:rPr>
              <a:pPr>
                <a:defRPr/>
              </a:pPr>
              <a:t>143</a:t>
            </a:fld>
            <a:endParaRPr lang="en-US">
              <a:solidFill>
                <a:srgbClr val="B2B2B2"/>
              </a:solidFill>
            </a:endParaRPr>
          </a:p>
        </p:txBody>
      </p:sp>
      <p:sp>
        <p:nvSpPr>
          <p:cNvPr id="3" name="Rectangle 2"/>
          <p:cNvSpPr/>
          <p:nvPr/>
        </p:nvSpPr>
        <p:spPr bwMode="auto">
          <a:xfrm>
            <a:off x="0" y="267494"/>
            <a:ext cx="914400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314370" name="Picture 2" descr="Resultado de imagen para grupo en círculo"/>
          <p:cNvPicPr>
            <a:picLocks noChangeAspect="1" noChangeArrowheads="1"/>
          </p:cNvPicPr>
          <p:nvPr/>
        </p:nvPicPr>
        <p:blipFill>
          <a:blip r:embed="rId2" cstate="print"/>
          <a:srcRect/>
          <a:stretch>
            <a:fillRect/>
          </a:stretch>
        </p:blipFill>
        <p:spPr bwMode="auto">
          <a:xfrm>
            <a:off x="2123728" y="695344"/>
            <a:ext cx="4952388" cy="4880204"/>
          </a:xfrm>
          <a:prstGeom prst="rect">
            <a:avLst/>
          </a:prstGeom>
          <a:noFill/>
        </p:spPr>
      </p:pic>
      <p:sp>
        <p:nvSpPr>
          <p:cNvPr id="5"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 name="Rectangle 2"/>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800" kern="0" dirty="0" smtClean="0">
                <a:latin typeface="+mj-lt"/>
                <a:ea typeface="+mj-ea"/>
                <a:cs typeface="+mj-cs"/>
              </a:rPr>
              <a:t>actividad grupal</a:t>
            </a:r>
            <a:endParaRPr kumimoji="0" lang="es-ES" sz="2800" b="1" i="0" u="none" strike="noStrike" kern="0" cap="none" spc="0" normalizeH="0" baseline="0" noProof="0" dirty="0" smtClean="0">
              <a:ln>
                <a:noFill/>
              </a:ln>
              <a:solidFill>
                <a:srgbClr val="002D62"/>
              </a:solidFill>
              <a:effectLst/>
              <a:uLnTx/>
              <a:uFillTx/>
              <a:latin typeface="+mj-lt"/>
              <a:ea typeface="+mj-ea"/>
              <a:cs typeface="+mj-cs"/>
            </a:endParaRP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538881" y="1995686"/>
            <a:ext cx="7129463" cy="722333"/>
          </a:xfrm>
          <a:noFill/>
          <a:ln/>
        </p:spPr>
        <p:txBody>
          <a:bodyPr/>
          <a:lstStyle/>
          <a:p>
            <a:pPr algn="ctr">
              <a:spcBef>
                <a:spcPct val="80000"/>
              </a:spcBef>
              <a:buClrTx/>
            </a:pPr>
            <a:r>
              <a:rPr lang="es-AR" sz="2800" dirty="0" smtClean="0"/>
              <a:t>RESOLUCIÓN CONSTRUCTIVA DE CONFLICTOS</a:t>
            </a:r>
            <a:endParaRPr lang="es-AR" sz="2800" dirty="0"/>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1882766" y="901918"/>
            <a:ext cx="4561442" cy="661720"/>
          </a:xfrm>
          <a:prstGeom prst="rect">
            <a:avLst/>
          </a:prstGeom>
        </p:spPr>
        <p:txBody>
          <a:bodyPr wrap="none">
            <a:spAutoFit/>
          </a:bodyPr>
          <a:lstStyle/>
          <a:p>
            <a:pPr algn="ctr">
              <a:spcBef>
                <a:spcPts val="600"/>
              </a:spcBef>
            </a:pPr>
            <a:r>
              <a:rPr lang="en-US" dirty="0" err="1" smtClean="0">
                <a:solidFill>
                  <a:srgbClr val="002060"/>
                </a:solidFill>
                <a:latin typeface="Arial" charset="0"/>
                <a:ea typeface="Arial" charset="0"/>
                <a:cs typeface="Arial" charset="0"/>
              </a:rPr>
              <a:t>Programa</a:t>
            </a:r>
            <a:endParaRPr lang="en-US" dirty="0" smtClean="0">
              <a:solidFill>
                <a:srgbClr val="002060"/>
              </a:solidFill>
              <a:latin typeface="Arial" charset="0"/>
              <a:ea typeface="Arial" charset="0"/>
              <a:cs typeface="Arial" charset="0"/>
            </a:endParaRPr>
          </a:p>
          <a:p>
            <a:pPr algn="ctr">
              <a:spcBef>
                <a:spcPts val="600"/>
              </a:spcBef>
            </a:pPr>
            <a:r>
              <a:rPr lang="en-US" dirty="0" smtClean="0">
                <a:solidFill>
                  <a:srgbClr val="002060"/>
                </a:solidFill>
                <a:latin typeface="Arial" charset="0"/>
                <a:ea typeface="Arial" charset="0"/>
                <a:cs typeface="Arial" charset="0"/>
              </a:rPr>
              <a:t>IMPULSANDO EL DESEMPEÑO </a:t>
            </a:r>
            <a:r>
              <a:rPr lang="es-AR" dirty="0" smtClean="0">
                <a:solidFill>
                  <a:srgbClr val="002060"/>
                </a:solidFill>
                <a:latin typeface="Arial" charset="0"/>
                <a:ea typeface="Arial" charset="0"/>
                <a:cs typeface="Arial" charset="0"/>
              </a:rPr>
              <a:t>DEL EQUIPO</a:t>
            </a:r>
            <a:endParaRPr lang="es-AR" sz="1800" dirty="0" smtClean="0">
              <a:solidFill>
                <a:srgbClr val="002060"/>
              </a:solidFill>
              <a:latin typeface="Arial" charset="0"/>
              <a:ea typeface="Arial" charset="0"/>
              <a:cs typeface="Arial" charset="0"/>
            </a:endParaRPr>
          </a:p>
        </p:txBody>
      </p:sp>
      <p:pic>
        <p:nvPicPr>
          <p:cNvPr id="6" name="Picture 2"/>
          <p:cNvPicPr>
            <a:picLocks noChangeAspect="1" noChangeArrowheads="1"/>
          </p:cNvPicPr>
          <p:nvPr/>
        </p:nvPicPr>
        <p:blipFill>
          <a:blip r:embed="rId4" cstate="print"/>
          <a:srcRect/>
          <a:stretch>
            <a:fillRect/>
          </a:stretch>
        </p:blipFill>
        <p:spPr bwMode="auto">
          <a:xfrm>
            <a:off x="899593" y="3119489"/>
            <a:ext cx="1305893" cy="1108445"/>
          </a:xfrm>
          <a:prstGeom prst="rect">
            <a:avLst/>
          </a:prstGeom>
          <a:noFill/>
          <a:ln w="9525">
            <a:noFill/>
            <a:miter lim="800000"/>
            <a:headEnd/>
            <a:tailEnd/>
          </a:ln>
        </p:spPr>
      </p:pic>
      <p:sp>
        <p:nvSpPr>
          <p:cNvPr id="7" name="Rectangle 6"/>
          <p:cNvSpPr/>
          <p:nvPr/>
        </p:nvSpPr>
        <p:spPr bwMode="auto">
          <a:xfrm>
            <a:off x="395536" y="3345836"/>
            <a:ext cx="2088232" cy="450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sultado de imagen para business man with boxing gloves"/>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27148" y="2945696"/>
            <a:ext cx="3012441" cy="21910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2 Rectángulo"/>
          <p:cNvSpPr/>
          <p:nvPr/>
        </p:nvSpPr>
        <p:spPr>
          <a:xfrm>
            <a:off x="395536" y="1324951"/>
            <a:ext cx="4127984" cy="584775"/>
          </a:xfrm>
          <a:prstGeom prst="rect">
            <a:avLst/>
          </a:prstGeom>
        </p:spPr>
        <p:txBody>
          <a:bodyPr wrap="square">
            <a:spAutoFit/>
          </a:bodyPr>
          <a:lstStyle/>
          <a:p>
            <a:r>
              <a:rPr lang="en-US" b="1" dirty="0" smtClean="0">
                <a:solidFill>
                  <a:srgbClr val="00B050"/>
                </a:solidFill>
              </a:rPr>
              <a:t>EVITAR</a:t>
            </a:r>
            <a:r>
              <a:rPr lang="en-US" dirty="0" smtClean="0"/>
              <a:t>: </a:t>
            </a:r>
            <a:r>
              <a:rPr lang="es-ES" dirty="0"/>
              <a:t>Retirarse o hacer todo lo posible para no afrontarlos.</a:t>
            </a:r>
            <a:endParaRPr lang="pt-BR" dirty="0"/>
          </a:p>
        </p:txBody>
      </p:sp>
      <p:sp>
        <p:nvSpPr>
          <p:cNvPr id="4" name="3 Rectángulo"/>
          <p:cNvSpPr/>
          <p:nvPr/>
        </p:nvSpPr>
        <p:spPr>
          <a:xfrm>
            <a:off x="395536" y="736059"/>
            <a:ext cx="4176464" cy="584775"/>
          </a:xfrm>
          <a:prstGeom prst="rect">
            <a:avLst/>
          </a:prstGeom>
        </p:spPr>
        <p:txBody>
          <a:bodyPr wrap="square">
            <a:spAutoFit/>
          </a:bodyPr>
          <a:lstStyle/>
          <a:p>
            <a:pPr>
              <a:defRPr/>
            </a:pPr>
            <a:r>
              <a:rPr lang="en-US" b="1" dirty="0" smtClean="0">
                <a:solidFill>
                  <a:srgbClr val="00B050"/>
                </a:solidFill>
              </a:rPr>
              <a:t>NEGAR: </a:t>
            </a:r>
            <a:r>
              <a:rPr lang="es-ES" dirty="0"/>
              <a:t>Hacer de cuenta que no existen, pretender que “está todo bien”. </a:t>
            </a:r>
          </a:p>
        </p:txBody>
      </p:sp>
      <p:sp>
        <p:nvSpPr>
          <p:cNvPr id="6" name="5 Rectángulo"/>
          <p:cNvSpPr/>
          <p:nvPr/>
        </p:nvSpPr>
        <p:spPr>
          <a:xfrm>
            <a:off x="4716016" y="2244809"/>
            <a:ext cx="4241846" cy="830997"/>
          </a:xfrm>
          <a:prstGeom prst="rect">
            <a:avLst/>
          </a:prstGeom>
        </p:spPr>
        <p:txBody>
          <a:bodyPr wrap="square">
            <a:spAutoFit/>
          </a:bodyPr>
          <a:lstStyle/>
          <a:p>
            <a:pPr defTabSz="895350"/>
            <a:r>
              <a:rPr lang="en-US" b="1" dirty="0" smtClean="0">
                <a:solidFill>
                  <a:schemeClr val="accent4"/>
                </a:solidFill>
              </a:rPr>
              <a:t>CONCESIONES MUTUAS: </a:t>
            </a:r>
            <a:r>
              <a:rPr lang="es-ES" dirty="0">
                <a:solidFill>
                  <a:srgbClr val="002960"/>
                </a:solidFill>
              </a:rPr>
              <a:t>cada parte consigue más de lo que tenía pero menos de lo que deseaba. Todos pierden algo.</a:t>
            </a:r>
          </a:p>
        </p:txBody>
      </p:sp>
      <p:sp>
        <p:nvSpPr>
          <p:cNvPr id="11" name="10 Rectángulo"/>
          <p:cNvSpPr/>
          <p:nvPr/>
        </p:nvSpPr>
        <p:spPr>
          <a:xfrm>
            <a:off x="4716016" y="915566"/>
            <a:ext cx="4241846" cy="1077218"/>
          </a:xfrm>
          <a:prstGeom prst="rect">
            <a:avLst/>
          </a:prstGeom>
        </p:spPr>
        <p:txBody>
          <a:bodyPr wrap="square">
            <a:spAutoFit/>
          </a:bodyPr>
          <a:lstStyle/>
          <a:p>
            <a:pPr>
              <a:defRPr/>
            </a:pPr>
            <a:r>
              <a:rPr lang="en-US" b="1" dirty="0" smtClean="0">
                <a:solidFill>
                  <a:schemeClr val="accent4"/>
                </a:solidFill>
              </a:rPr>
              <a:t>AVASALLAR:</a:t>
            </a:r>
            <a:r>
              <a:rPr lang="en-US" dirty="0" smtClean="0"/>
              <a:t> </a:t>
            </a:r>
            <a:r>
              <a:rPr lang="es-ES" dirty="0"/>
              <a:t>imponer la solución que desean solo teniendo en cuenta la propia necesidad. Causa resentimiento y deterioro de la relación. </a:t>
            </a:r>
          </a:p>
        </p:txBody>
      </p:sp>
      <p:sp>
        <p:nvSpPr>
          <p:cNvPr id="8" name="7 Marcador de número de diapositiva"/>
          <p:cNvSpPr>
            <a:spLocks noGrp="1"/>
          </p:cNvSpPr>
          <p:nvPr>
            <p:ph type="sldNum" sz="quarter" idx="10"/>
          </p:nvPr>
        </p:nvSpPr>
        <p:spPr/>
        <p:txBody>
          <a:bodyPr/>
          <a:lstStyle/>
          <a:p>
            <a:pPr>
              <a:defRPr/>
            </a:pPr>
            <a:r>
              <a:rPr lang="en-US" smtClean="0"/>
              <a:t> </a:t>
            </a:r>
            <a:r>
              <a:rPr lang="en-US" smtClean="0">
                <a:solidFill>
                  <a:schemeClr val="bg1"/>
                </a:solidFill>
              </a:rPr>
              <a:t>PSA Corporate University </a:t>
            </a:r>
            <a:r>
              <a:rPr lang="en-US" smtClean="0">
                <a:solidFill>
                  <a:schemeClr val="accent4">
                    <a:lumMod val="60000"/>
                    <a:lumOff val="40000"/>
                  </a:schemeClr>
                </a:solidFill>
              </a:rPr>
              <a:t>| </a:t>
            </a:r>
            <a:fld id="{4D52DFD2-B7A4-41A9-9FCB-56323FD606DD}" type="slidenum">
              <a:rPr lang="en-US" smtClean="0">
                <a:solidFill>
                  <a:srgbClr val="B2B2B2"/>
                </a:solidFill>
              </a:rPr>
              <a:pPr>
                <a:defRPr/>
              </a:pPr>
              <a:t>145</a:t>
            </a:fld>
            <a:endParaRPr lang="en-US" dirty="0">
              <a:solidFill>
                <a:srgbClr val="B2B2B2"/>
              </a:solidFill>
            </a:endParaRPr>
          </a:p>
        </p:txBody>
      </p:sp>
      <p:sp>
        <p:nvSpPr>
          <p:cNvPr id="12"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3" name="Rectangle 2"/>
          <p:cNvSpPr txBox="1">
            <a:spLocks noChangeArrowheads="1"/>
          </p:cNvSpPr>
          <p:nvPr/>
        </p:nvSpPr>
        <p:spPr bwMode="auto">
          <a:xfrm>
            <a:off x="280548" y="109526"/>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spcBef>
                <a:spcPct val="0"/>
              </a:spcBef>
              <a:defRPr/>
            </a:pPr>
            <a:r>
              <a:rPr lang="es-ES" sz="2400" dirty="0" smtClean="0"/>
              <a:t>Respuestas posibles a los conflictos</a:t>
            </a:r>
            <a:endParaRPr kumimoji="0" lang="es-AR" sz="3600" b="1" i="0" u="none" strike="noStrike" kern="0" cap="none" spc="0" normalizeH="0" baseline="0" noProof="0" dirty="0">
              <a:ln>
                <a:noFill/>
              </a:ln>
              <a:solidFill>
                <a:srgbClr val="FF0000"/>
              </a:solidFill>
              <a:effectLst/>
              <a:uLnTx/>
              <a:uFillTx/>
              <a:latin typeface="+mj-lt"/>
              <a:ea typeface="+mj-ea"/>
              <a:cs typeface="+mj-cs"/>
            </a:endParaRPr>
          </a:p>
        </p:txBody>
      </p:sp>
      <p:sp>
        <p:nvSpPr>
          <p:cNvPr id="15" name="3 Marcador de pie de página"/>
          <p:cNvSpPr>
            <a:spLocks noGrp="1"/>
          </p:cNvSpPr>
          <p:nvPr>
            <p:ph type="ftr" sz="quarter" idx="11"/>
          </p:nvPr>
        </p:nvSpPr>
        <p:spPr>
          <a:xfrm>
            <a:off x="0" y="4855468"/>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pic>
        <p:nvPicPr>
          <p:cNvPr id="3074" name="Picture 2" descr="Resultado de imagen para businessman hiding"/>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1604" r="13940"/>
          <a:stretch/>
        </p:blipFill>
        <p:spPr bwMode="auto">
          <a:xfrm>
            <a:off x="1259632" y="3042268"/>
            <a:ext cx="2569808" cy="210123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4 Rectángulo"/>
          <p:cNvSpPr/>
          <p:nvPr/>
        </p:nvSpPr>
        <p:spPr>
          <a:xfrm>
            <a:off x="395537" y="1925411"/>
            <a:ext cx="4176463" cy="1323439"/>
          </a:xfrm>
          <a:prstGeom prst="rect">
            <a:avLst/>
          </a:prstGeom>
        </p:spPr>
        <p:txBody>
          <a:bodyPr wrap="square">
            <a:spAutoFit/>
          </a:bodyPr>
          <a:lstStyle/>
          <a:p>
            <a:pPr>
              <a:defRPr/>
            </a:pPr>
            <a:r>
              <a:rPr lang="en-US" b="1" dirty="0" smtClean="0">
                <a:solidFill>
                  <a:srgbClr val="00B050"/>
                </a:solidFill>
              </a:rPr>
              <a:t>RENDIRSE / RENUNCIAR: </a:t>
            </a:r>
            <a:r>
              <a:rPr lang="es-ES" dirty="0"/>
              <a:t>Capitular cuando nuestros deseos están en conflicto con los de otra persona. Desear seguir adelante, pero no animarse por miedo a  perturbar a los demás. </a:t>
            </a:r>
          </a:p>
        </p:txBody>
      </p:sp>
    </p:spTree>
    <p:extLst>
      <p:ext uri="{BB962C8B-B14F-4D97-AF65-F5344CB8AC3E}">
        <p14:creationId xmlns="" xmlns:p14="http://schemas.microsoft.com/office/powerpoint/2010/main" val="35657790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500"/>
                                        <p:tgtEl>
                                          <p:spTgt spid="30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nodeType="clickEffect">
                                  <p:stCondLst>
                                    <p:cond delay="0"/>
                                  </p:stCondLst>
                                  <p:childTnLst>
                                    <p:set>
                                      <p:cBhvr>
                                        <p:cTn id="36" dur="1" fill="hold">
                                          <p:stCondLst>
                                            <p:cond delay="0"/>
                                          </p:stCondLst>
                                        </p:cTn>
                                        <p:tgtEl>
                                          <p:spTgt spid="3076"/>
                                        </p:tgtEl>
                                        <p:attrNameLst>
                                          <p:attrName>style.visibility</p:attrName>
                                        </p:attrNameLst>
                                      </p:cBhvr>
                                      <p:to>
                                        <p:strVal val="visible"/>
                                      </p:to>
                                    </p:set>
                                    <p:anim calcmode="lin" valueType="num">
                                      <p:cBhvr additive="base">
                                        <p:cTn id="37" dur="500" fill="hold"/>
                                        <p:tgtEl>
                                          <p:spTgt spid="3076"/>
                                        </p:tgtEl>
                                        <p:attrNameLst>
                                          <p:attrName>ppt_x</p:attrName>
                                        </p:attrNameLst>
                                      </p:cBhvr>
                                      <p:tavLst>
                                        <p:tav tm="0">
                                          <p:val>
                                            <p:strVal val="1+#ppt_w/2"/>
                                          </p:val>
                                        </p:tav>
                                        <p:tav tm="100000">
                                          <p:val>
                                            <p:strVal val="#ppt_x"/>
                                          </p:val>
                                        </p:tav>
                                      </p:tavLst>
                                    </p:anim>
                                    <p:anim calcmode="lin" valueType="num">
                                      <p:cBhvr additive="base">
                                        <p:cTn id="3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1" grpId="0"/>
      <p:bldP spid="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pic>
        <p:nvPicPr>
          <p:cNvPr id="5122" name="Picture 2" descr="Resultado de imagen para win win"/>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67208" y="2039908"/>
            <a:ext cx="6161176" cy="3080588"/>
          </a:xfrm>
          <a:prstGeom prst="rect">
            <a:avLst/>
          </a:prstGeom>
          <a:noFill/>
          <a:extLst>
            <a:ext uri="{909E8E84-426E-40DD-AFC4-6F175D3DCCD1}">
              <a14:hiddenFill xmlns="" xmlns:a14="http://schemas.microsoft.com/office/drawing/2010/main">
                <a:solidFill>
                  <a:srgbClr val="FFFFFF"/>
                </a:solidFill>
              </a14:hiddenFill>
            </a:ext>
          </a:extLst>
        </p:spPr>
      </p:pic>
      <p:sp>
        <p:nvSpPr>
          <p:cNvPr id="3" name="2 Título"/>
          <p:cNvSpPr>
            <a:spLocks noGrp="1"/>
          </p:cNvSpPr>
          <p:nvPr>
            <p:ph type="title"/>
          </p:nvPr>
        </p:nvSpPr>
        <p:spPr>
          <a:xfrm>
            <a:off x="193464" y="51470"/>
            <a:ext cx="8685213" cy="434578"/>
          </a:xfrm>
        </p:spPr>
        <p:txBody>
          <a:bodyPr/>
          <a:lstStyle/>
          <a:p>
            <a:r>
              <a:rPr lang="pt-BR" dirty="0" smtClean="0"/>
              <a:t>Respuesta constructiva a los conflictos</a:t>
            </a:r>
            <a:endParaRPr lang="es-ES" dirty="0"/>
          </a:p>
        </p:txBody>
      </p:sp>
      <p:sp>
        <p:nvSpPr>
          <p:cNvPr id="4" name="3 Rectángulo"/>
          <p:cNvSpPr/>
          <p:nvPr/>
        </p:nvSpPr>
        <p:spPr>
          <a:xfrm>
            <a:off x="323528" y="843558"/>
            <a:ext cx="8280920" cy="1200329"/>
          </a:xfrm>
          <a:prstGeom prst="rect">
            <a:avLst/>
          </a:prstGeom>
        </p:spPr>
        <p:txBody>
          <a:bodyPr wrap="square">
            <a:spAutoFit/>
          </a:bodyPr>
          <a:lstStyle/>
          <a:p>
            <a:pPr algn="ctr" defTabSz="855663"/>
            <a:r>
              <a:rPr lang="es-ES" sz="2400" b="1" dirty="0" smtClean="0">
                <a:solidFill>
                  <a:srgbClr val="3190FF"/>
                </a:solidFill>
                <a:ea typeface="Lato" panose="020F0502020204030203" pitchFamily="34" charset="0"/>
                <a:cs typeface="Lato" panose="020F0502020204030203" pitchFamily="34" charset="0"/>
              </a:rPr>
              <a:t>CREAR: </a:t>
            </a:r>
            <a:r>
              <a:rPr lang="es-ES" sz="2400" dirty="0">
                <a:ea typeface="Lato" panose="020F0502020204030203" pitchFamily="34" charset="0"/>
                <a:cs typeface="Lato" panose="020F0502020204030203" pitchFamily="34" charset="0"/>
              </a:rPr>
              <a:t>integrar y trascender los deseos expuestos por las partes, creando una </a:t>
            </a:r>
            <a:r>
              <a:rPr lang="es-ES" sz="2400" b="1" dirty="0">
                <a:ea typeface="Lato" panose="020F0502020204030203" pitchFamily="34" charset="0"/>
                <a:cs typeface="Lato" panose="020F0502020204030203" pitchFamily="34" charset="0"/>
              </a:rPr>
              <a:t>opción ganar-ganar </a:t>
            </a:r>
            <a:r>
              <a:rPr lang="es-ES" sz="2400" dirty="0">
                <a:ea typeface="Lato" panose="020F0502020204030203" pitchFamily="34" charset="0"/>
                <a:cs typeface="Lato" panose="020F0502020204030203" pitchFamily="34" charset="0"/>
              </a:rPr>
              <a:t>enfocada en las necesidades profundas. </a:t>
            </a:r>
          </a:p>
        </p:txBody>
      </p:sp>
      <p:sp>
        <p:nvSpPr>
          <p:cNvPr id="5" name="4 Marcador de número de diapositiva"/>
          <p:cNvSpPr>
            <a:spLocks noGrp="1"/>
          </p:cNvSpPr>
          <p:nvPr>
            <p:ph type="sldNum" sz="quarter" idx="10"/>
          </p:nvPr>
        </p:nvSpPr>
        <p:spPr/>
        <p:txBody>
          <a:bodyPr/>
          <a:lstStyle/>
          <a:p>
            <a:pPr>
              <a:defRPr/>
            </a:pPr>
            <a:r>
              <a:rPr lang="en-US" smtClean="0"/>
              <a:t> </a:t>
            </a:r>
            <a:r>
              <a:rPr lang="en-US" smtClean="0">
                <a:solidFill>
                  <a:schemeClr val="bg1"/>
                </a:solidFill>
              </a:rPr>
              <a:t>PSA Corporate University </a:t>
            </a:r>
            <a:r>
              <a:rPr lang="en-US" smtClean="0">
                <a:solidFill>
                  <a:schemeClr val="accent4">
                    <a:lumMod val="60000"/>
                    <a:lumOff val="40000"/>
                  </a:schemeClr>
                </a:solidFill>
              </a:rPr>
              <a:t>| </a:t>
            </a:r>
            <a:fld id="{4D52DFD2-B7A4-41A9-9FCB-56323FD606DD}" type="slidenum">
              <a:rPr lang="en-US" smtClean="0">
                <a:solidFill>
                  <a:srgbClr val="B2B2B2"/>
                </a:solidFill>
              </a:rPr>
              <a:pPr>
                <a:defRPr/>
              </a:pPr>
              <a:t>146</a:t>
            </a:fld>
            <a:endParaRPr lang="en-US" dirty="0">
              <a:solidFill>
                <a:srgbClr val="B2B2B2"/>
              </a:solidFill>
            </a:endParaRPr>
          </a:p>
        </p:txBody>
      </p:sp>
      <p:sp>
        <p:nvSpPr>
          <p:cNvPr id="7" name="3 Marcador de pie de página"/>
          <p:cNvSpPr>
            <a:spLocks noGrp="1"/>
          </p:cNvSpPr>
          <p:nvPr>
            <p:ph type="ftr" sz="quarter" idx="11"/>
          </p:nvPr>
        </p:nvSpPr>
        <p:spPr>
          <a:xfrm>
            <a:off x="0" y="4855468"/>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extLst>
      <p:ext uri="{BB962C8B-B14F-4D97-AF65-F5344CB8AC3E}">
        <p14:creationId xmlns="" xmlns:p14="http://schemas.microsoft.com/office/powerpoint/2010/main" val="1976727908"/>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6626" name="Rectangle 2"/>
          <p:cNvSpPr>
            <a:spLocks noGrp="1" noChangeArrowheads="1"/>
          </p:cNvSpPr>
          <p:nvPr>
            <p:ph type="title"/>
          </p:nvPr>
        </p:nvSpPr>
        <p:spPr>
          <a:xfrm>
            <a:off x="250826" y="51470"/>
            <a:ext cx="8685213" cy="367903"/>
          </a:xfrm>
        </p:spPr>
        <p:txBody>
          <a:bodyPr/>
          <a:lstStyle/>
          <a:p>
            <a:pPr eaLnBrk="1" hangingPunct="1"/>
            <a:r>
              <a:rPr lang="es-ES" dirty="0" smtClean="0"/>
              <a:t>Impacto de los conflictos en la efectividad</a:t>
            </a:r>
          </a:p>
        </p:txBody>
      </p:sp>
      <p:sp>
        <p:nvSpPr>
          <p:cNvPr id="26628" name="Text Box 32"/>
          <p:cNvSpPr txBox="1">
            <a:spLocks noChangeArrowheads="1"/>
          </p:cNvSpPr>
          <p:nvPr/>
        </p:nvSpPr>
        <p:spPr bwMode="auto">
          <a:xfrm>
            <a:off x="285751" y="739378"/>
            <a:ext cx="3062113" cy="1403747"/>
          </a:xfrm>
          <a:prstGeom prst="rect">
            <a:avLst/>
          </a:prstGeom>
          <a:noFill/>
          <a:ln w="9525" algn="ctr">
            <a:noFill/>
            <a:miter lim="800000"/>
            <a:headEnd/>
            <a:tailEnd/>
          </a:ln>
        </p:spPr>
        <p:txBody>
          <a:bodyPr lIns="45710" tIns="45710" rIns="45710" bIns="45710"/>
          <a:lstStyle/>
          <a:p>
            <a:pPr algn="ctr" defTabSz="895350"/>
            <a:r>
              <a:rPr lang="es-ES" sz="1200" dirty="0" smtClean="0">
                <a:solidFill>
                  <a:srgbClr val="002960"/>
                </a:solidFill>
              </a:rPr>
              <a:t>TAREA</a:t>
            </a:r>
            <a:r>
              <a:rPr lang="es-ES" sz="1200" b="0" dirty="0" smtClean="0">
                <a:solidFill>
                  <a:srgbClr val="002960"/>
                </a:solidFill>
              </a:rPr>
              <a:t>: </a:t>
            </a:r>
          </a:p>
          <a:p>
            <a:pPr algn="ctr" defTabSz="895350"/>
            <a:r>
              <a:rPr lang="es-ES" sz="1200" b="0" dirty="0" smtClean="0">
                <a:solidFill>
                  <a:srgbClr val="002960"/>
                </a:solidFill>
              </a:rPr>
              <a:t>los </a:t>
            </a:r>
            <a:r>
              <a:rPr lang="es-ES" sz="1200" b="0" dirty="0">
                <a:solidFill>
                  <a:srgbClr val="002960"/>
                </a:solidFill>
              </a:rPr>
              <a:t>conflictos amenazan la capacidad de las personas para coordinar acciones. En forma directa (conflicto operativo), o a través de la erosión de los vínculos y la motivación (conflicto personal), los conflictos no resueltos afectan la efectividad. </a:t>
            </a:r>
          </a:p>
        </p:txBody>
      </p:sp>
      <p:sp>
        <p:nvSpPr>
          <p:cNvPr id="26629" name="Text Box 33"/>
          <p:cNvSpPr txBox="1">
            <a:spLocks noChangeArrowheads="1"/>
          </p:cNvSpPr>
          <p:nvPr/>
        </p:nvSpPr>
        <p:spPr bwMode="auto">
          <a:xfrm>
            <a:off x="395536" y="3637918"/>
            <a:ext cx="2953023" cy="1178719"/>
          </a:xfrm>
          <a:prstGeom prst="rect">
            <a:avLst/>
          </a:prstGeom>
          <a:noFill/>
          <a:ln w="9525" algn="ctr">
            <a:noFill/>
            <a:miter lim="800000"/>
            <a:headEnd/>
            <a:tailEnd/>
          </a:ln>
        </p:spPr>
        <p:txBody>
          <a:bodyPr lIns="45710" tIns="45710" rIns="45710" bIns="45710"/>
          <a:lstStyle/>
          <a:p>
            <a:pPr algn="ctr" defTabSz="895350"/>
            <a:r>
              <a:rPr lang="es-ES" sz="1200" dirty="0" smtClean="0">
                <a:solidFill>
                  <a:srgbClr val="002960"/>
                </a:solidFill>
              </a:rPr>
              <a:t>RELACIONES</a:t>
            </a:r>
            <a:r>
              <a:rPr lang="es-ES" sz="1200" b="0" dirty="0" smtClean="0">
                <a:solidFill>
                  <a:srgbClr val="002960"/>
                </a:solidFill>
              </a:rPr>
              <a:t>:</a:t>
            </a:r>
          </a:p>
          <a:p>
            <a:pPr algn="ctr" defTabSz="895350"/>
            <a:r>
              <a:rPr lang="es-ES" sz="1200" b="0" dirty="0" smtClean="0">
                <a:solidFill>
                  <a:srgbClr val="002960"/>
                </a:solidFill>
              </a:rPr>
              <a:t> </a:t>
            </a:r>
            <a:r>
              <a:rPr lang="es-ES" sz="1200" b="0" dirty="0">
                <a:solidFill>
                  <a:srgbClr val="002960"/>
                </a:solidFill>
              </a:rPr>
              <a:t>los conflictos pueden crear distancias y recelos; las diferencias pueden dejar heridas abiertas que desgastan los vínculos y dificultan la tarea conjunta. </a:t>
            </a:r>
          </a:p>
        </p:txBody>
      </p:sp>
      <p:sp>
        <p:nvSpPr>
          <p:cNvPr id="26630" name="Text Box 34"/>
          <p:cNvSpPr txBox="1">
            <a:spLocks noChangeArrowheads="1"/>
          </p:cNvSpPr>
          <p:nvPr/>
        </p:nvSpPr>
        <p:spPr bwMode="auto">
          <a:xfrm>
            <a:off x="6084168" y="3759994"/>
            <a:ext cx="2774083" cy="1107975"/>
          </a:xfrm>
          <a:prstGeom prst="rect">
            <a:avLst/>
          </a:prstGeom>
          <a:noFill/>
          <a:ln w="9525" algn="ctr">
            <a:noFill/>
            <a:miter lim="800000"/>
            <a:headEnd/>
            <a:tailEnd/>
          </a:ln>
        </p:spPr>
        <p:txBody>
          <a:bodyPr wrap="square" lIns="45710" tIns="45710" rIns="45710" bIns="45710">
            <a:spAutoFit/>
          </a:bodyPr>
          <a:lstStyle/>
          <a:p>
            <a:pPr algn="ctr" defTabSz="895350"/>
            <a:r>
              <a:rPr lang="es-ES" sz="1200" dirty="0" smtClean="0">
                <a:solidFill>
                  <a:srgbClr val="002960"/>
                </a:solidFill>
              </a:rPr>
              <a:t>PERSONA</a:t>
            </a:r>
            <a:r>
              <a:rPr lang="es-ES" sz="1200" b="0" dirty="0" smtClean="0">
                <a:solidFill>
                  <a:srgbClr val="002960"/>
                </a:solidFill>
              </a:rPr>
              <a:t>: </a:t>
            </a:r>
            <a:endParaRPr lang="es-ES" sz="1200" b="0" dirty="0">
              <a:solidFill>
                <a:srgbClr val="002960"/>
              </a:solidFill>
            </a:endParaRPr>
          </a:p>
          <a:p>
            <a:pPr algn="ctr" defTabSz="895350"/>
            <a:r>
              <a:rPr lang="es-ES" sz="1200" b="0" dirty="0">
                <a:solidFill>
                  <a:srgbClr val="002960"/>
                </a:solidFill>
              </a:rPr>
              <a:t>Los conflictos pueden lastimar emocionalmente a las personas. </a:t>
            </a:r>
            <a:r>
              <a:rPr lang="es-ES" sz="1200" b="0" dirty="0" smtClean="0">
                <a:solidFill>
                  <a:srgbClr val="002960"/>
                </a:solidFill>
              </a:rPr>
              <a:t>Las partes en conflicto pueden </a:t>
            </a:r>
            <a:r>
              <a:rPr lang="es-ES" sz="1200" b="0" dirty="0">
                <a:solidFill>
                  <a:srgbClr val="002960"/>
                </a:solidFill>
              </a:rPr>
              <a:t>quedar </a:t>
            </a:r>
            <a:r>
              <a:rPr lang="es-ES" sz="1200" b="0" dirty="0" smtClean="0">
                <a:solidFill>
                  <a:srgbClr val="002960"/>
                </a:solidFill>
              </a:rPr>
              <a:t>dolidas </a:t>
            </a:r>
            <a:r>
              <a:rPr lang="es-ES" sz="1200" b="0" dirty="0">
                <a:solidFill>
                  <a:srgbClr val="002960"/>
                </a:solidFill>
              </a:rPr>
              <a:t>y </a:t>
            </a:r>
            <a:r>
              <a:rPr lang="es-ES" sz="1200" b="0" dirty="0" smtClean="0">
                <a:solidFill>
                  <a:srgbClr val="002960"/>
                </a:solidFill>
              </a:rPr>
              <a:t>resentidas</a:t>
            </a:r>
            <a:r>
              <a:rPr lang="es-ES" sz="1200" b="0" dirty="0">
                <a:solidFill>
                  <a:srgbClr val="002960"/>
                </a:solidFill>
              </a:rPr>
              <a:t>. </a:t>
            </a:r>
          </a:p>
        </p:txBody>
      </p:sp>
      <p:sp>
        <p:nvSpPr>
          <p:cNvPr id="22" name="Oval 3"/>
          <p:cNvSpPr>
            <a:spLocks noChangeArrowheads="1"/>
          </p:cNvSpPr>
          <p:nvPr/>
        </p:nvSpPr>
        <p:spPr bwMode="auto">
          <a:xfrm>
            <a:off x="5580112" y="2523107"/>
            <a:ext cx="1523256" cy="1272779"/>
          </a:xfrm>
          <a:prstGeom prst="ellipse">
            <a:avLst/>
          </a:prstGeom>
          <a:solidFill>
            <a:schemeClr val="accent2"/>
          </a:solidFill>
          <a:ln w="38100">
            <a:noFill/>
            <a:round/>
            <a:headEnd/>
            <a:tailEnd/>
          </a:ln>
        </p:spPr>
        <p:txBody>
          <a:bodyPr lIns="0" tIns="0" rIns="0" bIns="0" anchor="ctr"/>
          <a:lstStyle/>
          <a:p>
            <a:pPr algn="ctr" fontAlgn="auto">
              <a:spcBef>
                <a:spcPts val="0"/>
              </a:spcBef>
              <a:spcAft>
                <a:spcPts val="0"/>
              </a:spcAft>
              <a:defRPr/>
            </a:pPr>
            <a:r>
              <a:rPr lang="es-MX" sz="1400" b="1" dirty="0"/>
              <a:t>personal</a:t>
            </a:r>
          </a:p>
          <a:p>
            <a:pPr algn="ctr" fontAlgn="auto">
              <a:spcBef>
                <a:spcPts val="0"/>
              </a:spcBef>
              <a:spcAft>
                <a:spcPts val="0"/>
              </a:spcAft>
              <a:defRPr/>
            </a:pPr>
            <a:r>
              <a:rPr lang="es-MX" sz="1400" b="1" dirty="0">
                <a:solidFill>
                  <a:schemeClr val="accent1"/>
                </a:solidFill>
                <a:effectLst>
                  <a:outerShdw blurRad="38100" dist="38100" dir="2700000" algn="tl">
                    <a:srgbClr val="000000"/>
                  </a:outerShdw>
                </a:effectLst>
              </a:rPr>
              <a:t>YO</a:t>
            </a:r>
          </a:p>
          <a:p>
            <a:pPr algn="ctr" fontAlgn="auto">
              <a:spcBef>
                <a:spcPts val="0"/>
              </a:spcBef>
              <a:spcAft>
                <a:spcPts val="0"/>
              </a:spcAft>
              <a:defRPr/>
            </a:pPr>
            <a:r>
              <a:rPr lang="es-MX" sz="1100" b="1" dirty="0"/>
              <a:t>satisfacción</a:t>
            </a:r>
          </a:p>
          <a:p>
            <a:pPr algn="ctr" fontAlgn="auto">
              <a:spcBef>
                <a:spcPts val="0"/>
              </a:spcBef>
              <a:spcAft>
                <a:spcPts val="0"/>
              </a:spcAft>
              <a:defRPr/>
            </a:pPr>
            <a:r>
              <a:rPr lang="es-MX" sz="1100" b="1" dirty="0"/>
              <a:t>calidad de vida</a:t>
            </a:r>
          </a:p>
          <a:p>
            <a:pPr algn="ctr" fontAlgn="auto">
              <a:spcBef>
                <a:spcPts val="0"/>
              </a:spcBef>
              <a:spcAft>
                <a:spcPts val="0"/>
              </a:spcAft>
              <a:defRPr/>
            </a:pPr>
            <a:r>
              <a:rPr lang="es-MX" sz="1100" b="1" dirty="0"/>
              <a:t>integridad</a:t>
            </a:r>
            <a:endParaRPr lang="es-MX" sz="1100" b="1" i="1" dirty="0"/>
          </a:p>
        </p:txBody>
      </p:sp>
      <p:sp>
        <p:nvSpPr>
          <p:cNvPr id="23" name="Oval 4"/>
          <p:cNvSpPr>
            <a:spLocks noChangeAspect="1" noChangeArrowheads="1"/>
          </p:cNvSpPr>
          <p:nvPr/>
        </p:nvSpPr>
        <p:spPr bwMode="auto">
          <a:xfrm>
            <a:off x="3923928" y="844154"/>
            <a:ext cx="1511672" cy="1272778"/>
          </a:xfrm>
          <a:prstGeom prst="ellipse">
            <a:avLst/>
          </a:prstGeom>
          <a:solidFill>
            <a:schemeClr val="accent2"/>
          </a:solidFill>
          <a:ln w="38100">
            <a:noFill/>
            <a:round/>
            <a:headEnd/>
            <a:tailEnd/>
          </a:ln>
        </p:spPr>
        <p:txBody>
          <a:bodyPr lIns="0" tIns="0" rIns="0" bIns="0" anchor="ctr"/>
          <a:lstStyle/>
          <a:p>
            <a:pPr algn="ctr" fontAlgn="auto">
              <a:spcBef>
                <a:spcPts val="0"/>
              </a:spcBef>
              <a:spcAft>
                <a:spcPts val="0"/>
              </a:spcAft>
              <a:defRPr/>
            </a:pPr>
            <a:r>
              <a:rPr lang="es-MX" sz="1400" b="1" dirty="0"/>
              <a:t>impersonal</a:t>
            </a:r>
          </a:p>
          <a:p>
            <a:pPr algn="ctr" fontAlgn="auto">
              <a:spcBef>
                <a:spcPts val="0"/>
              </a:spcBef>
              <a:spcAft>
                <a:spcPts val="0"/>
              </a:spcAft>
              <a:defRPr/>
            </a:pPr>
            <a:r>
              <a:rPr lang="es-MX" sz="1400" b="1" dirty="0">
                <a:solidFill>
                  <a:schemeClr val="accent1"/>
                </a:solidFill>
                <a:effectLst>
                  <a:outerShdw blurRad="38100" dist="38100" dir="2700000" algn="tl">
                    <a:srgbClr val="000000"/>
                  </a:outerShdw>
                </a:effectLst>
              </a:rPr>
              <a:t>ELLO</a:t>
            </a:r>
          </a:p>
          <a:p>
            <a:pPr algn="ctr" fontAlgn="auto">
              <a:spcBef>
                <a:spcPts val="0"/>
              </a:spcBef>
              <a:spcAft>
                <a:spcPts val="0"/>
              </a:spcAft>
              <a:defRPr/>
            </a:pPr>
            <a:r>
              <a:rPr lang="es-MX" sz="1100" b="1" dirty="0"/>
              <a:t>resultados</a:t>
            </a:r>
            <a:br>
              <a:rPr lang="es-MX" sz="1100" b="1" dirty="0"/>
            </a:br>
            <a:r>
              <a:rPr lang="es-MX" sz="1100" b="1" dirty="0"/>
              <a:t>efectividad</a:t>
            </a:r>
            <a:br>
              <a:rPr lang="es-MX" sz="1100" b="1" dirty="0"/>
            </a:br>
            <a:r>
              <a:rPr lang="es-MX" sz="1100" b="1" dirty="0"/>
              <a:t>productividad</a:t>
            </a:r>
          </a:p>
        </p:txBody>
      </p:sp>
      <p:sp>
        <p:nvSpPr>
          <p:cNvPr id="26633" name="Rectangle 5"/>
          <p:cNvSpPr>
            <a:spLocks noChangeArrowheads="1"/>
          </p:cNvSpPr>
          <p:nvPr/>
        </p:nvSpPr>
        <p:spPr bwMode="auto">
          <a:xfrm>
            <a:off x="3475038" y="2139702"/>
            <a:ext cx="2321098" cy="1015663"/>
          </a:xfrm>
          <a:prstGeom prst="rect">
            <a:avLst/>
          </a:prstGeom>
          <a:noFill/>
          <a:ln w="9525" algn="ctr">
            <a:noFill/>
            <a:miter lim="800000"/>
            <a:headEnd/>
            <a:tailEnd/>
          </a:ln>
        </p:spPr>
        <p:txBody>
          <a:bodyPr wrap="square">
            <a:spAutoFit/>
          </a:bodyPr>
          <a:lstStyle/>
          <a:p>
            <a:pPr algn="ctr" defTabSz="895350"/>
            <a:r>
              <a:rPr lang="es-ES" sz="2000" b="1" dirty="0">
                <a:solidFill>
                  <a:srgbClr val="002960"/>
                </a:solidFill>
              </a:rPr>
              <a:t>Resultados excepcionales sostenibles</a:t>
            </a:r>
          </a:p>
        </p:txBody>
      </p:sp>
      <p:sp>
        <p:nvSpPr>
          <p:cNvPr id="25" name="Oval 6"/>
          <p:cNvSpPr>
            <a:spLocks noChangeArrowheads="1"/>
          </p:cNvSpPr>
          <p:nvPr/>
        </p:nvSpPr>
        <p:spPr bwMode="auto">
          <a:xfrm>
            <a:off x="2300461" y="2523107"/>
            <a:ext cx="1479451" cy="1272779"/>
          </a:xfrm>
          <a:prstGeom prst="ellipse">
            <a:avLst/>
          </a:prstGeom>
          <a:solidFill>
            <a:schemeClr val="accent2"/>
          </a:solidFill>
          <a:ln w="38100">
            <a:noFill/>
            <a:round/>
            <a:headEnd/>
            <a:tailEnd/>
          </a:ln>
        </p:spPr>
        <p:txBody>
          <a:bodyPr lIns="0" tIns="0" rIns="0" bIns="0" anchor="ctr"/>
          <a:lstStyle/>
          <a:p>
            <a:pPr algn="ctr" fontAlgn="auto">
              <a:spcBef>
                <a:spcPts val="0"/>
              </a:spcBef>
              <a:spcAft>
                <a:spcPts val="0"/>
              </a:spcAft>
              <a:defRPr/>
            </a:pPr>
            <a:r>
              <a:rPr lang="es-MX" sz="1200" b="1"/>
              <a:t>interpersonal</a:t>
            </a:r>
          </a:p>
          <a:p>
            <a:pPr algn="ctr" fontAlgn="auto">
              <a:spcBef>
                <a:spcPts val="0"/>
              </a:spcBef>
              <a:spcAft>
                <a:spcPts val="0"/>
              </a:spcAft>
              <a:defRPr/>
            </a:pPr>
            <a:r>
              <a:rPr lang="es-MX" sz="1200" b="1">
                <a:solidFill>
                  <a:schemeClr val="accent1"/>
                </a:solidFill>
                <a:effectLst>
                  <a:outerShdw blurRad="38100" dist="38100" dir="2700000" algn="tl">
                    <a:srgbClr val="000000"/>
                  </a:outerShdw>
                </a:effectLst>
              </a:rPr>
              <a:t>NOSOTROS</a:t>
            </a:r>
          </a:p>
          <a:p>
            <a:pPr algn="ctr" fontAlgn="auto">
              <a:spcBef>
                <a:spcPts val="0"/>
              </a:spcBef>
              <a:spcAft>
                <a:spcPts val="0"/>
              </a:spcAft>
              <a:defRPr/>
            </a:pPr>
            <a:r>
              <a:rPr lang="es-MX" sz="1050" b="1"/>
              <a:t>confianza</a:t>
            </a:r>
          </a:p>
          <a:p>
            <a:pPr algn="ctr" fontAlgn="auto">
              <a:spcBef>
                <a:spcPts val="0"/>
              </a:spcBef>
              <a:spcAft>
                <a:spcPts val="0"/>
              </a:spcAft>
              <a:defRPr/>
            </a:pPr>
            <a:r>
              <a:rPr lang="es-MX" sz="1050" b="1"/>
              <a:t>colaboración</a:t>
            </a:r>
          </a:p>
          <a:p>
            <a:pPr algn="ctr" fontAlgn="auto">
              <a:spcBef>
                <a:spcPts val="0"/>
              </a:spcBef>
              <a:spcAft>
                <a:spcPts val="0"/>
              </a:spcAft>
              <a:defRPr/>
            </a:pPr>
            <a:r>
              <a:rPr lang="es-MX" sz="1050" b="1"/>
              <a:t>respeto mutuo</a:t>
            </a:r>
          </a:p>
        </p:txBody>
      </p:sp>
      <p:sp>
        <p:nvSpPr>
          <p:cNvPr id="26635" name="Line 7"/>
          <p:cNvSpPr>
            <a:spLocks noChangeShapeType="1"/>
          </p:cNvSpPr>
          <p:nvPr/>
        </p:nvSpPr>
        <p:spPr bwMode="auto">
          <a:xfrm>
            <a:off x="3978274" y="3362324"/>
            <a:ext cx="1457821" cy="1513"/>
          </a:xfrm>
          <a:prstGeom prst="line">
            <a:avLst/>
          </a:prstGeom>
          <a:noFill/>
          <a:ln w="76200">
            <a:solidFill>
              <a:schemeClr val="tx1"/>
            </a:solidFill>
            <a:round/>
            <a:headEnd type="triangle" w="med" len="med"/>
            <a:tailEnd type="triangle" w="med" len="med"/>
          </a:ln>
        </p:spPr>
        <p:txBody>
          <a:bodyPr/>
          <a:lstStyle/>
          <a:p>
            <a:endParaRPr lang="es-AR"/>
          </a:p>
        </p:txBody>
      </p:sp>
      <p:sp>
        <p:nvSpPr>
          <p:cNvPr id="26636" name="Line 8"/>
          <p:cNvSpPr>
            <a:spLocks noChangeShapeType="1"/>
          </p:cNvSpPr>
          <p:nvPr/>
        </p:nvSpPr>
        <p:spPr bwMode="auto">
          <a:xfrm flipH="1">
            <a:off x="3131839" y="1491630"/>
            <a:ext cx="720079" cy="936104"/>
          </a:xfrm>
          <a:prstGeom prst="line">
            <a:avLst/>
          </a:prstGeom>
          <a:noFill/>
          <a:ln w="76200">
            <a:solidFill>
              <a:srgbClr val="000066"/>
            </a:solidFill>
            <a:round/>
            <a:headEnd type="triangle" w="med" len="med"/>
            <a:tailEnd type="triangle" w="med" len="med"/>
          </a:ln>
        </p:spPr>
        <p:txBody>
          <a:bodyPr/>
          <a:lstStyle/>
          <a:p>
            <a:endParaRPr lang="es-AR"/>
          </a:p>
        </p:txBody>
      </p:sp>
      <p:sp>
        <p:nvSpPr>
          <p:cNvPr id="26637" name="Line 12"/>
          <p:cNvSpPr>
            <a:spLocks noChangeShapeType="1"/>
          </p:cNvSpPr>
          <p:nvPr/>
        </p:nvSpPr>
        <p:spPr bwMode="auto">
          <a:xfrm flipH="1" flipV="1">
            <a:off x="5508104" y="1563636"/>
            <a:ext cx="864096" cy="792089"/>
          </a:xfrm>
          <a:prstGeom prst="line">
            <a:avLst/>
          </a:prstGeom>
          <a:noFill/>
          <a:ln w="76200">
            <a:solidFill>
              <a:srgbClr val="000066"/>
            </a:solidFill>
            <a:round/>
            <a:headEnd type="triangle" w="med" len="med"/>
            <a:tailEnd type="triangle" w="med" len="med"/>
          </a:ln>
        </p:spPr>
        <p:txBody>
          <a:bodyPr/>
          <a:lstStyle/>
          <a:p>
            <a:endParaRPr lang="es-AR"/>
          </a:p>
        </p:txBody>
      </p:sp>
      <p:sp>
        <p:nvSpPr>
          <p:cNvPr id="14" name="3 Marcador de pie de página"/>
          <p:cNvSpPr>
            <a:spLocks noGrp="1"/>
          </p:cNvSpPr>
          <p:nvPr>
            <p:ph type="ftr" sz="quarter" idx="11"/>
          </p:nvPr>
        </p:nvSpPr>
        <p:spPr>
          <a:xfrm>
            <a:off x="0" y="4855468"/>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extLst>
      <p:ext uri="{BB962C8B-B14F-4D97-AF65-F5344CB8AC3E}">
        <p14:creationId xmlns="" xmlns:p14="http://schemas.microsoft.com/office/powerpoint/2010/main" val="2827507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animEffect transition="in" filter="fade">
                                      <p:cBhvr>
                                        <p:cTn id="7" dur="500"/>
                                        <p:tgtEl>
                                          <p:spTgt spid="266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629"/>
                                        </p:tgtEl>
                                        <p:attrNameLst>
                                          <p:attrName>style.visibility</p:attrName>
                                        </p:attrNameLst>
                                      </p:cBhvr>
                                      <p:to>
                                        <p:strVal val="visible"/>
                                      </p:to>
                                    </p:set>
                                    <p:animEffect transition="in" filter="fade">
                                      <p:cBhvr>
                                        <p:cTn id="12" dur="500"/>
                                        <p:tgtEl>
                                          <p:spTgt spid="266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630"/>
                                        </p:tgtEl>
                                        <p:attrNameLst>
                                          <p:attrName>style.visibility</p:attrName>
                                        </p:attrNameLst>
                                      </p:cBhvr>
                                      <p:to>
                                        <p:strVal val="visible"/>
                                      </p:to>
                                    </p:set>
                                    <p:animEffect transition="in" filter="fade">
                                      <p:cBhvr>
                                        <p:cTn id="17" dur="500"/>
                                        <p:tgtEl>
                                          <p:spTgt spid="26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P spid="26629" grpId="0"/>
      <p:bldP spid="2663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2530" name="Rectangle 4"/>
          <p:cNvSpPr>
            <a:spLocks noGrp="1" noChangeArrowheads="1"/>
          </p:cNvSpPr>
          <p:nvPr>
            <p:ph type="title"/>
          </p:nvPr>
        </p:nvSpPr>
        <p:spPr>
          <a:xfrm>
            <a:off x="351284" y="22073"/>
            <a:ext cx="8685213" cy="523212"/>
          </a:xfrm>
        </p:spPr>
        <p:txBody>
          <a:bodyPr lIns="91430" tIns="45716" rIns="91430" bIns="45716" anchor="ctr">
            <a:spAutoFit/>
          </a:bodyPr>
          <a:lstStyle/>
          <a:p>
            <a:pPr eaLnBrk="1" hangingPunct="1"/>
            <a:r>
              <a:rPr lang="es-ES" dirty="0" smtClean="0"/>
              <a:t>no todos los conflictos son del mismo tipo…</a:t>
            </a:r>
            <a:endParaRPr lang="en-US" dirty="0" smtClean="0"/>
          </a:p>
        </p:txBody>
      </p:sp>
      <p:sp>
        <p:nvSpPr>
          <p:cNvPr id="24578" name="7 Marcador de número de diapositiva"/>
          <p:cNvSpPr>
            <a:spLocks noGrp="1"/>
          </p:cNvSpPr>
          <p:nvPr>
            <p:ph type="sldNum" sz="quarter" idx="10"/>
          </p:nvPr>
        </p:nvSpPr>
        <p:spPr/>
        <p:txBody>
          <a:bodyPr/>
          <a:lstStyle/>
          <a:p>
            <a:pPr>
              <a:defRPr/>
            </a:pPr>
            <a:r>
              <a:rPr lang="en-US" smtClean="0"/>
              <a:t>| </a:t>
            </a:r>
            <a:fld id="{7B801271-8314-4891-9F3E-1317E4F5E4DA}" type="slidenum">
              <a:rPr lang="en-US" smtClean="0">
                <a:solidFill>
                  <a:srgbClr val="B2B2B2"/>
                </a:solidFill>
              </a:rPr>
              <a:pPr>
                <a:defRPr/>
              </a:pPr>
              <a:t>148</a:t>
            </a:fld>
            <a:endParaRPr lang="en-US" smtClean="0">
              <a:solidFill>
                <a:srgbClr val="B2B2B2"/>
              </a:solidFill>
            </a:endParaRPr>
          </a:p>
        </p:txBody>
      </p:sp>
      <p:pic>
        <p:nvPicPr>
          <p:cNvPr id="1495046" name="Picture 6" descr="MPj04223160000[1]"/>
          <p:cNvPicPr>
            <a:picLocks noChangeAspect="1" noChangeArrowheads="1"/>
          </p:cNvPicPr>
          <p:nvPr/>
        </p:nvPicPr>
        <p:blipFill>
          <a:blip r:embed="rId3" cstate="print"/>
          <a:srcRect/>
          <a:stretch>
            <a:fillRect/>
          </a:stretch>
        </p:blipFill>
        <p:spPr bwMode="auto">
          <a:xfrm>
            <a:off x="2411761" y="1293654"/>
            <a:ext cx="4176463" cy="3828194"/>
          </a:xfrm>
          <a:prstGeom prst="rect">
            <a:avLst/>
          </a:prstGeom>
          <a:noFill/>
          <a:ln w="9525">
            <a:noFill/>
            <a:miter lim="800000"/>
            <a:headEnd/>
            <a:tailEnd/>
          </a:ln>
        </p:spPr>
      </p:pic>
      <p:sp>
        <p:nvSpPr>
          <p:cNvPr id="8" name="TextBox 7"/>
          <p:cNvSpPr txBox="1"/>
          <p:nvPr/>
        </p:nvSpPr>
        <p:spPr>
          <a:xfrm rot="19860445">
            <a:off x="-168398" y="1436459"/>
            <a:ext cx="3965561" cy="954107"/>
          </a:xfrm>
          <a:prstGeom prst="rect">
            <a:avLst/>
          </a:prstGeom>
          <a:noFill/>
        </p:spPr>
        <p:txBody>
          <a:bodyPr wrap="square" rtlCol="0">
            <a:spAutoFit/>
          </a:bodyPr>
          <a:lstStyle/>
          <a:p>
            <a:pPr algn="ctr"/>
            <a:r>
              <a:rPr lang="es-AR" sz="2400" dirty="0" smtClean="0"/>
              <a:t>¿QUÉ SABOR </a:t>
            </a:r>
            <a:r>
              <a:rPr lang="es-AR" sz="3200" dirty="0" smtClean="0"/>
              <a:t>ES </a:t>
            </a:r>
            <a:r>
              <a:rPr lang="es-AR" sz="2400" dirty="0" smtClean="0"/>
              <a:t>EL MÁS RICO?</a:t>
            </a:r>
            <a:endParaRPr lang="es-AR" sz="2400" dirty="0"/>
          </a:p>
        </p:txBody>
      </p:sp>
      <p:sp>
        <p:nvSpPr>
          <p:cNvPr id="9" name="TextBox 8"/>
          <p:cNvSpPr txBox="1"/>
          <p:nvPr/>
        </p:nvSpPr>
        <p:spPr>
          <a:xfrm rot="2087733">
            <a:off x="4886949" y="1640741"/>
            <a:ext cx="4354764" cy="954107"/>
          </a:xfrm>
          <a:prstGeom prst="rect">
            <a:avLst/>
          </a:prstGeom>
          <a:noFill/>
        </p:spPr>
        <p:txBody>
          <a:bodyPr wrap="square" rtlCol="0">
            <a:spAutoFit/>
          </a:bodyPr>
          <a:lstStyle/>
          <a:p>
            <a:pPr algn="ctr"/>
            <a:r>
              <a:rPr lang="es-AR" sz="2400" dirty="0" smtClean="0"/>
              <a:t>¿QUÉ SABOR</a:t>
            </a:r>
            <a:r>
              <a:rPr lang="es-AR" sz="3200" dirty="0" smtClean="0"/>
              <a:t> </a:t>
            </a:r>
            <a:r>
              <a:rPr lang="es-AR" sz="2400" dirty="0" smtClean="0"/>
              <a:t>VAMOS A COMPRAR?</a:t>
            </a:r>
            <a:endParaRPr lang="es-AR" sz="2400" dirty="0"/>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683568" y="1347614"/>
            <a:ext cx="3744416" cy="2448272"/>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16"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1 Título"/>
          <p:cNvSpPr>
            <a:spLocks noGrp="1"/>
          </p:cNvSpPr>
          <p:nvPr>
            <p:ph type="title"/>
          </p:nvPr>
        </p:nvSpPr>
        <p:spPr>
          <a:xfrm>
            <a:off x="279407" y="51470"/>
            <a:ext cx="8685213" cy="434578"/>
          </a:xfrm>
        </p:spPr>
        <p:txBody>
          <a:bodyPr/>
          <a:lstStyle/>
          <a:p>
            <a:r>
              <a:rPr lang="es-AR" dirty="0" smtClean="0"/>
              <a:t>estructura de los conflictos</a:t>
            </a:r>
            <a:endParaRPr lang="es-ES" dirty="0"/>
          </a:p>
        </p:txBody>
      </p:sp>
      <p:sp>
        <p:nvSpPr>
          <p:cNvPr id="3" name="2 Marcador de número de diapositiva"/>
          <p:cNvSpPr>
            <a:spLocks noGrp="1"/>
          </p:cNvSpPr>
          <p:nvPr>
            <p:ph type="sldNum" sz="quarter" idx="10"/>
          </p:nvPr>
        </p:nvSpPr>
        <p:spPr>
          <a:xfrm>
            <a:off x="6948264" y="4876006"/>
            <a:ext cx="2133600" cy="200025"/>
          </a:xfrm>
        </p:spPr>
        <p:txBody>
          <a:bodyPr/>
          <a:lstStyle/>
          <a:p>
            <a:pPr>
              <a:defRPr/>
            </a:pPr>
            <a:r>
              <a:rPr lang="en-US" dirty="0" smtClean="0"/>
              <a:t> </a:t>
            </a:r>
            <a:r>
              <a:rPr lang="en-US" dirty="0" smtClean="0">
                <a:solidFill>
                  <a:schemeClr val="bg1"/>
                </a:solidFill>
              </a:rPr>
              <a:t>PSA Corporate University </a:t>
            </a:r>
            <a:r>
              <a:rPr lang="en-US" dirty="0" smtClean="0">
                <a:solidFill>
                  <a:schemeClr val="accent4">
                    <a:lumMod val="60000"/>
                    <a:lumOff val="40000"/>
                  </a:schemeClr>
                </a:solidFill>
              </a:rPr>
              <a:t>| </a:t>
            </a:r>
            <a:fld id="{4D52DFD2-B7A4-41A9-9FCB-56323FD606DD}" type="slidenum">
              <a:rPr lang="en-US" smtClean="0">
                <a:solidFill>
                  <a:srgbClr val="B2B2B2"/>
                </a:solidFill>
              </a:rPr>
              <a:pPr>
                <a:defRPr/>
              </a:pPr>
              <a:t>149</a:t>
            </a:fld>
            <a:endParaRPr lang="en-US" dirty="0">
              <a:solidFill>
                <a:srgbClr val="B2B2B2"/>
              </a:solidFill>
            </a:endParaRPr>
          </a:p>
        </p:txBody>
      </p:sp>
      <p:sp>
        <p:nvSpPr>
          <p:cNvPr id="14" name="Text Box 21"/>
          <p:cNvSpPr txBox="1">
            <a:spLocks noChangeArrowheads="1"/>
          </p:cNvSpPr>
          <p:nvPr/>
        </p:nvSpPr>
        <p:spPr bwMode="auto">
          <a:xfrm>
            <a:off x="5885326" y="1802803"/>
            <a:ext cx="2260011" cy="3982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9583" tIns="44792" rIns="89583" bIns="44792">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s-AR" altLang="en-US" sz="2000" b="1" dirty="0" smtClean="0">
                <a:solidFill>
                  <a:prstClr val="white">
                    <a:lumMod val="50000"/>
                  </a:prstClr>
                </a:solidFill>
                <a:latin typeface="+mn-lt"/>
                <a:ea typeface="Lato" panose="020F0502020204030203" pitchFamily="34" charset="0"/>
                <a:cs typeface="Lato" panose="020F0502020204030203" pitchFamily="34" charset="0"/>
              </a:rPr>
              <a:t>20% del esfuerzo</a:t>
            </a:r>
            <a:endParaRPr lang="es-AR" altLang="en-US" sz="2000" b="1" dirty="0">
              <a:solidFill>
                <a:prstClr val="white">
                  <a:lumMod val="50000"/>
                </a:prstClr>
              </a:solidFill>
              <a:latin typeface="+mn-lt"/>
              <a:ea typeface="Lato" panose="020F0502020204030203" pitchFamily="34" charset="0"/>
              <a:cs typeface="Lato" panose="020F0502020204030203" pitchFamily="34" charset="0"/>
            </a:endParaRPr>
          </a:p>
        </p:txBody>
      </p:sp>
      <p:sp>
        <p:nvSpPr>
          <p:cNvPr id="15" name="Text Box 22"/>
          <p:cNvSpPr txBox="1">
            <a:spLocks noChangeArrowheads="1"/>
          </p:cNvSpPr>
          <p:nvPr/>
        </p:nvSpPr>
        <p:spPr bwMode="auto">
          <a:xfrm>
            <a:off x="5885326" y="2821587"/>
            <a:ext cx="2260011" cy="398235"/>
          </a:xfrm>
          <a:prstGeom prst="rect">
            <a:avLst/>
          </a:prstGeom>
          <a:noFill/>
          <a:ln w="9525">
            <a:noFill/>
            <a:miter lim="800000"/>
            <a:headEnd/>
            <a:tailEnd/>
          </a:ln>
        </p:spPr>
        <p:txBody>
          <a:bodyPr wrap="none" lIns="89583" tIns="44792" rIns="89583" bIns="44792">
            <a:spAutoFit/>
          </a:bodyPr>
          <a:lstStyle/>
          <a:p>
            <a:pPr algn="ctr" defTabSz="895350" fontAlgn="base">
              <a:spcBef>
                <a:spcPct val="0"/>
              </a:spcBef>
              <a:spcAft>
                <a:spcPct val="0"/>
              </a:spcAft>
              <a:defRPr/>
            </a:pPr>
            <a:r>
              <a:rPr lang="en-US" sz="2000" b="1" dirty="0">
                <a:solidFill>
                  <a:prstClr val="white">
                    <a:lumMod val="50000"/>
                  </a:prstClr>
                </a:solidFill>
                <a:ea typeface="Lato" panose="020F0502020204030203" pitchFamily="34" charset="0"/>
                <a:cs typeface="Lato" panose="020F0502020204030203" pitchFamily="34" charset="0"/>
              </a:rPr>
              <a:t>80% </a:t>
            </a:r>
            <a:r>
              <a:rPr lang="en-US" sz="2000" b="1" dirty="0" smtClean="0">
                <a:solidFill>
                  <a:prstClr val="white">
                    <a:lumMod val="50000"/>
                  </a:prstClr>
                </a:solidFill>
                <a:ea typeface="Lato" panose="020F0502020204030203" pitchFamily="34" charset="0"/>
                <a:cs typeface="Lato" panose="020F0502020204030203" pitchFamily="34" charset="0"/>
              </a:rPr>
              <a:t>del </a:t>
            </a:r>
            <a:r>
              <a:rPr lang="en-US" sz="2000" b="1" dirty="0" err="1" smtClean="0">
                <a:solidFill>
                  <a:prstClr val="white">
                    <a:lumMod val="50000"/>
                  </a:prstClr>
                </a:solidFill>
                <a:ea typeface="Lato" panose="020F0502020204030203" pitchFamily="34" charset="0"/>
                <a:cs typeface="Lato" panose="020F0502020204030203" pitchFamily="34" charset="0"/>
              </a:rPr>
              <a:t>esfuerzo</a:t>
            </a:r>
            <a:endParaRPr lang="en-US" sz="2000" b="1" dirty="0">
              <a:solidFill>
                <a:prstClr val="white">
                  <a:lumMod val="50000"/>
                </a:prstClr>
              </a:solidFill>
              <a:ea typeface="Lato" panose="020F0502020204030203" pitchFamily="34" charset="0"/>
              <a:cs typeface="Lato" panose="020F0502020204030203" pitchFamily="34" charset="0"/>
            </a:endParaRPr>
          </a:p>
        </p:txBody>
      </p:sp>
      <p:grpSp>
        <p:nvGrpSpPr>
          <p:cNvPr id="4" name="15 Grupo"/>
          <p:cNvGrpSpPr/>
          <p:nvPr/>
        </p:nvGrpSpPr>
        <p:grpSpPr>
          <a:xfrm>
            <a:off x="1259632" y="1563638"/>
            <a:ext cx="2592288" cy="1728192"/>
            <a:chOff x="3640460" y="2901821"/>
            <a:chExt cx="1717675" cy="913045"/>
          </a:xfrm>
        </p:grpSpPr>
        <p:sp>
          <p:nvSpPr>
            <p:cNvPr id="21" name="Oval 17"/>
            <p:cNvSpPr>
              <a:spLocks noChangeArrowheads="1"/>
            </p:cNvSpPr>
            <p:nvPr/>
          </p:nvSpPr>
          <p:spPr bwMode="auto">
            <a:xfrm>
              <a:off x="3640460" y="3180105"/>
              <a:ext cx="1717675" cy="634761"/>
            </a:xfrm>
            <a:prstGeom prst="ellipse">
              <a:avLst/>
            </a:prstGeom>
            <a:solidFill>
              <a:srgbClr val="283277"/>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AR" altLang="en-US" sz="1600" b="0" i="0" u="none" strike="noStrike" kern="0" cap="none" spc="0" normalizeH="0" baseline="0" noProof="0">
                <a:ln>
                  <a:noFill/>
                </a:ln>
                <a:solidFill>
                  <a:srgbClr val="002D62"/>
                </a:solidFill>
                <a:effectLst/>
                <a:uLnTx/>
                <a:uFillTx/>
                <a:latin typeface="Arial" pitchFamily="34" charset="0"/>
                <a:cs typeface="Arial" pitchFamily="34" charset="0"/>
              </a:endParaRPr>
            </a:p>
          </p:txBody>
        </p:sp>
        <p:sp>
          <p:nvSpPr>
            <p:cNvPr id="18" name="Text Box 18"/>
            <p:cNvSpPr txBox="1">
              <a:spLocks noChangeArrowheads="1"/>
            </p:cNvSpPr>
            <p:nvPr/>
          </p:nvSpPr>
          <p:spPr bwMode="auto">
            <a:xfrm>
              <a:off x="3864040" y="3380082"/>
              <a:ext cx="1270519" cy="195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smtClean="0">
                  <a:ln>
                    <a:noFill/>
                  </a:ln>
                  <a:solidFill>
                    <a:srgbClr val="FFFFFF"/>
                  </a:solidFill>
                  <a:effectLst/>
                  <a:uLnTx/>
                  <a:uFillTx/>
                  <a:latin typeface="+mn-lt"/>
                  <a:ea typeface="Lato" panose="020F0502020204030203" pitchFamily="34" charset="0"/>
                  <a:cs typeface="Lato" panose="020F0502020204030203" pitchFamily="34" charset="0"/>
                </a:rPr>
                <a:t>OPERATIVOS</a:t>
              </a:r>
              <a:endParaRPr kumimoji="0" lang="en-US" altLang="en-US" sz="1400"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endParaRPr>
            </a:p>
          </p:txBody>
        </p:sp>
        <p:sp>
          <p:nvSpPr>
            <p:cNvPr id="19" name="Text Box 23"/>
            <p:cNvSpPr txBox="1">
              <a:spLocks noChangeArrowheads="1"/>
            </p:cNvSpPr>
            <p:nvPr/>
          </p:nvSpPr>
          <p:spPr bwMode="auto">
            <a:xfrm>
              <a:off x="3850935" y="2901821"/>
              <a:ext cx="1331435" cy="195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sp>
        <p:nvSpPr>
          <p:cNvPr id="22" name="Text Box 24"/>
          <p:cNvSpPr txBox="1">
            <a:spLocks noChangeArrowheads="1"/>
          </p:cNvSpPr>
          <p:nvPr/>
        </p:nvSpPr>
        <p:spPr bwMode="auto">
          <a:xfrm>
            <a:off x="5252412" y="1451650"/>
            <a:ext cx="3525838" cy="471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lIns="45710" tIns="45710" rIns="45710" bIns="45710"/>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ts val="600"/>
              </a:spcBef>
              <a:spcAft>
                <a:spcPts val="600"/>
              </a:spcAft>
            </a:pPr>
            <a:r>
              <a:rPr lang="es-AR" altLang="en-US" sz="2000" b="1" dirty="0" smtClean="0">
                <a:solidFill>
                  <a:schemeClr val="tx2"/>
                </a:solidFill>
                <a:latin typeface="+mn-lt"/>
                <a:ea typeface="Lato" panose="020F0502020204030203" pitchFamily="34" charset="0"/>
                <a:cs typeface="Lato" panose="020F0502020204030203" pitchFamily="34" charset="0"/>
              </a:rPr>
              <a:t>CONFLICTOS OPERATIVOS</a:t>
            </a:r>
            <a:endParaRPr lang="es-AR" altLang="en-US" sz="1800" b="1" dirty="0">
              <a:solidFill>
                <a:schemeClr val="tx2"/>
              </a:solidFill>
              <a:latin typeface="+mn-lt"/>
              <a:ea typeface="Lato" panose="020F0502020204030203" pitchFamily="34" charset="0"/>
              <a:cs typeface="Lato" panose="020F0502020204030203" pitchFamily="34" charset="0"/>
            </a:endParaRPr>
          </a:p>
        </p:txBody>
      </p:sp>
      <p:sp>
        <p:nvSpPr>
          <p:cNvPr id="23" name="Text Box 26"/>
          <p:cNvSpPr txBox="1">
            <a:spLocks noChangeArrowheads="1"/>
          </p:cNvSpPr>
          <p:nvPr/>
        </p:nvSpPr>
        <p:spPr bwMode="auto">
          <a:xfrm>
            <a:off x="5046971" y="2476297"/>
            <a:ext cx="3936721" cy="369242"/>
          </a:xfrm>
          <a:prstGeom prst="rect">
            <a:avLst/>
          </a:prstGeom>
          <a:noFill/>
          <a:ln w="9525" algn="ctr">
            <a:noFill/>
            <a:miter lim="800000"/>
            <a:headEnd/>
            <a:tailEnd/>
          </a:ln>
          <a:effectLst/>
        </p:spPr>
        <p:txBody>
          <a:bodyPr lIns="45710" tIns="45710" rIns="45710" bIns="45710"/>
          <a:lstStyle/>
          <a:p>
            <a:pPr algn="ctr" defTabSz="895350" fontAlgn="base">
              <a:spcBef>
                <a:spcPts val="600"/>
              </a:spcBef>
              <a:spcAft>
                <a:spcPts val="600"/>
              </a:spcAft>
              <a:defRPr/>
            </a:pPr>
            <a:r>
              <a:rPr lang="en-US" sz="2000" b="1" dirty="0" smtClean="0">
                <a:solidFill>
                  <a:schemeClr val="accent2">
                    <a:lumMod val="75000"/>
                  </a:schemeClr>
                </a:solidFill>
                <a:ea typeface="Lato" panose="020F0502020204030203" pitchFamily="34" charset="0"/>
                <a:cs typeface="Lato" panose="020F0502020204030203" pitchFamily="34" charset="0"/>
              </a:rPr>
              <a:t>CONFLICTOS PERSONALES</a:t>
            </a:r>
            <a:endParaRPr lang="en-US" sz="2000" b="1" dirty="0">
              <a:solidFill>
                <a:schemeClr val="accent2">
                  <a:lumMod val="75000"/>
                </a:schemeClr>
              </a:solidFill>
              <a:ea typeface="Lato" panose="020F0502020204030203" pitchFamily="34" charset="0"/>
              <a:cs typeface="Lato" panose="020F0502020204030203" pitchFamily="34" charset="0"/>
            </a:endParaRPr>
          </a:p>
        </p:txBody>
      </p:sp>
      <p:sp>
        <p:nvSpPr>
          <p:cNvPr id="24" name="3 Marcador de pie de página"/>
          <p:cNvSpPr>
            <a:spLocks noGrp="1"/>
          </p:cNvSpPr>
          <p:nvPr>
            <p:ph type="ftr" sz="quarter" idx="11"/>
          </p:nvPr>
        </p:nvSpPr>
        <p:spPr>
          <a:xfrm>
            <a:off x="0" y="4855468"/>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extLst>
      <p:ext uri="{BB962C8B-B14F-4D97-AF65-F5344CB8AC3E}">
        <p14:creationId xmlns="" xmlns:p14="http://schemas.microsoft.com/office/powerpoint/2010/main" val="3849994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ox(in)">
                                      <p:cBhvr>
                                        <p:cTn id="13" dur="500"/>
                                        <p:tgtEl>
                                          <p:spTgt spid="22"/>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ox(in)">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1221600"/>
          </a:xfrm>
          <a:prstGeom prst="rect">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681986" name="3 Rectángulo"/>
          <p:cNvSpPr>
            <a:spLocks noChangeArrowheads="1"/>
          </p:cNvSpPr>
          <p:nvPr/>
        </p:nvSpPr>
        <p:spPr bwMode="auto">
          <a:xfrm>
            <a:off x="244481" y="434579"/>
            <a:ext cx="184731" cy="338554"/>
          </a:xfrm>
          <a:prstGeom prst="rect">
            <a:avLst/>
          </a:prstGeom>
          <a:solidFill>
            <a:srgbClr val="000000"/>
          </a:solidFill>
          <a:ln w="9525" algn="ctr">
            <a:noFill/>
            <a:round/>
            <a:headEnd/>
            <a:tailEnd/>
          </a:ln>
        </p:spPr>
        <p:txBody>
          <a:bodyPr wrap="none">
            <a:spAutoFit/>
          </a:bodyPr>
          <a:lstStyle/>
          <a:p>
            <a:endParaRPr lang="es-AR" sz="1600"/>
          </a:p>
        </p:txBody>
      </p:sp>
      <p:pic>
        <p:nvPicPr>
          <p:cNvPr id="681987" name="Picture 6" descr="j0442379"/>
          <p:cNvPicPr>
            <a:picLocks noChangeAspect="1" noChangeArrowheads="1"/>
          </p:cNvPicPr>
          <p:nvPr/>
        </p:nvPicPr>
        <p:blipFill>
          <a:blip r:embed="rId3" cstate="print"/>
          <a:srcRect/>
          <a:stretch>
            <a:fillRect/>
          </a:stretch>
        </p:blipFill>
        <p:spPr bwMode="auto">
          <a:xfrm>
            <a:off x="0" y="1187395"/>
            <a:ext cx="9144000" cy="3965972"/>
          </a:xfrm>
          <a:prstGeom prst="rect">
            <a:avLst/>
          </a:prstGeom>
          <a:noFill/>
          <a:ln w="9525">
            <a:noFill/>
            <a:miter lim="800000"/>
            <a:headEnd/>
            <a:tailEnd/>
          </a:ln>
        </p:spPr>
      </p:pic>
      <p:sp>
        <p:nvSpPr>
          <p:cNvPr id="681989" name="4 Rectángulo"/>
          <p:cNvSpPr>
            <a:spLocks noChangeArrowheads="1"/>
          </p:cNvSpPr>
          <p:nvPr/>
        </p:nvSpPr>
        <p:spPr bwMode="auto">
          <a:xfrm>
            <a:off x="504385" y="304804"/>
            <a:ext cx="4108817" cy="840230"/>
          </a:xfrm>
          <a:prstGeom prst="rect">
            <a:avLst/>
          </a:prstGeom>
          <a:noFill/>
          <a:ln w="9525">
            <a:noFill/>
            <a:miter lim="800000"/>
            <a:headEnd/>
            <a:tailEnd/>
          </a:ln>
        </p:spPr>
        <p:txBody>
          <a:bodyPr wrap="none">
            <a:spAutoFit/>
          </a:bodyPr>
          <a:lstStyle/>
          <a:p>
            <a:pPr>
              <a:lnSpc>
                <a:spcPct val="90000"/>
              </a:lnSpc>
              <a:spcBef>
                <a:spcPct val="80000"/>
              </a:spcBef>
              <a:buClr>
                <a:schemeClr val="accent2"/>
              </a:buClr>
            </a:pPr>
            <a:r>
              <a:rPr lang="es-ES" sz="5400" dirty="0" smtClean="0">
                <a:solidFill>
                  <a:schemeClr val="accent1"/>
                </a:solidFill>
              </a:rPr>
              <a:t>puntualidad</a:t>
            </a:r>
            <a:endParaRPr lang="es-ES" sz="6600" dirty="0">
              <a:solidFill>
                <a:schemeClr val="accent1"/>
              </a:solidFill>
            </a:endParaRPr>
          </a:p>
        </p:txBody>
      </p:sp>
    </p:spTree>
  </p:cSld>
  <p:clrMapOvr>
    <a:masterClrMapping/>
  </p:clrMapOvr>
  <p:transition>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1 Título"/>
          <p:cNvSpPr>
            <a:spLocks noGrp="1"/>
          </p:cNvSpPr>
          <p:nvPr>
            <p:ph type="title"/>
          </p:nvPr>
        </p:nvSpPr>
        <p:spPr>
          <a:xfrm>
            <a:off x="279407" y="51470"/>
            <a:ext cx="8685213" cy="434578"/>
          </a:xfrm>
        </p:spPr>
        <p:txBody>
          <a:bodyPr/>
          <a:lstStyle/>
          <a:p>
            <a:r>
              <a:rPr lang="en-US" dirty="0" err="1" smtClean="0"/>
              <a:t>tres</a:t>
            </a:r>
            <a:r>
              <a:rPr lang="en-US" dirty="0" smtClean="0"/>
              <a:t> </a:t>
            </a:r>
            <a:r>
              <a:rPr lang="en-US" dirty="0" err="1" smtClean="0"/>
              <a:t>componentes</a:t>
            </a:r>
            <a:r>
              <a:rPr lang="en-US" dirty="0" smtClean="0"/>
              <a:t> de los </a:t>
            </a:r>
            <a:r>
              <a:rPr lang="en-US" dirty="0" err="1" smtClean="0"/>
              <a:t>conflictos</a:t>
            </a:r>
            <a:endParaRPr lang="es-ES" dirty="0"/>
          </a:p>
        </p:txBody>
      </p:sp>
      <p:sp>
        <p:nvSpPr>
          <p:cNvPr id="3" name="2 Marcador de número de diapositiva"/>
          <p:cNvSpPr>
            <a:spLocks noGrp="1"/>
          </p:cNvSpPr>
          <p:nvPr>
            <p:ph type="sldNum" sz="quarter" idx="10"/>
          </p:nvPr>
        </p:nvSpPr>
        <p:spPr>
          <a:xfrm>
            <a:off x="6966858" y="4885421"/>
            <a:ext cx="2133600" cy="200025"/>
          </a:xfrm>
        </p:spPr>
        <p:txBody>
          <a:bodyPr/>
          <a:lstStyle/>
          <a:p>
            <a:pPr>
              <a:defRPr/>
            </a:pPr>
            <a:r>
              <a:rPr lang="en-US" smtClean="0"/>
              <a:t> </a:t>
            </a:r>
            <a:r>
              <a:rPr lang="en-US" smtClean="0">
                <a:solidFill>
                  <a:schemeClr val="bg1"/>
                </a:solidFill>
              </a:rPr>
              <a:t>PSA Corporate University </a:t>
            </a:r>
            <a:r>
              <a:rPr lang="en-US" smtClean="0">
                <a:solidFill>
                  <a:schemeClr val="accent4">
                    <a:lumMod val="60000"/>
                    <a:lumOff val="40000"/>
                  </a:schemeClr>
                </a:solidFill>
              </a:rPr>
              <a:t>| </a:t>
            </a:r>
            <a:fld id="{4D52DFD2-B7A4-41A9-9FCB-56323FD606DD}" type="slidenum">
              <a:rPr lang="en-US" smtClean="0">
                <a:solidFill>
                  <a:srgbClr val="B2B2B2"/>
                </a:solidFill>
              </a:rPr>
              <a:pPr>
                <a:defRPr/>
              </a:pPr>
              <a:t>150</a:t>
            </a:fld>
            <a:endParaRPr lang="en-US" dirty="0">
              <a:solidFill>
                <a:srgbClr val="B2B2B2"/>
              </a:solidFill>
            </a:endParaRPr>
          </a:p>
        </p:txBody>
      </p:sp>
      <p:pic>
        <p:nvPicPr>
          <p:cNvPr id="6150" name="Picture 6" descr="Resultado de imagen para three fingers"/>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0702" r="16142" b="8689"/>
          <a:stretch/>
        </p:blipFill>
        <p:spPr bwMode="auto">
          <a:xfrm>
            <a:off x="4601028" y="1977964"/>
            <a:ext cx="4052752" cy="3157608"/>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 Box 38"/>
          <p:cNvSpPr txBox="1">
            <a:spLocks noChangeArrowheads="1"/>
          </p:cNvSpPr>
          <p:nvPr/>
        </p:nvSpPr>
        <p:spPr bwMode="auto">
          <a:xfrm>
            <a:off x="467544" y="987574"/>
            <a:ext cx="4104456" cy="1021588"/>
          </a:xfrm>
          <a:prstGeom prst="rect">
            <a:avLst/>
          </a:prstGeom>
          <a:solidFill>
            <a:schemeClr val="accent4"/>
          </a:solidFill>
          <a:ln w="15875" algn="ctr">
            <a:noFill/>
            <a:miter lim="800000"/>
            <a:headEnd/>
            <a:tailEnd/>
          </a:ln>
        </p:spPr>
        <p:txBody>
          <a:bodyPr lIns="89517" tIns="44758" rIns="89517" bIns="44758" anchor="ctr"/>
          <a:lstStyle>
            <a:lvl1pPr defTabSz="895350">
              <a:defRPr sz="1600" b="1">
                <a:solidFill>
                  <a:srgbClr val="002D62"/>
                </a:solidFill>
                <a:latin typeface="Arial" pitchFamily="34" charset="0"/>
                <a:cs typeface="Arial" pitchFamily="34" charset="0"/>
              </a:defRPr>
            </a:lvl1pPr>
            <a:lvl2pPr marL="742950" indent="-285750" defTabSz="895350">
              <a:defRPr sz="1600" b="1">
                <a:solidFill>
                  <a:srgbClr val="002D62"/>
                </a:solidFill>
                <a:latin typeface="Arial" pitchFamily="34" charset="0"/>
                <a:cs typeface="Arial" pitchFamily="34" charset="0"/>
              </a:defRPr>
            </a:lvl2pPr>
            <a:lvl3pPr marL="1143000" indent="-228600" defTabSz="895350">
              <a:defRPr sz="1600" b="1">
                <a:solidFill>
                  <a:srgbClr val="002D62"/>
                </a:solidFill>
                <a:latin typeface="Arial" pitchFamily="34" charset="0"/>
                <a:cs typeface="Arial" pitchFamily="34" charset="0"/>
              </a:defRPr>
            </a:lvl3pPr>
            <a:lvl4pPr marL="1600200" indent="-228600" defTabSz="895350">
              <a:defRPr sz="1600" b="1">
                <a:solidFill>
                  <a:srgbClr val="002D62"/>
                </a:solidFill>
                <a:latin typeface="Arial" pitchFamily="34" charset="0"/>
                <a:cs typeface="Arial" pitchFamily="34" charset="0"/>
              </a:defRPr>
            </a:lvl4pPr>
            <a:lvl5pPr marL="2057400" indent="-228600" defTabSz="895350">
              <a:defRPr sz="1600" b="1">
                <a:solidFill>
                  <a:srgbClr val="002D62"/>
                </a:solidFill>
                <a:latin typeface="Arial" pitchFamily="34" charset="0"/>
                <a:cs typeface="Arial" pitchFamily="34" charset="0"/>
              </a:defRPr>
            </a:lvl5pPr>
            <a:lvl6pPr marL="25146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6pPr>
            <a:lvl7pPr marL="29718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7pPr>
            <a:lvl8pPr marL="34290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8pPr>
            <a:lvl9pPr marL="38862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9pPr>
          </a:lstStyle>
          <a:p>
            <a:pPr algn="ctr" eaLnBrk="1" hangingPunct="1">
              <a:spcBef>
                <a:spcPct val="0"/>
              </a:spcBef>
            </a:pPr>
            <a:r>
              <a:rPr lang="pt-BR" altLang="es-ES" sz="2000" dirty="0" smtClean="0">
                <a:solidFill>
                  <a:schemeClr val="bg1"/>
                </a:solidFill>
              </a:rPr>
              <a:t>1. DESACUERDO</a:t>
            </a:r>
            <a:endParaRPr lang="pt-BR" altLang="es-ES" sz="2000" dirty="0">
              <a:solidFill>
                <a:schemeClr val="bg1"/>
              </a:solidFill>
            </a:endParaRPr>
          </a:p>
        </p:txBody>
      </p:sp>
      <p:sp>
        <p:nvSpPr>
          <p:cNvPr id="8" name="Text Box 43"/>
          <p:cNvSpPr txBox="1">
            <a:spLocks noChangeArrowheads="1"/>
          </p:cNvSpPr>
          <p:nvPr/>
        </p:nvSpPr>
        <p:spPr bwMode="auto">
          <a:xfrm>
            <a:off x="467544" y="2196852"/>
            <a:ext cx="4104456" cy="1021588"/>
          </a:xfrm>
          <a:prstGeom prst="rect">
            <a:avLst/>
          </a:prstGeom>
          <a:solidFill>
            <a:schemeClr val="accent4"/>
          </a:solidFill>
          <a:ln w="15875" algn="ctr">
            <a:noFill/>
            <a:miter lim="800000"/>
            <a:headEnd/>
            <a:tailEnd/>
          </a:ln>
        </p:spPr>
        <p:txBody>
          <a:bodyPr lIns="89517" tIns="44758" rIns="89517" bIns="44758" anchor="ctr"/>
          <a:lstStyle>
            <a:defPPr>
              <a:defRPr lang="es-ES"/>
            </a:defPPr>
            <a:lvl1pPr algn="ctr" defTabSz="895350">
              <a:spcBef>
                <a:spcPct val="0"/>
              </a:spcBef>
              <a:defRPr sz="2400" b="0">
                <a:solidFill>
                  <a:schemeClr val="bg1"/>
                </a:solidFill>
                <a:latin typeface="Arial" pitchFamily="34" charset="0"/>
                <a:cs typeface="Arial" pitchFamily="34" charset="0"/>
              </a:defRPr>
            </a:lvl1pPr>
            <a:lvl2pPr marL="742950" indent="-285750" defTabSz="895350">
              <a:defRPr sz="1600" b="1">
                <a:solidFill>
                  <a:srgbClr val="002D62"/>
                </a:solidFill>
                <a:latin typeface="Arial" pitchFamily="34" charset="0"/>
                <a:cs typeface="Arial" pitchFamily="34" charset="0"/>
              </a:defRPr>
            </a:lvl2pPr>
            <a:lvl3pPr marL="1143000" indent="-228600" defTabSz="895350">
              <a:defRPr sz="1600" b="1">
                <a:solidFill>
                  <a:srgbClr val="002D62"/>
                </a:solidFill>
                <a:latin typeface="Arial" pitchFamily="34" charset="0"/>
                <a:cs typeface="Arial" pitchFamily="34" charset="0"/>
              </a:defRPr>
            </a:lvl3pPr>
            <a:lvl4pPr marL="1600200" indent="-228600" defTabSz="895350">
              <a:defRPr sz="1600" b="1">
                <a:solidFill>
                  <a:srgbClr val="002D62"/>
                </a:solidFill>
                <a:latin typeface="Arial" pitchFamily="34" charset="0"/>
                <a:cs typeface="Arial" pitchFamily="34" charset="0"/>
              </a:defRPr>
            </a:lvl4pPr>
            <a:lvl5pPr marL="2057400" indent="-228600" defTabSz="895350">
              <a:defRPr sz="1600" b="1">
                <a:solidFill>
                  <a:srgbClr val="002D62"/>
                </a:solidFill>
                <a:latin typeface="Arial" pitchFamily="34" charset="0"/>
                <a:cs typeface="Arial" pitchFamily="34" charset="0"/>
              </a:defRPr>
            </a:lvl5pPr>
            <a:lvl6pPr marL="25146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6pPr>
            <a:lvl7pPr marL="29718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7pPr>
            <a:lvl8pPr marL="34290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8pPr>
            <a:lvl9pPr marL="38862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9pPr>
          </a:lstStyle>
          <a:p>
            <a:r>
              <a:rPr lang="pt-BR" altLang="es-ES" sz="2000" b="1" dirty="0" smtClean="0"/>
              <a:t>2. DESACUERDO / CONFUSIÓN SOBRE  EL DERECHO DE DECISIÓN</a:t>
            </a:r>
            <a:endParaRPr lang="pt-BR" altLang="es-ES" sz="2000" b="1" dirty="0"/>
          </a:p>
        </p:txBody>
      </p:sp>
      <p:sp>
        <p:nvSpPr>
          <p:cNvPr id="9" name="Text Box 64"/>
          <p:cNvSpPr txBox="1">
            <a:spLocks noChangeArrowheads="1"/>
          </p:cNvSpPr>
          <p:nvPr/>
        </p:nvSpPr>
        <p:spPr bwMode="auto">
          <a:xfrm>
            <a:off x="467544" y="3507854"/>
            <a:ext cx="4104456" cy="1107680"/>
          </a:xfrm>
          <a:prstGeom prst="rect">
            <a:avLst/>
          </a:prstGeom>
          <a:solidFill>
            <a:schemeClr val="accent4"/>
          </a:solidFill>
          <a:ln w="15875" algn="ctr">
            <a:noFill/>
            <a:miter lim="800000"/>
            <a:headEnd/>
            <a:tailEnd/>
          </a:ln>
        </p:spPr>
        <p:txBody>
          <a:bodyPr lIns="89517" tIns="44758" rIns="89517" bIns="44758" anchor="ctr"/>
          <a:lstStyle>
            <a:defPPr>
              <a:defRPr lang="es-ES"/>
            </a:defPPr>
            <a:lvl1pPr algn="ctr" defTabSz="895350">
              <a:spcBef>
                <a:spcPct val="0"/>
              </a:spcBef>
              <a:defRPr sz="2400" b="0">
                <a:solidFill>
                  <a:schemeClr val="bg1"/>
                </a:solidFill>
                <a:latin typeface="Arial" pitchFamily="34" charset="0"/>
                <a:cs typeface="Arial" pitchFamily="34" charset="0"/>
              </a:defRPr>
            </a:lvl1pPr>
            <a:lvl2pPr marL="742950" indent="-285750" defTabSz="895350">
              <a:defRPr sz="1600" b="1">
                <a:solidFill>
                  <a:srgbClr val="002D62"/>
                </a:solidFill>
                <a:latin typeface="Arial" pitchFamily="34" charset="0"/>
                <a:cs typeface="Arial" pitchFamily="34" charset="0"/>
              </a:defRPr>
            </a:lvl2pPr>
            <a:lvl3pPr marL="1143000" indent="-228600" defTabSz="895350">
              <a:defRPr sz="1600" b="1">
                <a:solidFill>
                  <a:srgbClr val="002D62"/>
                </a:solidFill>
                <a:latin typeface="Arial" pitchFamily="34" charset="0"/>
                <a:cs typeface="Arial" pitchFamily="34" charset="0"/>
              </a:defRPr>
            </a:lvl3pPr>
            <a:lvl4pPr marL="1600200" indent="-228600" defTabSz="895350">
              <a:defRPr sz="1600" b="1">
                <a:solidFill>
                  <a:srgbClr val="002D62"/>
                </a:solidFill>
                <a:latin typeface="Arial" pitchFamily="34" charset="0"/>
                <a:cs typeface="Arial" pitchFamily="34" charset="0"/>
              </a:defRPr>
            </a:lvl4pPr>
            <a:lvl5pPr marL="2057400" indent="-228600" defTabSz="895350">
              <a:defRPr sz="1600" b="1">
                <a:solidFill>
                  <a:srgbClr val="002D62"/>
                </a:solidFill>
                <a:latin typeface="Arial" pitchFamily="34" charset="0"/>
                <a:cs typeface="Arial" pitchFamily="34" charset="0"/>
              </a:defRPr>
            </a:lvl5pPr>
            <a:lvl6pPr marL="25146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6pPr>
            <a:lvl7pPr marL="29718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7pPr>
            <a:lvl8pPr marL="34290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8pPr>
            <a:lvl9pPr marL="38862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9pPr>
          </a:lstStyle>
          <a:p>
            <a:r>
              <a:rPr lang="pt-BR" altLang="es-ES" sz="2000" b="1" dirty="0" smtClean="0"/>
              <a:t>3. ESCASEZ</a:t>
            </a:r>
            <a:endParaRPr lang="pt-BR" altLang="es-ES" sz="2000" b="1" dirty="0"/>
          </a:p>
        </p:txBody>
      </p:sp>
      <p:sp>
        <p:nvSpPr>
          <p:cNvPr id="11" name="3 Marcador de pie de página"/>
          <p:cNvSpPr>
            <a:spLocks noGrp="1"/>
          </p:cNvSpPr>
          <p:nvPr>
            <p:ph type="ftr" sz="quarter" idx="11"/>
          </p:nvPr>
        </p:nvSpPr>
        <p:spPr>
          <a:xfrm>
            <a:off x="0" y="4855468"/>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extLst>
      <p:ext uri="{BB962C8B-B14F-4D97-AF65-F5344CB8AC3E}">
        <p14:creationId xmlns="" xmlns:p14="http://schemas.microsoft.com/office/powerpoint/2010/main" val="4130263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0722" name="1 Título"/>
          <p:cNvSpPr>
            <a:spLocks noGrp="1"/>
          </p:cNvSpPr>
          <p:nvPr>
            <p:ph type="title"/>
          </p:nvPr>
        </p:nvSpPr>
        <p:spPr>
          <a:xfrm>
            <a:off x="107504" y="65984"/>
            <a:ext cx="8685213" cy="434578"/>
          </a:xfrm>
        </p:spPr>
        <p:txBody>
          <a:bodyPr/>
          <a:lstStyle/>
          <a:p>
            <a:pPr eaLnBrk="1" hangingPunct="1"/>
            <a:r>
              <a:rPr lang="es-ES" dirty="0" smtClean="0"/>
              <a:t>componentes del conflicto</a:t>
            </a:r>
            <a:endParaRPr lang="es-AR" dirty="0" smtClean="0"/>
          </a:p>
        </p:txBody>
      </p:sp>
      <p:sp>
        <p:nvSpPr>
          <p:cNvPr id="30723" name="50 Marcador de número de diapositiva"/>
          <p:cNvSpPr>
            <a:spLocks noGrp="1"/>
          </p:cNvSpPr>
          <p:nvPr>
            <p:ph type="sldNum" sz="quarter" idx="10"/>
          </p:nvPr>
        </p:nvSpPr>
        <p:spPr>
          <a:noFill/>
        </p:spPr>
        <p:txBody>
          <a:bodyPr/>
          <a:lstStyle/>
          <a:p>
            <a:pPr fontAlgn="base">
              <a:spcAft>
                <a:spcPct val="0"/>
              </a:spcAft>
            </a:pPr>
            <a:r>
              <a:rPr lang="en-US" smtClean="0">
                <a:latin typeface="Arial" charset="0"/>
                <a:ea typeface="MS PGothic" pitchFamily="34" charset="-128"/>
                <a:cs typeface="Arial" charset="0"/>
              </a:rPr>
              <a:t>| </a:t>
            </a:r>
            <a:fld id="{8BC1AA6C-4F26-4094-A25C-3455BC2D0376}" type="slidenum">
              <a:rPr lang="en-US" smtClean="0">
                <a:solidFill>
                  <a:srgbClr val="B2B2B2"/>
                </a:solidFill>
                <a:latin typeface="Arial" charset="0"/>
                <a:ea typeface="MS PGothic" pitchFamily="34" charset="-128"/>
                <a:cs typeface="Arial" charset="0"/>
              </a:rPr>
              <a:pPr fontAlgn="base">
                <a:spcAft>
                  <a:spcPct val="0"/>
                </a:spcAft>
              </a:pPr>
              <a:t>151</a:t>
            </a:fld>
            <a:endParaRPr lang="en-US" smtClean="0">
              <a:solidFill>
                <a:srgbClr val="B2B2B2"/>
              </a:solidFill>
              <a:latin typeface="Arial" charset="0"/>
              <a:ea typeface="MS PGothic" pitchFamily="34" charset="-128"/>
              <a:cs typeface="Arial" charset="0"/>
            </a:endParaRPr>
          </a:p>
        </p:txBody>
      </p:sp>
      <p:sp>
        <p:nvSpPr>
          <p:cNvPr id="30724" name="Text Box 5"/>
          <p:cNvSpPr txBox="1">
            <a:spLocks noChangeArrowheads="1"/>
          </p:cNvSpPr>
          <p:nvPr/>
        </p:nvSpPr>
        <p:spPr bwMode="auto">
          <a:xfrm>
            <a:off x="763588" y="1588473"/>
            <a:ext cx="2220912" cy="306034"/>
          </a:xfrm>
          <a:prstGeom prst="rect">
            <a:avLst/>
          </a:prstGeom>
          <a:noFill/>
          <a:ln w="28575" algn="ctr">
            <a:noFill/>
            <a:miter lim="800000"/>
            <a:headEnd/>
            <a:tailEnd/>
          </a:ln>
        </p:spPr>
        <p:txBody>
          <a:bodyPr lIns="89492" tIns="44745" rIns="89492" bIns="44745" anchor="ctr"/>
          <a:lstStyle/>
          <a:p>
            <a:pPr algn="ctr" defTabSz="895350">
              <a:spcBef>
                <a:spcPts val="0"/>
              </a:spcBef>
            </a:pPr>
            <a:r>
              <a:rPr lang="es-ES" b="1" dirty="0" smtClean="0">
                <a:solidFill>
                  <a:srgbClr val="002960"/>
                </a:solidFill>
              </a:rPr>
              <a:t>DESACUERDO</a:t>
            </a:r>
            <a:endParaRPr lang="es-ES" b="1" dirty="0"/>
          </a:p>
        </p:txBody>
      </p:sp>
      <p:sp>
        <p:nvSpPr>
          <p:cNvPr id="28" name="Oval 7"/>
          <p:cNvSpPr>
            <a:spLocks noChangeArrowheads="1"/>
          </p:cNvSpPr>
          <p:nvPr/>
        </p:nvSpPr>
        <p:spPr bwMode="auto">
          <a:xfrm>
            <a:off x="323850" y="1586408"/>
            <a:ext cx="368300" cy="276225"/>
          </a:xfrm>
          <a:prstGeom prst="ellipse">
            <a:avLst/>
          </a:prstGeom>
          <a:solidFill>
            <a:schemeClr val="accent4"/>
          </a:solidFill>
          <a:ln w="9525" algn="ctr">
            <a:noFill/>
            <a:round/>
            <a:headEnd/>
            <a:tailEnd/>
          </a:ln>
          <a:effectLst>
            <a:outerShdw blurRad="50800" dist="38100" dir="2700000" algn="tl" rotWithShape="0">
              <a:prstClr val="black">
                <a:alpha val="40000"/>
              </a:prstClr>
            </a:outerShdw>
          </a:effectLst>
        </p:spPr>
        <p:txBody>
          <a:bodyPr wrap="none" lIns="45707" tIns="45707" rIns="45707" bIns="45707" anchor="ctr"/>
          <a:lstStyle/>
          <a:p>
            <a:pPr algn="ctr" fontAlgn="auto">
              <a:spcBef>
                <a:spcPts val="0"/>
              </a:spcBef>
              <a:spcAft>
                <a:spcPts val="0"/>
              </a:spcAft>
              <a:defRPr/>
            </a:pPr>
            <a:r>
              <a:rPr lang="en-US" b="1" dirty="0">
                <a:solidFill>
                  <a:schemeClr val="bg1"/>
                </a:solidFill>
              </a:rPr>
              <a:t>1</a:t>
            </a:r>
          </a:p>
        </p:txBody>
      </p:sp>
      <p:sp>
        <p:nvSpPr>
          <p:cNvPr id="30726" name="Text Box 10"/>
          <p:cNvSpPr txBox="1">
            <a:spLocks noChangeArrowheads="1"/>
          </p:cNvSpPr>
          <p:nvPr/>
        </p:nvSpPr>
        <p:spPr bwMode="auto">
          <a:xfrm>
            <a:off x="683568" y="2499742"/>
            <a:ext cx="2386013" cy="904329"/>
          </a:xfrm>
          <a:prstGeom prst="rect">
            <a:avLst/>
          </a:prstGeom>
          <a:noFill/>
          <a:ln w="28575" algn="ctr">
            <a:noFill/>
            <a:miter lim="800000"/>
            <a:headEnd/>
            <a:tailEnd/>
          </a:ln>
        </p:spPr>
        <p:txBody>
          <a:bodyPr lIns="89492" tIns="44745" rIns="89492" bIns="44745" anchor="ctr"/>
          <a:lstStyle/>
          <a:p>
            <a:pPr algn="ctr" defTabSz="895350"/>
            <a:r>
              <a:rPr lang="es-ES" b="1" dirty="0">
                <a:solidFill>
                  <a:srgbClr val="002960"/>
                </a:solidFill>
              </a:rPr>
              <a:t>DESACUERDO DE </a:t>
            </a:r>
            <a:r>
              <a:rPr lang="es-ES" b="1" dirty="0" smtClean="0">
                <a:solidFill>
                  <a:srgbClr val="002960"/>
                </a:solidFill>
              </a:rPr>
              <a:t>DERECHO DE DECISIÓN</a:t>
            </a:r>
            <a:endParaRPr lang="es-ES" b="1" dirty="0">
              <a:solidFill>
                <a:srgbClr val="002960"/>
              </a:solidFill>
            </a:endParaRPr>
          </a:p>
        </p:txBody>
      </p:sp>
      <p:sp>
        <p:nvSpPr>
          <p:cNvPr id="30" name="Oval 12"/>
          <p:cNvSpPr>
            <a:spLocks noChangeArrowheads="1"/>
          </p:cNvSpPr>
          <p:nvPr/>
        </p:nvSpPr>
        <p:spPr bwMode="auto">
          <a:xfrm>
            <a:off x="216520" y="2839814"/>
            <a:ext cx="368300" cy="276225"/>
          </a:xfrm>
          <a:prstGeom prst="ellipse">
            <a:avLst/>
          </a:prstGeom>
          <a:solidFill>
            <a:schemeClr val="accent4"/>
          </a:solidFill>
          <a:ln w="9525" algn="ctr">
            <a:noFill/>
            <a:round/>
            <a:headEnd/>
            <a:tailEnd/>
          </a:ln>
          <a:effectLst>
            <a:outerShdw blurRad="50800" dist="38100" dir="2700000" algn="tl" rotWithShape="0">
              <a:prstClr val="black">
                <a:alpha val="40000"/>
              </a:prstClr>
            </a:outerShdw>
          </a:effectLst>
        </p:spPr>
        <p:txBody>
          <a:bodyPr wrap="none" lIns="45707" tIns="45707" rIns="45707" bIns="45707" anchor="ctr"/>
          <a:lstStyle/>
          <a:p>
            <a:pPr algn="ctr" fontAlgn="auto">
              <a:spcBef>
                <a:spcPts val="0"/>
              </a:spcBef>
              <a:spcAft>
                <a:spcPts val="0"/>
              </a:spcAft>
              <a:defRPr/>
            </a:pPr>
            <a:r>
              <a:rPr lang="en-US" dirty="0">
                <a:solidFill>
                  <a:schemeClr val="bg1"/>
                </a:solidFill>
              </a:rPr>
              <a:t>2</a:t>
            </a:r>
            <a:endParaRPr lang="en-US" b="1" dirty="0">
              <a:solidFill>
                <a:schemeClr val="bg1"/>
              </a:solidFill>
            </a:endParaRPr>
          </a:p>
        </p:txBody>
      </p:sp>
      <p:sp>
        <p:nvSpPr>
          <p:cNvPr id="30728" name="Text Box 31"/>
          <p:cNvSpPr txBox="1">
            <a:spLocks noChangeArrowheads="1"/>
          </p:cNvSpPr>
          <p:nvPr/>
        </p:nvSpPr>
        <p:spPr bwMode="auto">
          <a:xfrm>
            <a:off x="782588" y="3691618"/>
            <a:ext cx="2005013" cy="464344"/>
          </a:xfrm>
          <a:prstGeom prst="rect">
            <a:avLst/>
          </a:prstGeom>
          <a:noFill/>
          <a:ln w="28575" algn="ctr">
            <a:noFill/>
            <a:miter lim="800000"/>
            <a:headEnd/>
            <a:tailEnd/>
          </a:ln>
        </p:spPr>
        <p:txBody>
          <a:bodyPr lIns="89492" tIns="44745" rIns="89492" bIns="44745" anchor="ctr"/>
          <a:lstStyle/>
          <a:p>
            <a:pPr algn="ctr" defTabSz="895350"/>
            <a:r>
              <a:rPr lang="es-ES" b="1" dirty="0">
                <a:solidFill>
                  <a:srgbClr val="002960"/>
                </a:solidFill>
              </a:rPr>
              <a:t>ESCASEZ</a:t>
            </a:r>
          </a:p>
        </p:txBody>
      </p:sp>
      <p:sp>
        <p:nvSpPr>
          <p:cNvPr id="32" name="Oval 33"/>
          <p:cNvSpPr>
            <a:spLocks noChangeArrowheads="1"/>
          </p:cNvSpPr>
          <p:nvPr/>
        </p:nvSpPr>
        <p:spPr bwMode="auto">
          <a:xfrm>
            <a:off x="268237" y="3785677"/>
            <a:ext cx="368300" cy="276225"/>
          </a:xfrm>
          <a:prstGeom prst="ellipse">
            <a:avLst/>
          </a:prstGeom>
          <a:solidFill>
            <a:schemeClr val="accent4"/>
          </a:solidFill>
          <a:ln w="9525" algn="ctr">
            <a:noFill/>
            <a:round/>
            <a:headEnd/>
            <a:tailEnd/>
          </a:ln>
          <a:effectLst>
            <a:outerShdw blurRad="50800" dist="38100" dir="2700000" algn="tl" rotWithShape="0">
              <a:prstClr val="black">
                <a:alpha val="40000"/>
              </a:prstClr>
            </a:outerShdw>
          </a:effectLst>
        </p:spPr>
        <p:txBody>
          <a:bodyPr wrap="none" lIns="45707" tIns="45707" rIns="45707" bIns="45707" anchor="ctr"/>
          <a:lstStyle/>
          <a:p>
            <a:pPr algn="ctr" fontAlgn="auto">
              <a:spcBef>
                <a:spcPts val="0"/>
              </a:spcBef>
              <a:spcAft>
                <a:spcPts val="0"/>
              </a:spcAft>
              <a:defRPr/>
            </a:pPr>
            <a:r>
              <a:rPr lang="en-US" dirty="0">
                <a:solidFill>
                  <a:schemeClr val="bg1"/>
                </a:solidFill>
              </a:rPr>
              <a:t>3</a:t>
            </a:r>
            <a:endParaRPr lang="en-US" b="1" dirty="0">
              <a:solidFill>
                <a:schemeClr val="bg1"/>
              </a:solidFill>
            </a:endParaRPr>
          </a:p>
        </p:txBody>
      </p:sp>
      <p:sp>
        <p:nvSpPr>
          <p:cNvPr id="30730" name="Text Box 14"/>
          <p:cNvSpPr txBox="1">
            <a:spLocks noChangeArrowheads="1"/>
          </p:cNvSpPr>
          <p:nvPr/>
        </p:nvSpPr>
        <p:spPr bwMode="auto">
          <a:xfrm>
            <a:off x="5927500" y="1319148"/>
            <a:ext cx="2878458" cy="772343"/>
          </a:xfrm>
          <a:prstGeom prst="rect">
            <a:avLst/>
          </a:prstGeom>
          <a:noFill/>
          <a:ln w="9525" algn="ctr">
            <a:noFill/>
            <a:miter lim="800000"/>
            <a:headEnd/>
            <a:tailEnd/>
          </a:ln>
        </p:spPr>
        <p:txBody>
          <a:bodyPr lIns="45707" tIns="45707" rIns="45707" bIns="45707"/>
          <a:lstStyle/>
          <a:p>
            <a:pPr algn="ctr" defTabSz="895350">
              <a:buClr>
                <a:schemeClr val="accent2"/>
              </a:buClr>
            </a:pPr>
            <a:r>
              <a:rPr lang="es-AR" sz="1400" b="0" dirty="0">
                <a:solidFill>
                  <a:srgbClr val="002960"/>
                </a:solidFill>
              </a:rPr>
              <a:t>la diferencia es sobre valores abstractos (quien tiene razón), no </a:t>
            </a:r>
            <a:r>
              <a:rPr lang="es-AR" sz="1400" b="0" dirty="0" smtClean="0">
                <a:solidFill>
                  <a:srgbClr val="002960"/>
                </a:solidFill>
              </a:rPr>
              <a:t>hay necesariamente </a:t>
            </a:r>
            <a:r>
              <a:rPr lang="es-AR" sz="1400" b="0" dirty="0">
                <a:solidFill>
                  <a:srgbClr val="002960"/>
                </a:solidFill>
              </a:rPr>
              <a:t>consecuencia operativa.</a:t>
            </a:r>
            <a:endParaRPr lang="en-US" sz="1400" b="0" dirty="0">
              <a:solidFill>
                <a:srgbClr val="002960"/>
              </a:solidFill>
            </a:endParaRPr>
          </a:p>
        </p:txBody>
      </p:sp>
      <p:sp>
        <p:nvSpPr>
          <p:cNvPr id="30732" name="Line 68"/>
          <p:cNvSpPr>
            <a:spLocks noChangeShapeType="1"/>
          </p:cNvSpPr>
          <p:nvPr/>
        </p:nvSpPr>
        <p:spPr bwMode="auto">
          <a:xfrm flipH="1">
            <a:off x="5822951" y="977999"/>
            <a:ext cx="4763" cy="3609975"/>
          </a:xfrm>
          <a:prstGeom prst="line">
            <a:avLst/>
          </a:prstGeom>
          <a:noFill/>
          <a:ln w="28575">
            <a:solidFill>
              <a:srgbClr val="C0C0C0"/>
            </a:solidFill>
            <a:round/>
            <a:headEnd/>
            <a:tailEnd/>
          </a:ln>
        </p:spPr>
        <p:txBody>
          <a:bodyPr/>
          <a:lstStyle/>
          <a:p>
            <a:endParaRPr lang="es-AR"/>
          </a:p>
        </p:txBody>
      </p:sp>
      <p:sp>
        <p:nvSpPr>
          <p:cNvPr id="30733" name="Line 69"/>
          <p:cNvSpPr>
            <a:spLocks noChangeShapeType="1"/>
          </p:cNvSpPr>
          <p:nvPr/>
        </p:nvSpPr>
        <p:spPr bwMode="auto">
          <a:xfrm flipH="1">
            <a:off x="3131840" y="989905"/>
            <a:ext cx="3175" cy="3501629"/>
          </a:xfrm>
          <a:prstGeom prst="line">
            <a:avLst/>
          </a:prstGeom>
          <a:noFill/>
          <a:ln w="28575">
            <a:solidFill>
              <a:srgbClr val="C0C0C0"/>
            </a:solidFill>
            <a:round/>
            <a:headEnd/>
            <a:tailEnd/>
          </a:ln>
        </p:spPr>
        <p:txBody>
          <a:bodyPr/>
          <a:lstStyle/>
          <a:p>
            <a:endParaRPr lang="es-AR"/>
          </a:p>
        </p:txBody>
      </p:sp>
      <p:sp>
        <p:nvSpPr>
          <p:cNvPr id="30734" name="Line 72"/>
          <p:cNvSpPr>
            <a:spLocks noChangeShapeType="1"/>
          </p:cNvSpPr>
          <p:nvPr/>
        </p:nvSpPr>
        <p:spPr bwMode="auto">
          <a:xfrm>
            <a:off x="609600" y="1263748"/>
            <a:ext cx="8138864" cy="11857"/>
          </a:xfrm>
          <a:prstGeom prst="line">
            <a:avLst/>
          </a:prstGeom>
          <a:noFill/>
          <a:ln w="28575">
            <a:solidFill>
              <a:srgbClr val="C0C0C0"/>
            </a:solidFill>
            <a:round/>
            <a:headEnd/>
            <a:tailEnd/>
          </a:ln>
        </p:spPr>
        <p:txBody>
          <a:bodyPr/>
          <a:lstStyle/>
          <a:p>
            <a:endParaRPr lang="es-AR"/>
          </a:p>
        </p:txBody>
      </p:sp>
      <p:sp>
        <p:nvSpPr>
          <p:cNvPr id="30735" name="Line 73"/>
          <p:cNvSpPr>
            <a:spLocks noChangeShapeType="1"/>
          </p:cNvSpPr>
          <p:nvPr/>
        </p:nvSpPr>
        <p:spPr bwMode="auto">
          <a:xfrm flipV="1">
            <a:off x="609600" y="2283718"/>
            <a:ext cx="8138864" cy="6349"/>
          </a:xfrm>
          <a:prstGeom prst="line">
            <a:avLst/>
          </a:prstGeom>
          <a:noFill/>
          <a:ln w="28575">
            <a:solidFill>
              <a:srgbClr val="C0C0C0"/>
            </a:solidFill>
            <a:round/>
            <a:headEnd/>
            <a:tailEnd/>
          </a:ln>
        </p:spPr>
        <p:txBody>
          <a:bodyPr/>
          <a:lstStyle/>
          <a:p>
            <a:endParaRPr lang="es-AR"/>
          </a:p>
        </p:txBody>
      </p:sp>
      <p:sp>
        <p:nvSpPr>
          <p:cNvPr id="30736" name="Line 74"/>
          <p:cNvSpPr>
            <a:spLocks noChangeShapeType="1"/>
          </p:cNvSpPr>
          <p:nvPr/>
        </p:nvSpPr>
        <p:spPr bwMode="auto">
          <a:xfrm>
            <a:off x="681608" y="3577035"/>
            <a:ext cx="8066856" cy="2827"/>
          </a:xfrm>
          <a:prstGeom prst="line">
            <a:avLst/>
          </a:prstGeom>
          <a:noFill/>
          <a:ln w="28575">
            <a:solidFill>
              <a:srgbClr val="C0C0C0"/>
            </a:solidFill>
            <a:round/>
            <a:headEnd/>
            <a:tailEnd/>
          </a:ln>
        </p:spPr>
        <p:txBody>
          <a:bodyPr/>
          <a:lstStyle/>
          <a:p>
            <a:endParaRPr lang="es-AR"/>
          </a:p>
        </p:txBody>
      </p:sp>
      <p:sp>
        <p:nvSpPr>
          <p:cNvPr id="30737" name="Text Box 82"/>
          <p:cNvSpPr txBox="1">
            <a:spLocks noChangeArrowheads="1"/>
          </p:cNvSpPr>
          <p:nvPr/>
        </p:nvSpPr>
        <p:spPr bwMode="auto">
          <a:xfrm>
            <a:off x="3492501" y="4623412"/>
            <a:ext cx="1819275" cy="338554"/>
          </a:xfrm>
          <a:prstGeom prst="rect">
            <a:avLst/>
          </a:prstGeom>
          <a:solidFill>
            <a:srgbClr val="002060"/>
          </a:solidFill>
          <a:ln w="9525" algn="ctr">
            <a:noFill/>
            <a:miter lim="800000"/>
            <a:headEnd/>
            <a:tailEnd/>
          </a:ln>
        </p:spPr>
        <p:txBody>
          <a:bodyPr>
            <a:spAutoFit/>
          </a:bodyPr>
          <a:lstStyle/>
          <a:p>
            <a:r>
              <a:rPr lang="es-ES" sz="1600" b="1" dirty="0">
                <a:solidFill>
                  <a:schemeClr val="bg1"/>
                </a:solidFill>
              </a:rPr>
              <a:t>20% de esfuerzo</a:t>
            </a:r>
          </a:p>
        </p:txBody>
      </p:sp>
      <p:sp>
        <p:nvSpPr>
          <p:cNvPr id="30739" name="44 CuadroTexto"/>
          <p:cNvSpPr txBox="1">
            <a:spLocks noChangeArrowheads="1"/>
          </p:cNvSpPr>
          <p:nvPr/>
        </p:nvSpPr>
        <p:spPr bwMode="auto">
          <a:xfrm>
            <a:off x="3347864" y="842996"/>
            <a:ext cx="2247900" cy="338554"/>
          </a:xfrm>
          <a:prstGeom prst="rect">
            <a:avLst/>
          </a:prstGeom>
          <a:noFill/>
          <a:ln w="9525">
            <a:noFill/>
            <a:miter lim="800000"/>
            <a:headEnd/>
            <a:tailEnd/>
          </a:ln>
        </p:spPr>
        <p:txBody>
          <a:bodyPr>
            <a:spAutoFit/>
          </a:bodyPr>
          <a:lstStyle/>
          <a:p>
            <a:pPr algn="ctr"/>
            <a:r>
              <a:rPr lang="es-MX" b="1" dirty="0">
                <a:solidFill>
                  <a:schemeClr val="tx1"/>
                </a:solidFill>
              </a:rPr>
              <a:t>OPERATIVO</a:t>
            </a:r>
            <a:endParaRPr lang="es-AR" b="1" dirty="0">
              <a:solidFill>
                <a:schemeClr val="tx1"/>
              </a:solidFill>
            </a:endParaRPr>
          </a:p>
        </p:txBody>
      </p:sp>
      <p:sp>
        <p:nvSpPr>
          <p:cNvPr id="46" name="45 CuadroTexto"/>
          <p:cNvSpPr txBox="1"/>
          <p:nvPr/>
        </p:nvSpPr>
        <p:spPr>
          <a:xfrm>
            <a:off x="6448375" y="836578"/>
            <a:ext cx="1724025" cy="338554"/>
          </a:xfrm>
          <a:prstGeom prst="rect">
            <a:avLst/>
          </a:prstGeom>
          <a:noFill/>
        </p:spPr>
        <p:txBody>
          <a:bodyPr>
            <a:spAutoFit/>
          </a:bodyPr>
          <a:lstStyle/>
          <a:p>
            <a:pPr algn="ctr" fontAlgn="auto">
              <a:spcBef>
                <a:spcPts val="0"/>
              </a:spcBef>
              <a:spcAft>
                <a:spcPts val="0"/>
              </a:spcAft>
              <a:defRPr/>
            </a:pPr>
            <a:r>
              <a:rPr lang="es-MX" b="1" dirty="0">
                <a:solidFill>
                  <a:schemeClr val="accent2">
                    <a:lumMod val="75000"/>
                  </a:schemeClr>
                </a:solidFill>
                <a:effectLst>
                  <a:outerShdw blurRad="38100" dist="38100" dir="2700000" algn="tl">
                    <a:srgbClr val="000000">
                      <a:alpha val="43137"/>
                    </a:srgbClr>
                  </a:outerShdw>
                </a:effectLst>
              </a:rPr>
              <a:t>PERSONAL</a:t>
            </a:r>
            <a:endParaRPr lang="es-AR" b="1" dirty="0">
              <a:solidFill>
                <a:schemeClr val="accent2">
                  <a:lumMod val="75000"/>
                </a:schemeClr>
              </a:solidFill>
              <a:effectLst>
                <a:outerShdw blurRad="38100" dist="38100" dir="2700000" algn="tl">
                  <a:srgbClr val="000000">
                    <a:alpha val="43137"/>
                  </a:srgbClr>
                </a:outerShdw>
              </a:effectLst>
            </a:endParaRPr>
          </a:p>
        </p:txBody>
      </p:sp>
      <p:sp>
        <p:nvSpPr>
          <p:cNvPr id="30741" name="46 Rectángulo"/>
          <p:cNvSpPr>
            <a:spLocks noChangeArrowheads="1"/>
          </p:cNvSpPr>
          <p:nvPr/>
        </p:nvSpPr>
        <p:spPr bwMode="auto">
          <a:xfrm>
            <a:off x="3281363" y="1319708"/>
            <a:ext cx="2482850" cy="954107"/>
          </a:xfrm>
          <a:prstGeom prst="rect">
            <a:avLst/>
          </a:prstGeom>
          <a:noFill/>
          <a:ln w="9525">
            <a:noFill/>
            <a:miter lim="800000"/>
            <a:headEnd/>
            <a:tailEnd/>
          </a:ln>
        </p:spPr>
        <p:txBody>
          <a:bodyPr>
            <a:spAutoFit/>
          </a:bodyPr>
          <a:lstStyle/>
          <a:p>
            <a:pPr algn="ctr"/>
            <a:r>
              <a:rPr lang="es-AR" sz="1400" b="0" dirty="0">
                <a:solidFill>
                  <a:srgbClr val="002960"/>
                </a:solidFill>
              </a:rPr>
              <a:t>la diferencia pasa por una decisión material </a:t>
            </a:r>
            <a:endParaRPr lang="es-AR" sz="1400" b="0" dirty="0" smtClean="0">
              <a:solidFill>
                <a:srgbClr val="002960"/>
              </a:solidFill>
            </a:endParaRPr>
          </a:p>
          <a:p>
            <a:pPr algn="ctr">
              <a:spcBef>
                <a:spcPts val="0"/>
              </a:spcBef>
            </a:pPr>
            <a:r>
              <a:rPr lang="es-AR" sz="1400" b="0" dirty="0" smtClean="0">
                <a:solidFill>
                  <a:srgbClr val="002960"/>
                </a:solidFill>
              </a:rPr>
              <a:t>(</a:t>
            </a:r>
            <a:r>
              <a:rPr lang="es-AR" sz="1400" b="0" dirty="0">
                <a:solidFill>
                  <a:srgbClr val="002960"/>
                </a:solidFill>
              </a:rPr>
              <a:t>Ej.: vacaciones en la playa o montaña).</a:t>
            </a:r>
            <a:endParaRPr lang="es-AR" sz="1400" b="0" dirty="0"/>
          </a:p>
        </p:txBody>
      </p:sp>
      <p:sp>
        <p:nvSpPr>
          <p:cNvPr id="30742" name="47 Rectángulo"/>
          <p:cNvSpPr>
            <a:spLocks noChangeArrowheads="1"/>
          </p:cNvSpPr>
          <p:nvPr/>
        </p:nvSpPr>
        <p:spPr bwMode="auto">
          <a:xfrm>
            <a:off x="3225751" y="3704714"/>
            <a:ext cx="2365375" cy="523220"/>
          </a:xfrm>
          <a:prstGeom prst="rect">
            <a:avLst/>
          </a:prstGeom>
          <a:noFill/>
          <a:ln w="9525">
            <a:noFill/>
            <a:miter lim="800000"/>
            <a:headEnd/>
            <a:tailEnd/>
          </a:ln>
        </p:spPr>
        <p:txBody>
          <a:bodyPr>
            <a:spAutoFit/>
          </a:bodyPr>
          <a:lstStyle/>
          <a:p>
            <a:pPr algn="ctr"/>
            <a:r>
              <a:rPr lang="es-AR" sz="1400" b="0" dirty="0">
                <a:solidFill>
                  <a:srgbClr val="002960"/>
                </a:solidFill>
              </a:rPr>
              <a:t>la escasez es de recursos materiales.</a:t>
            </a:r>
            <a:endParaRPr lang="es-AR" sz="1400" b="0" dirty="0"/>
          </a:p>
        </p:txBody>
      </p:sp>
      <p:sp>
        <p:nvSpPr>
          <p:cNvPr id="30743" name="48 Rectángulo"/>
          <p:cNvSpPr>
            <a:spLocks noChangeArrowheads="1"/>
          </p:cNvSpPr>
          <p:nvPr/>
        </p:nvSpPr>
        <p:spPr bwMode="auto">
          <a:xfrm>
            <a:off x="5886400" y="3689233"/>
            <a:ext cx="2286000" cy="523220"/>
          </a:xfrm>
          <a:prstGeom prst="rect">
            <a:avLst/>
          </a:prstGeom>
          <a:noFill/>
          <a:ln w="9525">
            <a:noFill/>
            <a:miter lim="800000"/>
            <a:headEnd/>
            <a:tailEnd/>
          </a:ln>
        </p:spPr>
        <p:txBody>
          <a:bodyPr>
            <a:spAutoFit/>
          </a:bodyPr>
          <a:lstStyle/>
          <a:p>
            <a:pPr marL="0" lvl="1" algn="ctr" defTabSz="895350">
              <a:buClr>
                <a:schemeClr val="accent2"/>
              </a:buClr>
            </a:pPr>
            <a:r>
              <a:rPr lang="es-AR" sz="1400" b="0" dirty="0">
                <a:solidFill>
                  <a:srgbClr val="002960"/>
                </a:solidFill>
              </a:rPr>
              <a:t>la escasez es de “razón” y de “posición”. </a:t>
            </a:r>
          </a:p>
        </p:txBody>
      </p:sp>
      <p:sp>
        <p:nvSpPr>
          <p:cNvPr id="25" name="49 Rectángulo"/>
          <p:cNvSpPr>
            <a:spLocks noChangeArrowheads="1"/>
          </p:cNvSpPr>
          <p:nvPr/>
        </p:nvSpPr>
        <p:spPr bwMode="auto">
          <a:xfrm>
            <a:off x="3096841" y="2339450"/>
            <a:ext cx="2592288" cy="1169551"/>
          </a:xfrm>
          <a:prstGeom prst="rect">
            <a:avLst/>
          </a:prstGeom>
          <a:noFill/>
          <a:ln w="9525">
            <a:noFill/>
            <a:miter lim="800000"/>
            <a:headEnd/>
            <a:tailEnd/>
          </a:ln>
        </p:spPr>
        <p:txBody>
          <a:bodyPr wrap="square">
            <a:spAutoFit/>
          </a:bodyPr>
          <a:lstStyle/>
          <a:p>
            <a:pPr algn="ctr" defTabSz="895350" eaLnBrk="1" hangingPunct="1"/>
            <a:r>
              <a:rPr lang="es-AR" sz="1400" b="0" dirty="0">
                <a:solidFill>
                  <a:srgbClr val="002960"/>
                </a:solidFill>
              </a:rPr>
              <a:t>Diferencia sobre </a:t>
            </a:r>
            <a:r>
              <a:rPr lang="es-AR" sz="1400" b="0" dirty="0" smtClean="0">
                <a:solidFill>
                  <a:srgbClr val="002960"/>
                </a:solidFill>
              </a:rPr>
              <a:t>quién </a:t>
            </a:r>
            <a:r>
              <a:rPr lang="es-AR" sz="1400" b="0" dirty="0">
                <a:solidFill>
                  <a:srgbClr val="002960"/>
                </a:solidFill>
              </a:rPr>
              <a:t>tiene autoridad para decidir cuando diferentes personas sostienen distintas posiciones sobre el uso de un recurso escaso. </a:t>
            </a:r>
          </a:p>
        </p:txBody>
      </p:sp>
      <p:sp>
        <p:nvSpPr>
          <p:cNvPr id="26" name="Text Box 25"/>
          <p:cNvSpPr txBox="1">
            <a:spLocks noChangeArrowheads="1"/>
          </p:cNvSpPr>
          <p:nvPr/>
        </p:nvSpPr>
        <p:spPr bwMode="auto">
          <a:xfrm>
            <a:off x="5962084" y="2428268"/>
            <a:ext cx="2448272" cy="1148990"/>
          </a:xfrm>
          <a:prstGeom prst="rect">
            <a:avLst/>
          </a:prstGeom>
          <a:noFill/>
          <a:ln w="9525" algn="ctr">
            <a:noFill/>
            <a:miter lim="800000"/>
            <a:headEnd/>
            <a:tailEnd/>
          </a:ln>
        </p:spPr>
        <p:txBody>
          <a:bodyPr lIns="45707" tIns="45707" rIns="45707" bIns="45707"/>
          <a:lstStyle/>
          <a:p>
            <a:pPr algn="ctr" defTabSz="895350">
              <a:defRPr/>
            </a:pPr>
            <a:r>
              <a:rPr lang="en-US" sz="1400" b="0" dirty="0" err="1" smtClean="0">
                <a:latin typeface="+mn-lt"/>
                <a:cs typeface="Arial" pitchFamily="34" charset="0"/>
              </a:rPr>
              <a:t>Ilusión</a:t>
            </a:r>
            <a:r>
              <a:rPr lang="en-US" sz="1400" b="0" dirty="0" smtClean="0">
                <a:latin typeface="+mn-lt"/>
                <a:cs typeface="Arial" pitchFamily="34" charset="0"/>
              </a:rPr>
              <a:t> </a:t>
            </a:r>
            <a:r>
              <a:rPr lang="en-US" sz="1400" b="0" dirty="0" err="1" smtClean="0">
                <a:latin typeface="+mn-lt"/>
                <a:cs typeface="Arial" pitchFamily="34" charset="0"/>
              </a:rPr>
              <a:t>acerca</a:t>
            </a:r>
            <a:r>
              <a:rPr lang="en-US" sz="1400" b="0" dirty="0" smtClean="0">
                <a:latin typeface="+mn-lt"/>
                <a:cs typeface="Arial" pitchFamily="34" charset="0"/>
              </a:rPr>
              <a:t> de </a:t>
            </a:r>
            <a:r>
              <a:rPr lang="en-US" sz="1400" b="0" dirty="0" err="1" smtClean="0">
                <a:latin typeface="+mn-lt"/>
                <a:cs typeface="Arial" pitchFamily="34" charset="0"/>
              </a:rPr>
              <a:t>que</a:t>
            </a:r>
            <a:r>
              <a:rPr lang="en-US" sz="1400" b="0" dirty="0" smtClean="0">
                <a:latin typeface="+mn-lt"/>
                <a:cs typeface="Arial" pitchFamily="34" charset="0"/>
              </a:rPr>
              <a:t> </a:t>
            </a:r>
            <a:r>
              <a:rPr lang="en-US" sz="1400" b="0" dirty="0" err="1" smtClean="0">
                <a:latin typeface="+mn-lt"/>
                <a:cs typeface="Arial" pitchFamily="34" charset="0"/>
              </a:rPr>
              <a:t>alguno</a:t>
            </a:r>
            <a:r>
              <a:rPr lang="en-US" sz="1400" b="0" dirty="0" smtClean="0">
                <a:latin typeface="+mn-lt"/>
                <a:cs typeface="Arial" pitchFamily="34" charset="0"/>
              </a:rPr>
              <a:t> de los </a:t>
            </a:r>
            <a:r>
              <a:rPr lang="en-US" sz="1400" b="0" dirty="0" err="1" smtClean="0">
                <a:latin typeface="+mn-lt"/>
                <a:cs typeface="Arial" pitchFamily="34" charset="0"/>
              </a:rPr>
              <a:t>interlocutores</a:t>
            </a:r>
            <a:r>
              <a:rPr lang="en-US" sz="1400" b="0" dirty="0" smtClean="0">
                <a:latin typeface="+mn-lt"/>
                <a:cs typeface="Arial" pitchFamily="34" charset="0"/>
              </a:rPr>
              <a:t> </a:t>
            </a:r>
            <a:r>
              <a:rPr lang="en-US" sz="1400" b="0" dirty="0" err="1" smtClean="0">
                <a:latin typeface="+mn-lt"/>
                <a:cs typeface="Arial" pitchFamily="34" charset="0"/>
              </a:rPr>
              <a:t>tiene</a:t>
            </a:r>
            <a:r>
              <a:rPr lang="en-US" sz="1400" b="0" dirty="0" smtClean="0">
                <a:latin typeface="+mn-lt"/>
                <a:cs typeface="Arial" pitchFamily="34" charset="0"/>
              </a:rPr>
              <a:t> la </a:t>
            </a:r>
            <a:r>
              <a:rPr lang="en-US" sz="1400" b="0" dirty="0" err="1" smtClean="0">
                <a:latin typeface="+mn-lt"/>
                <a:cs typeface="Arial" pitchFamily="34" charset="0"/>
              </a:rPr>
              <a:t>potestad</a:t>
            </a:r>
            <a:r>
              <a:rPr lang="en-US" sz="1400" b="0" dirty="0" smtClean="0">
                <a:latin typeface="+mn-lt"/>
                <a:cs typeface="Arial" pitchFamily="34" charset="0"/>
              </a:rPr>
              <a:t> de </a:t>
            </a:r>
            <a:r>
              <a:rPr lang="en-US" sz="1400" b="0" dirty="0" err="1" smtClean="0">
                <a:latin typeface="+mn-lt"/>
                <a:cs typeface="Arial" pitchFamily="34" charset="0"/>
              </a:rPr>
              <a:t>establecer</a:t>
            </a:r>
            <a:r>
              <a:rPr lang="en-US" sz="1400" b="0" dirty="0" smtClean="0">
                <a:latin typeface="+mn-lt"/>
                <a:cs typeface="Arial" pitchFamily="34" charset="0"/>
              </a:rPr>
              <a:t> la “</a:t>
            </a:r>
            <a:r>
              <a:rPr lang="en-US" sz="1400" b="0" dirty="0" err="1" smtClean="0">
                <a:latin typeface="+mn-lt"/>
                <a:cs typeface="Arial" pitchFamily="34" charset="0"/>
              </a:rPr>
              <a:t>única</a:t>
            </a:r>
            <a:r>
              <a:rPr lang="en-US" sz="1400" b="0" dirty="0" smtClean="0">
                <a:latin typeface="+mn-lt"/>
                <a:cs typeface="Arial" pitchFamily="34" charset="0"/>
              </a:rPr>
              <a:t>” </a:t>
            </a:r>
            <a:r>
              <a:rPr lang="en-US" sz="1400" b="0" dirty="0" err="1" smtClean="0">
                <a:latin typeface="+mn-lt"/>
                <a:cs typeface="Arial" pitchFamily="34" charset="0"/>
              </a:rPr>
              <a:t>razón</a:t>
            </a:r>
            <a:r>
              <a:rPr lang="en-US" sz="1400" b="0" dirty="0" smtClean="0">
                <a:latin typeface="+mn-lt"/>
                <a:cs typeface="Arial" pitchFamily="34" charset="0"/>
              </a:rPr>
              <a:t>.</a:t>
            </a:r>
            <a:endParaRPr lang="en-US" sz="1400" b="0" dirty="0">
              <a:latin typeface="+mn-lt"/>
              <a:cs typeface="Arial" pitchFamily="34" charset="0"/>
            </a:endParaRPr>
          </a:p>
        </p:txBody>
      </p:sp>
      <p:sp>
        <p:nvSpPr>
          <p:cNvPr id="27" name="3 Marcador de pie de página"/>
          <p:cNvSpPr>
            <a:spLocks noGrp="1"/>
          </p:cNvSpPr>
          <p:nvPr>
            <p:ph type="ftr" sz="quarter" idx="11"/>
          </p:nvPr>
        </p:nvSpPr>
        <p:spPr>
          <a:xfrm>
            <a:off x="0" y="4855468"/>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31" name="Text Box 82"/>
          <p:cNvSpPr txBox="1">
            <a:spLocks noChangeArrowheads="1"/>
          </p:cNvSpPr>
          <p:nvPr/>
        </p:nvSpPr>
        <p:spPr bwMode="auto">
          <a:xfrm>
            <a:off x="6300192" y="4628510"/>
            <a:ext cx="1819275" cy="338554"/>
          </a:xfrm>
          <a:prstGeom prst="rect">
            <a:avLst/>
          </a:prstGeom>
          <a:solidFill>
            <a:srgbClr val="002060"/>
          </a:solidFill>
          <a:ln w="9525" algn="ctr">
            <a:noFill/>
            <a:miter lim="800000"/>
            <a:headEnd/>
            <a:tailEnd/>
          </a:ln>
        </p:spPr>
        <p:txBody>
          <a:bodyPr>
            <a:spAutoFit/>
          </a:bodyPr>
          <a:lstStyle/>
          <a:p>
            <a:r>
              <a:rPr lang="es-ES" dirty="0">
                <a:solidFill>
                  <a:schemeClr val="bg1"/>
                </a:solidFill>
              </a:rPr>
              <a:t>8</a:t>
            </a:r>
            <a:r>
              <a:rPr lang="es-ES" sz="1600" b="1" dirty="0" smtClean="0">
                <a:solidFill>
                  <a:schemeClr val="bg1"/>
                </a:solidFill>
              </a:rPr>
              <a:t>0</a:t>
            </a:r>
            <a:r>
              <a:rPr lang="es-ES" sz="1600" b="1" dirty="0">
                <a:solidFill>
                  <a:schemeClr val="bg1"/>
                </a:solidFill>
              </a:rPr>
              <a:t>% de esfuerzo</a:t>
            </a:r>
          </a:p>
        </p:txBody>
      </p:sp>
    </p:spTree>
    <p:extLst>
      <p:ext uri="{BB962C8B-B14F-4D97-AF65-F5344CB8AC3E}">
        <p14:creationId xmlns="" xmlns:p14="http://schemas.microsoft.com/office/powerpoint/2010/main" val="2474008049"/>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95486"/>
            <a:ext cx="9144000"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31746" name="3 Marcador de número de diapositiva"/>
          <p:cNvSpPr>
            <a:spLocks noGrp="1"/>
          </p:cNvSpPr>
          <p:nvPr>
            <p:ph type="sldNum" sz="quarter" idx="10"/>
          </p:nvPr>
        </p:nvSpPr>
        <p:spPr>
          <a:noFill/>
        </p:spPr>
        <p:txBody>
          <a:bodyPr/>
          <a:lstStyle/>
          <a:p>
            <a:pPr fontAlgn="base">
              <a:spcAft>
                <a:spcPct val="0"/>
              </a:spcAft>
            </a:pPr>
            <a:r>
              <a:rPr lang="en-US" smtClean="0">
                <a:latin typeface="Arial" charset="0"/>
                <a:ea typeface="MS PGothic" pitchFamily="34" charset="-128"/>
                <a:cs typeface="Arial" charset="0"/>
              </a:rPr>
              <a:t>| </a:t>
            </a:r>
            <a:fld id="{C0DE4BB0-7EF8-42E9-94F2-ED725EA4FCF1}" type="slidenum">
              <a:rPr lang="en-US" smtClean="0">
                <a:solidFill>
                  <a:srgbClr val="B2B2B2"/>
                </a:solidFill>
                <a:latin typeface="Arial" charset="0"/>
                <a:ea typeface="MS PGothic" pitchFamily="34" charset="-128"/>
                <a:cs typeface="Arial" charset="0"/>
              </a:rPr>
              <a:pPr fontAlgn="base">
                <a:spcAft>
                  <a:spcPct val="0"/>
                </a:spcAft>
              </a:pPr>
              <a:t>152</a:t>
            </a:fld>
            <a:endParaRPr lang="en-US" smtClean="0">
              <a:solidFill>
                <a:srgbClr val="B2B2B2"/>
              </a:solidFill>
              <a:latin typeface="Arial" charset="0"/>
              <a:ea typeface="MS PGothic" pitchFamily="34" charset="-128"/>
              <a:cs typeface="Arial" charset="0"/>
            </a:endParaRPr>
          </a:p>
        </p:txBody>
      </p:sp>
      <p:pic>
        <p:nvPicPr>
          <p:cNvPr id="31747" name="2 Imagen" descr="90032017.jpg"/>
          <p:cNvPicPr>
            <a:picLocks noChangeAspect="1"/>
          </p:cNvPicPr>
          <p:nvPr/>
        </p:nvPicPr>
        <p:blipFill>
          <a:blip r:embed="rId2" cstate="print">
            <a:lum bright="20000"/>
          </a:blip>
          <a:srcRect/>
          <a:stretch>
            <a:fillRect/>
          </a:stretch>
        </p:blipFill>
        <p:spPr bwMode="auto">
          <a:xfrm>
            <a:off x="0" y="561329"/>
            <a:ext cx="9144000" cy="3882629"/>
          </a:xfrm>
          <a:prstGeom prst="rect">
            <a:avLst/>
          </a:prstGeom>
          <a:noFill/>
          <a:ln w="9525">
            <a:noFill/>
            <a:miter lim="800000"/>
            <a:headEnd/>
            <a:tailEnd/>
          </a:ln>
        </p:spPr>
      </p:pic>
      <p:sp>
        <p:nvSpPr>
          <p:cNvPr id="6" name="Text Box 11"/>
          <p:cNvSpPr txBox="1">
            <a:spLocks noChangeArrowheads="1"/>
          </p:cNvSpPr>
          <p:nvPr/>
        </p:nvSpPr>
        <p:spPr bwMode="auto">
          <a:xfrm>
            <a:off x="1106489" y="533797"/>
            <a:ext cx="6931025" cy="885825"/>
          </a:xfrm>
          <a:prstGeom prst="rect">
            <a:avLst/>
          </a:prstGeom>
          <a:noFill/>
          <a:ln w="38100" algn="ctr">
            <a:noFill/>
            <a:miter lim="800000"/>
            <a:headEnd/>
            <a:tailEnd/>
          </a:ln>
        </p:spPr>
        <p:txBody>
          <a:bodyPr lIns="89492" tIns="44745" rIns="89492" bIns="44745" anchor="ctr"/>
          <a:lstStyle/>
          <a:p>
            <a:pPr algn="ctr" fontAlgn="auto">
              <a:spcBef>
                <a:spcPts val="0"/>
              </a:spcBef>
              <a:spcAft>
                <a:spcPts val="0"/>
              </a:spcAft>
              <a:defRPr/>
            </a:pPr>
            <a:r>
              <a:rPr lang="es-MX" sz="4400" b="1" dirty="0">
                <a:latin typeface="+mn-lt"/>
              </a:rPr>
              <a:t>las personas no piden lo que realmente desean</a:t>
            </a:r>
          </a:p>
        </p:txBody>
      </p:sp>
      <p:sp>
        <p:nvSpPr>
          <p:cNvPr id="5" name="3 Marcador de pie de página"/>
          <p:cNvSpPr>
            <a:spLocks noGrp="1"/>
          </p:cNvSpPr>
          <p:nvPr>
            <p:ph type="ftr" sz="quarter" idx="11"/>
          </p:nvPr>
        </p:nvSpPr>
        <p:spPr>
          <a:xfrm>
            <a:off x="0" y="4855468"/>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extLst>
      <p:ext uri="{BB962C8B-B14F-4D97-AF65-F5344CB8AC3E}">
        <p14:creationId xmlns="" xmlns:p14="http://schemas.microsoft.com/office/powerpoint/2010/main" val="30682523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10 Rectángulo"/>
          <p:cNvSpPr>
            <a:spLocks noChangeArrowheads="1"/>
          </p:cNvSpPr>
          <p:nvPr/>
        </p:nvSpPr>
        <p:spPr bwMode="auto">
          <a:xfrm>
            <a:off x="0" y="1"/>
            <a:ext cx="9144000" cy="1393031"/>
          </a:xfrm>
          <a:prstGeom prst="rect">
            <a:avLst/>
          </a:prstGeom>
          <a:solidFill>
            <a:schemeClr val="bg1"/>
          </a:solidFill>
          <a:ln w="9525" algn="ctr">
            <a:noFill/>
            <a:round/>
            <a:headEnd/>
            <a:tailEnd/>
          </a:ln>
        </p:spPr>
        <p:txBody>
          <a:bodyPr anchor="ctr"/>
          <a:lstStyle/>
          <a:p>
            <a:pPr eaLnBrk="0" hangingPunct="0">
              <a:spcBef>
                <a:spcPct val="50000"/>
              </a:spcBef>
            </a:pPr>
            <a:endParaRPr lang="en-GB"/>
          </a:p>
        </p:txBody>
      </p:sp>
      <p:sp>
        <p:nvSpPr>
          <p:cNvPr id="214022" name="Text Box 6"/>
          <p:cNvSpPr txBox="1">
            <a:spLocks noChangeArrowheads="1"/>
          </p:cNvSpPr>
          <p:nvPr/>
        </p:nvSpPr>
        <p:spPr bwMode="auto">
          <a:xfrm>
            <a:off x="461964" y="208260"/>
            <a:ext cx="8220075" cy="923330"/>
          </a:xfrm>
          <a:prstGeom prst="rect">
            <a:avLst/>
          </a:prstGeom>
          <a:noFill/>
          <a:ln w="9525">
            <a:noFill/>
            <a:miter lim="800000"/>
            <a:headEnd/>
            <a:tailEnd/>
          </a:ln>
        </p:spPr>
        <p:txBody>
          <a:bodyPr>
            <a:spAutoFit/>
          </a:bodyPr>
          <a:lstStyle/>
          <a:p>
            <a:pPr algn="ctr"/>
            <a:r>
              <a:rPr lang="es-AR" sz="5400" b="1" dirty="0"/>
              <a:t>Quiero algo para beber</a:t>
            </a:r>
            <a:endParaRPr lang="es-ES" sz="5400" b="1" dirty="0"/>
          </a:p>
        </p:txBody>
      </p:sp>
      <p:sp>
        <p:nvSpPr>
          <p:cNvPr id="214019" name="Text Box 3"/>
          <p:cNvSpPr txBox="1">
            <a:spLocks noChangeArrowheads="1"/>
          </p:cNvSpPr>
          <p:nvPr/>
        </p:nvSpPr>
        <p:spPr bwMode="auto">
          <a:xfrm>
            <a:off x="2195513" y="294085"/>
            <a:ext cx="4987263" cy="1107996"/>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6600" b="1" dirty="0" err="1">
                <a:solidFill>
                  <a:schemeClr val="accent4"/>
                </a:solidFill>
                <a:latin typeface="+mn-lt"/>
              </a:rPr>
              <a:t>quiero</a:t>
            </a:r>
            <a:r>
              <a:rPr lang="en-US" sz="6600" b="1" dirty="0">
                <a:solidFill>
                  <a:schemeClr val="accent4"/>
                </a:solidFill>
                <a:latin typeface="+mn-lt"/>
              </a:rPr>
              <a:t> </a:t>
            </a:r>
            <a:r>
              <a:rPr lang="en-US" sz="6600" b="1" dirty="0" err="1">
                <a:solidFill>
                  <a:schemeClr val="accent4"/>
                </a:solidFill>
                <a:latin typeface="+mn-lt"/>
              </a:rPr>
              <a:t>agua</a:t>
            </a:r>
            <a:endParaRPr lang="en-US" sz="6600" b="1" dirty="0">
              <a:solidFill>
                <a:schemeClr val="accent4"/>
              </a:solidFill>
              <a:latin typeface="+mn-lt"/>
            </a:endParaRPr>
          </a:p>
        </p:txBody>
      </p:sp>
      <p:sp>
        <p:nvSpPr>
          <p:cNvPr id="214020" name="AutoShape 4"/>
          <p:cNvSpPr>
            <a:spLocks noChangeArrowheads="1"/>
          </p:cNvSpPr>
          <p:nvPr/>
        </p:nvSpPr>
        <p:spPr bwMode="auto">
          <a:xfrm>
            <a:off x="3803651" y="1914525"/>
            <a:ext cx="1535113" cy="1382316"/>
          </a:xfrm>
          <a:prstGeom prst="downArrow">
            <a:avLst>
              <a:gd name="adj1" fmla="val 50000"/>
              <a:gd name="adj2" fmla="val 30015"/>
            </a:avLst>
          </a:prstGeom>
          <a:solidFill>
            <a:schemeClr val="accent5"/>
          </a:solidFill>
          <a:ln w="57150">
            <a:solidFill>
              <a:schemeClr val="tx1"/>
            </a:solidFill>
            <a:miter lim="800000"/>
            <a:headEnd/>
            <a:tailEnd/>
          </a:ln>
          <a:effectLst/>
        </p:spPr>
        <p:txBody>
          <a:bodyPr vert="eaVert" wrap="none" anchor="ctr"/>
          <a:lstStyle/>
          <a:p>
            <a:pPr fontAlgn="auto">
              <a:spcBef>
                <a:spcPts val="0"/>
              </a:spcBef>
              <a:spcAft>
                <a:spcPts val="0"/>
              </a:spcAft>
              <a:defRPr/>
            </a:pPr>
            <a:endParaRPr lang="en-US">
              <a:latin typeface="+mn-lt"/>
            </a:endParaRPr>
          </a:p>
        </p:txBody>
      </p:sp>
      <p:sp>
        <p:nvSpPr>
          <p:cNvPr id="214021" name="Text Box 5"/>
          <p:cNvSpPr txBox="1">
            <a:spLocks noChangeArrowheads="1"/>
          </p:cNvSpPr>
          <p:nvPr/>
        </p:nvSpPr>
        <p:spPr bwMode="auto">
          <a:xfrm>
            <a:off x="331788" y="3631406"/>
            <a:ext cx="8470900" cy="1015663"/>
          </a:xfrm>
          <a:prstGeom prst="rect">
            <a:avLst/>
          </a:prstGeom>
          <a:noFill/>
          <a:ln w="9525">
            <a:noFill/>
            <a:miter lim="800000"/>
            <a:headEnd/>
            <a:tailEnd/>
          </a:ln>
          <a:effectLst/>
        </p:spPr>
        <p:txBody>
          <a:bodyPr>
            <a:spAutoFit/>
          </a:bodyPr>
          <a:lstStyle/>
          <a:p>
            <a:pPr algn="ctr" fontAlgn="auto">
              <a:spcBef>
                <a:spcPts val="0"/>
              </a:spcBef>
              <a:spcAft>
                <a:spcPts val="0"/>
              </a:spcAft>
              <a:defRPr/>
            </a:pPr>
            <a:r>
              <a:rPr lang="en-US" sz="6000" b="1" dirty="0" err="1">
                <a:solidFill>
                  <a:schemeClr val="accent4"/>
                </a:solidFill>
                <a:latin typeface="+mn-lt"/>
              </a:rPr>
              <a:t>quiero</a:t>
            </a:r>
            <a:r>
              <a:rPr lang="en-US" sz="6000" b="1" dirty="0">
                <a:solidFill>
                  <a:schemeClr val="accent4"/>
                </a:solidFill>
                <a:latin typeface="+mn-lt"/>
              </a:rPr>
              <a:t> </a:t>
            </a:r>
            <a:r>
              <a:rPr lang="en-US" sz="6000" b="1" dirty="0" err="1">
                <a:solidFill>
                  <a:schemeClr val="accent4"/>
                </a:solidFill>
                <a:latin typeface="+mn-lt"/>
              </a:rPr>
              <a:t>calmar</a:t>
            </a:r>
            <a:r>
              <a:rPr lang="en-US" sz="6000" b="1" dirty="0">
                <a:solidFill>
                  <a:schemeClr val="accent4"/>
                </a:solidFill>
                <a:latin typeface="+mn-lt"/>
              </a:rPr>
              <a:t> mi </a:t>
            </a:r>
            <a:r>
              <a:rPr lang="en-US" sz="6000" b="1" dirty="0" err="1">
                <a:solidFill>
                  <a:schemeClr val="accent4"/>
                </a:solidFill>
                <a:latin typeface="+mn-lt"/>
              </a:rPr>
              <a:t>sed</a:t>
            </a:r>
            <a:endParaRPr lang="en-US" sz="6000" b="1" dirty="0">
              <a:solidFill>
                <a:schemeClr val="accent4"/>
              </a:solidFill>
              <a:latin typeface="+mn-lt"/>
            </a:endParaRPr>
          </a:p>
        </p:txBody>
      </p:sp>
      <p:pic>
        <p:nvPicPr>
          <p:cNvPr id="32775" name="6 Imagen" descr="733906_39698074.jpg"/>
          <p:cNvPicPr>
            <a:picLocks noChangeAspect="1"/>
          </p:cNvPicPr>
          <p:nvPr/>
        </p:nvPicPr>
        <p:blipFill>
          <a:blip r:embed="rId3" cstate="print"/>
          <a:srcRect/>
          <a:stretch>
            <a:fillRect/>
          </a:stretch>
        </p:blipFill>
        <p:spPr bwMode="auto">
          <a:xfrm>
            <a:off x="2036764" y="1404540"/>
            <a:ext cx="1093787" cy="2319338"/>
          </a:xfrm>
          <a:prstGeom prst="rect">
            <a:avLst/>
          </a:prstGeom>
          <a:noFill/>
          <a:ln w="9525">
            <a:noFill/>
            <a:miter lim="800000"/>
            <a:headEnd/>
            <a:tailEnd/>
          </a:ln>
        </p:spPr>
      </p:pic>
      <p:pic>
        <p:nvPicPr>
          <p:cNvPr id="8" name="7 Imagen" descr="1032412_80509873.jpg"/>
          <p:cNvPicPr>
            <a:picLocks noChangeAspect="1"/>
          </p:cNvPicPr>
          <p:nvPr/>
        </p:nvPicPr>
        <p:blipFill>
          <a:blip r:embed="rId4" cstate="print"/>
          <a:srcRect/>
          <a:stretch>
            <a:fillRect/>
          </a:stretch>
        </p:blipFill>
        <p:spPr bwMode="auto">
          <a:xfrm>
            <a:off x="598489" y="1634728"/>
            <a:ext cx="1438275" cy="1794272"/>
          </a:xfrm>
          <a:prstGeom prst="rect">
            <a:avLst/>
          </a:prstGeom>
          <a:noFill/>
          <a:ln w="9525">
            <a:noFill/>
            <a:miter lim="800000"/>
            <a:headEnd/>
            <a:tailEnd/>
          </a:ln>
        </p:spPr>
      </p:pic>
      <p:pic>
        <p:nvPicPr>
          <p:cNvPr id="9" name="8 Imagen" descr="971008_79758922.jpg"/>
          <p:cNvPicPr>
            <a:picLocks noChangeAspect="1"/>
          </p:cNvPicPr>
          <p:nvPr/>
        </p:nvPicPr>
        <p:blipFill>
          <a:blip r:embed="rId5" cstate="print"/>
          <a:srcRect/>
          <a:stretch>
            <a:fillRect/>
          </a:stretch>
        </p:blipFill>
        <p:spPr bwMode="auto">
          <a:xfrm>
            <a:off x="5783264" y="1200150"/>
            <a:ext cx="1870075" cy="1828800"/>
          </a:xfrm>
          <a:prstGeom prst="rect">
            <a:avLst/>
          </a:prstGeom>
          <a:noFill/>
          <a:ln w="9525">
            <a:noFill/>
            <a:miter lim="800000"/>
            <a:headEnd/>
            <a:tailEnd/>
          </a:ln>
        </p:spPr>
      </p:pic>
      <p:pic>
        <p:nvPicPr>
          <p:cNvPr id="10" name="9 Imagen" descr="1223979_80759144.jpg"/>
          <p:cNvPicPr>
            <a:picLocks noChangeAspect="1"/>
          </p:cNvPicPr>
          <p:nvPr/>
        </p:nvPicPr>
        <p:blipFill>
          <a:blip r:embed="rId6" cstate="print"/>
          <a:srcRect/>
          <a:stretch>
            <a:fillRect/>
          </a:stretch>
        </p:blipFill>
        <p:spPr bwMode="auto">
          <a:xfrm>
            <a:off x="7421563" y="1749029"/>
            <a:ext cx="1524000" cy="1714500"/>
          </a:xfrm>
          <a:prstGeom prst="rect">
            <a:avLst/>
          </a:prstGeom>
          <a:noFill/>
          <a:ln w="9525">
            <a:noFill/>
            <a:miter lim="800000"/>
            <a:headEnd/>
            <a:tailEnd/>
          </a:ln>
        </p:spPr>
      </p:pic>
      <p:sp>
        <p:nvSpPr>
          <p:cNvPr id="11" name="3 Marcador de pie de página"/>
          <p:cNvSpPr>
            <a:spLocks noGrp="1"/>
          </p:cNvSpPr>
          <p:nvPr>
            <p:ph type="ftr" sz="quarter" idx="11"/>
          </p:nvPr>
        </p:nvSpPr>
        <p:spPr>
          <a:xfrm>
            <a:off x="0" y="4855468"/>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extLst>
      <p:ext uri="{BB962C8B-B14F-4D97-AF65-F5344CB8AC3E}">
        <p14:creationId xmlns="" xmlns:p14="http://schemas.microsoft.com/office/powerpoint/2010/main" val="3461742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14021"/>
                                        </p:tgtEl>
                                        <p:attrNameLst>
                                          <p:attrName>style.visibility</p:attrName>
                                        </p:attrNameLst>
                                      </p:cBhvr>
                                      <p:to>
                                        <p:strVal val="visible"/>
                                      </p:to>
                                    </p:set>
                                    <p:animEffect transition="in" filter="fade">
                                      <p:cBhvr>
                                        <p:cTn id="7" dur="1000"/>
                                        <p:tgtEl>
                                          <p:spTgt spid="214021"/>
                                        </p:tgtEl>
                                      </p:cBhvr>
                                    </p:animEffect>
                                    <p:anim calcmode="lin" valueType="num">
                                      <p:cBhvr>
                                        <p:cTn id="8" dur="1000" fill="hold"/>
                                        <p:tgtEl>
                                          <p:spTgt spid="214021"/>
                                        </p:tgtEl>
                                        <p:attrNameLst>
                                          <p:attrName>ppt_x</p:attrName>
                                        </p:attrNameLst>
                                      </p:cBhvr>
                                      <p:tavLst>
                                        <p:tav tm="0">
                                          <p:val>
                                            <p:strVal val="#ppt_x"/>
                                          </p:val>
                                        </p:tav>
                                        <p:tav tm="100000">
                                          <p:val>
                                            <p:strVal val="#ppt_x"/>
                                          </p:val>
                                        </p:tav>
                                      </p:tavLst>
                                    </p:anim>
                                    <p:anim calcmode="lin" valueType="num">
                                      <p:cBhvr>
                                        <p:cTn id="9" dur="1000" fill="hold"/>
                                        <p:tgtEl>
                                          <p:spTgt spid="2140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14020"/>
                                        </p:tgtEl>
                                        <p:attrNameLst>
                                          <p:attrName>style.visibility</p:attrName>
                                        </p:attrNameLst>
                                      </p:cBhvr>
                                      <p:to>
                                        <p:strVal val="visible"/>
                                      </p:to>
                                    </p:set>
                                    <p:animEffect transition="in" filter="fade">
                                      <p:cBhvr>
                                        <p:cTn id="12" dur="1000"/>
                                        <p:tgtEl>
                                          <p:spTgt spid="214020"/>
                                        </p:tgtEl>
                                      </p:cBhvr>
                                    </p:animEffect>
                                    <p:anim calcmode="lin" valueType="num">
                                      <p:cBhvr>
                                        <p:cTn id="13" dur="1000" fill="hold"/>
                                        <p:tgtEl>
                                          <p:spTgt spid="214020"/>
                                        </p:tgtEl>
                                        <p:attrNameLst>
                                          <p:attrName>ppt_x</p:attrName>
                                        </p:attrNameLst>
                                      </p:cBhvr>
                                      <p:tavLst>
                                        <p:tav tm="0">
                                          <p:val>
                                            <p:strVal val="#ppt_x"/>
                                          </p:val>
                                        </p:tav>
                                        <p:tav tm="100000">
                                          <p:val>
                                            <p:strVal val="#ppt_x"/>
                                          </p:val>
                                        </p:tav>
                                      </p:tavLst>
                                    </p:anim>
                                    <p:anim calcmode="lin" valueType="num">
                                      <p:cBhvr>
                                        <p:cTn id="14" dur="1000" fill="hold"/>
                                        <p:tgtEl>
                                          <p:spTgt spid="2140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grpId="1" nodeType="clickEffect">
                                  <p:stCondLst>
                                    <p:cond delay="0"/>
                                  </p:stCondLst>
                                  <p:childTnLst>
                                    <p:animRot by="10800000">
                                      <p:cBhvr>
                                        <p:cTn id="18" dur="2000" fill="hold"/>
                                        <p:tgtEl>
                                          <p:spTgt spid="214020"/>
                                        </p:tgtEl>
                                        <p:attrNameLst>
                                          <p:attrName>r</p:attrName>
                                        </p:attrNameLst>
                                      </p:cBhvr>
                                    </p:animRot>
                                  </p:childTnLst>
                                </p:cTn>
                              </p:par>
                              <p:par>
                                <p:cTn id="19" presetID="21" presetClass="emph" presetSubtype="0" fill="hold" grpId="2" nodeType="withEffect">
                                  <p:stCondLst>
                                    <p:cond delay="0"/>
                                  </p:stCondLst>
                                  <p:childTnLst>
                                    <p:animClr clrSpc="hsl" dir="cw">
                                      <p:cBhvr override="childStyle">
                                        <p:cTn id="20" dur="500" fill="hold"/>
                                        <p:tgtEl>
                                          <p:spTgt spid="214020"/>
                                        </p:tgtEl>
                                        <p:attrNameLst>
                                          <p:attrName>style.color</p:attrName>
                                        </p:attrNameLst>
                                      </p:cBhvr>
                                      <p:by>
                                        <p:hsl h="7200000" s="0" l="0"/>
                                      </p:by>
                                    </p:animClr>
                                    <p:animClr clrSpc="hsl" dir="cw">
                                      <p:cBhvr>
                                        <p:cTn id="21" dur="500" fill="hold"/>
                                        <p:tgtEl>
                                          <p:spTgt spid="214020"/>
                                        </p:tgtEl>
                                        <p:attrNameLst>
                                          <p:attrName>fillcolor</p:attrName>
                                        </p:attrNameLst>
                                      </p:cBhvr>
                                      <p:by>
                                        <p:hsl h="7200000" s="0" l="0"/>
                                      </p:by>
                                    </p:animClr>
                                    <p:animClr clrSpc="hsl" dir="cw">
                                      <p:cBhvr>
                                        <p:cTn id="22" dur="500" fill="hold"/>
                                        <p:tgtEl>
                                          <p:spTgt spid="214020"/>
                                        </p:tgtEl>
                                        <p:attrNameLst>
                                          <p:attrName>stroke.color</p:attrName>
                                        </p:attrNameLst>
                                      </p:cBhvr>
                                      <p:by>
                                        <p:hsl h="7200000" s="0" l="0"/>
                                      </p:by>
                                    </p:animClr>
                                    <p:set>
                                      <p:cBhvr>
                                        <p:cTn id="23" dur="500" fill="hold"/>
                                        <p:tgtEl>
                                          <p:spTgt spid="214020"/>
                                        </p:tgtEl>
                                        <p:attrNameLst>
                                          <p:attrName>fill.type</p:attrName>
                                        </p:attrNameLst>
                                      </p:cBhvr>
                                      <p:to>
                                        <p:strVal val="solid"/>
                                      </p:to>
                                    </p:set>
                                  </p:childTnLst>
                                </p:cTn>
                              </p:par>
                              <p:par>
                                <p:cTn id="24" presetID="10" presetClass="exit" presetSubtype="0" fill="hold" grpId="0" nodeType="withEffect">
                                  <p:stCondLst>
                                    <p:cond delay="0"/>
                                  </p:stCondLst>
                                  <p:childTnLst>
                                    <p:animEffect transition="out" filter="fade">
                                      <p:cBhvr>
                                        <p:cTn id="25" dur="2000"/>
                                        <p:tgtEl>
                                          <p:spTgt spid="214019"/>
                                        </p:tgtEl>
                                      </p:cBhvr>
                                    </p:animEffect>
                                    <p:set>
                                      <p:cBhvr>
                                        <p:cTn id="26" dur="1" fill="hold">
                                          <p:stCondLst>
                                            <p:cond delay="1999"/>
                                          </p:stCondLst>
                                        </p:cTn>
                                        <p:tgtEl>
                                          <p:spTgt spid="214019"/>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214022"/>
                                        </p:tgtEl>
                                        <p:attrNameLst>
                                          <p:attrName>style.visibility</p:attrName>
                                        </p:attrNameLst>
                                      </p:cBhvr>
                                      <p:to>
                                        <p:strVal val="visible"/>
                                      </p:to>
                                    </p:set>
                                    <p:animEffect transition="in" filter="fade">
                                      <p:cBhvr>
                                        <p:cTn id="29" dur="2000"/>
                                        <p:tgtEl>
                                          <p:spTgt spid="214022"/>
                                        </p:tgtEl>
                                      </p:cBhvr>
                                    </p:animEffec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2" grpId="0"/>
      <p:bldP spid="214019" grpId="0"/>
      <p:bldP spid="214020" grpId="0" animBg="1"/>
      <p:bldP spid="214020" grpId="1" animBg="1"/>
      <p:bldP spid="214020" grpId="2" animBg="1"/>
      <p:bldP spid="214021"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143500"/>
          </a:xfrm>
          <a:solidFill>
            <a:schemeClr val="tx1">
              <a:lumMod val="75000"/>
              <a:lumOff val="25000"/>
            </a:schemeClr>
          </a:solidFill>
        </p:spPr>
        <p:txBody>
          <a:bodyPr/>
          <a:lstStyle/>
          <a:p>
            <a:pPr algn="ctr">
              <a:buNone/>
            </a:pPr>
            <a:endParaRPr lang="es-AR" dirty="0" smtClean="0">
              <a:solidFill>
                <a:schemeClr val="bg1"/>
              </a:solidFill>
            </a:endParaRPr>
          </a:p>
          <a:p>
            <a:pPr algn="ctr">
              <a:spcBef>
                <a:spcPts val="2400"/>
              </a:spcBef>
              <a:buNone/>
            </a:pPr>
            <a:endParaRPr lang="es-AR" sz="4800" dirty="0" smtClean="0">
              <a:solidFill>
                <a:schemeClr val="bg1"/>
              </a:solidFill>
            </a:endParaRPr>
          </a:p>
          <a:p>
            <a:pPr algn="ctr">
              <a:spcBef>
                <a:spcPts val="2400"/>
              </a:spcBef>
              <a:buNone/>
            </a:pPr>
            <a:r>
              <a:rPr lang="es-AR" sz="4000" dirty="0" smtClean="0">
                <a:solidFill>
                  <a:schemeClr val="bg1"/>
                </a:solidFill>
              </a:rPr>
              <a:t>OBJETIVO =  “ACORDAR”</a:t>
            </a:r>
          </a:p>
        </p:txBody>
      </p:sp>
      <p:sp>
        <p:nvSpPr>
          <p:cNvPr id="4" name="Slide Number Placeholder 3"/>
          <p:cNvSpPr>
            <a:spLocks noGrp="1"/>
          </p:cNvSpPr>
          <p:nvPr>
            <p:ph type="sldNum" sz="quarter" idx="10"/>
          </p:nvPr>
        </p:nvSpPr>
        <p:spPr/>
        <p:txBody>
          <a:bodyPr/>
          <a:lstStyle/>
          <a:p>
            <a:pPr>
              <a:defRPr/>
            </a:pPr>
            <a:r>
              <a:rPr lang="en-US" smtClean="0"/>
              <a:t>| </a:t>
            </a:r>
            <a:fld id="{9B4E8CCE-87C1-4BA8-8D86-15FF64157675}" type="slidenum">
              <a:rPr lang="en-US" smtClean="0">
                <a:solidFill>
                  <a:srgbClr val="B2B2B2"/>
                </a:solidFill>
              </a:rPr>
              <a:pPr>
                <a:defRPr/>
              </a:pPr>
              <a:t>154</a:t>
            </a:fld>
            <a:endParaRPr lang="en-US">
              <a:solidFill>
                <a:srgbClr val="B2B2B2"/>
              </a:solidFill>
            </a:endParaRPr>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1" y="51470"/>
            <a:ext cx="8685213" cy="434578"/>
          </a:xfrm>
        </p:spPr>
        <p:txBody>
          <a:bodyPr/>
          <a:lstStyle/>
          <a:p>
            <a:r>
              <a:rPr lang="es-AR" dirty="0" smtClean="0"/>
              <a:t>proceso macro para resolver conflictos</a:t>
            </a:r>
            <a:endParaRPr lang="es-AR" dirty="0"/>
          </a:p>
        </p:txBody>
      </p:sp>
      <p:sp>
        <p:nvSpPr>
          <p:cNvPr id="4" name="Slide Number Placeholder 3"/>
          <p:cNvSpPr>
            <a:spLocks noGrp="1"/>
          </p:cNvSpPr>
          <p:nvPr>
            <p:ph type="sldNum" sz="quarter" idx="10"/>
          </p:nvPr>
        </p:nvSpPr>
        <p:spPr>
          <a:xfrm>
            <a:off x="7010400" y="5015485"/>
            <a:ext cx="2133600" cy="200025"/>
          </a:xfrm>
        </p:spPr>
        <p:txBody>
          <a:bodyPr/>
          <a:lstStyle/>
          <a:p>
            <a:pPr>
              <a:defRPr/>
            </a:pPr>
            <a:r>
              <a:rPr lang="en-US" smtClean="0"/>
              <a:t>| </a:t>
            </a:r>
            <a:fld id="{9B4E8CCE-87C1-4BA8-8D86-15FF64157675}" type="slidenum">
              <a:rPr lang="en-US" smtClean="0">
                <a:solidFill>
                  <a:srgbClr val="B2B2B2"/>
                </a:solidFill>
              </a:rPr>
              <a:pPr>
                <a:defRPr/>
              </a:pPr>
              <a:t>155</a:t>
            </a:fld>
            <a:endParaRPr lang="en-US">
              <a:solidFill>
                <a:srgbClr val="B2B2B2"/>
              </a:solidFill>
            </a:endParaRPr>
          </a:p>
        </p:txBody>
      </p:sp>
      <p:sp>
        <p:nvSpPr>
          <p:cNvPr id="35" name="Right Arrow 34"/>
          <p:cNvSpPr/>
          <p:nvPr/>
        </p:nvSpPr>
        <p:spPr bwMode="auto">
          <a:xfrm>
            <a:off x="4572000" y="2499742"/>
            <a:ext cx="432048" cy="360040"/>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nvGrpSpPr>
          <p:cNvPr id="3" name="Group 39"/>
          <p:cNvGrpSpPr/>
          <p:nvPr/>
        </p:nvGrpSpPr>
        <p:grpSpPr>
          <a:xfrm>
            <a:off x="1259632" y="3579862"/>
            <a:ext cx="7056784" cy="1242138"/>
            <a:chOff x="1331640" y="4869160"/>
            <a:chExt cx="6565906" cy="1656184"/>
          </a:xfrm>
        </p:grpSpPr>
        <p:pic>
          <p:nvPicPr>
            <p:cNvPr id="31" name="Picture 2"/>
            <p:cNvPicPr>
              <a:picLocks noChangeAspect="1" noChangeArrowheads="1"/>
            </p:cNvPicPr>
            <p:nvPr/>
          </p:nvPicPr>
          <p:blipFill>
            <a:blip r:embed="rId2" cstate="print"/>
            <a:srcRect/>
            <a:stretch>
              <a:fillRect/>
            </a:stretch>
          </p:blipFill>
          <p:spPr bwMode="auto">
            <a:xfrm>
              <a:off x="1331640" y="4941168"/>
              <a:ext cx="2304256" cy="1545128"/>
            </a:xfrm>
            <a:prstGeom prst="rect">
              <a:avLst/>
            </a:prstGeom>
            <a:noFill/>
            <a:ln w="9525">
              <a:noFill/>
              <a:miter lim="800000"/>
              <a:headEnd/>
              <a:tailEnd/>
            </a:ln>
            <a:effectLst/>
          </p:spPr>
        </p:pic>
        <p:pic>
          <p:nvPicPr>
            <p:cNvPr id="32" name="Picture 2"/>
            <p:cNvPicPr>
              <a:picLocks noChangeAspect="1" noChangeArrowheads="1"/>
            </p:cNvPicPr>
            <p:nvPr/>
          </p:nvPicPr>
          <p:blipFill>
            <a:blip r:embed="rId3" cstate="print"/>
            <a:srcRect/>
            <a:stretch>
              <a:fillRect/>
            </a:stretch>
          </p:blipFill>
          <p:spPr bwMode="auto">
            <a:xfrm>
              <a:off x="5724128" y="4869160"/>
              <a:ext cx="2173418" cy="1656184"/>
            </a:xfrm>
            <a:prstGeom prst="rect">
              <a:avLst/>
            </a:prstGeom>
            <a:noFill/>
            <a:ln w="9525">
              <a:noFill/>
              <a:miter lim="800000"/>
              <a:headEnd/>
              <a:tailEnd/>
            </a:ln>
            <a:effectLst/>
          </p:spPr>
        </p:pic>
        <p:sp>
          <p:nvSpPr>
            <p:cNvPr id="36" name="Right Arrow 35"/>
            <p:cNvSpPr/>
            <p:nvPr/>
          </p:nvSpPr>
          <p:spPr bwMode="auto">
            <a:xfrm>
              <a:off x="4413596" y="5253203"/>
              <a:ext cx="432048" cy="408045"/>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5" name="Group 37"/>
          <p:cNvGrpSpPr/>
          <p:nvPr/>
        </p:nvGrpSpPr>
        <p:grpSpPr>
          <a:xfrm>
            <a:off x="755576" y="969572"/>
            <a:ext cx="8175727" cy="540060"/>
            <a:chOff x="755576" y="1196752"/>
            <a:chExt cx="8394720" cy="720080"/>
          </a:xfrm>
        </p:grpSpPr>
        <p:sp>
          <p:nvSpPr>
            <p:cNvPr id="33" name="Pentagon 32"/>
            <p:cNvSpPr/>
            <p:nvPr/>
          </p:nvSpPr>
          <p:spPr bwMode="auto">
            <a:xfrm>
              <a:off x="755576" y="1196752"/>
              <a:ext cx="3456384" cy="720080"/>
            </a:xfrm>
            <a:prstGeom prst="homePlat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dirty="0" smtClean="0">
                  <a:solidFill>
                    <a:schemeClr val="tx1"/>
                  </a:solidFill>
                  <a:latin typeface="Arial" charset="0"/>
                  <a:cs typeface="Arial" charset="0"/>
                </a:rPr>
                <a:t>DISOLUCIÓN DEL COMPONENTE PERSONAL</a:t>
              </a:r>
              <a:endParaRPr kumimoji="0" lang="es-AR" i="0" u="none" strike="noStrike" cap="none" normalizeH="0" baseline="0" dirty="0" smtClean="0">
                <a:ln>
                  <a:noFill/>
                </a:ln>
                <a:solidFill>
                  <a:schemeClr val="tx1"/>
                </a:solidFill>
                <a:effectLst/>
                <a:latin typeface="Arial" charset="0"/>
                <a:cs typeface="Arial" charset="0"/>
              </a:endParaRPr>
            </a:p>
          </p:txBody>
        </p:sp>
        <p:sp>
          <p:nvSpPr>
            <p:cNvPr id="34" name="Chevron 33"/>
            <p:cNvSpPr/>
            <p:nvPr/>
          </p:nvSpPr>
          <p:spPr bwMode="auto">
            <a:xfrm>
              <a:off x="5117847" y="1196752"/>
              <a:ext cx="4032449" cy="720080"/>
            </a:xfrm>
            <a:prstGeom prst="chevron">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i="0" u="none" strike="noStrike" cap="none" normalizeH="0" baseline="0" dirty="0" smtClean="0">
                  <a:ln>
                    <a:noFill/>
                  </a:ln>
                  <a:solidFill>
                    <a:schemeClr val="tx1"/>
                  </a:solidFill>
                  <a:effectLst/>
                  <a:latin typeface="Arial" charset="0"/>
                  <a:cs typeface="Arial" charset="0"/>
                </a:rPr>
                <a:t>RESOLUCIÓN DEL COMPONENTE OPERATIVO</a:t>
              </a:r>
            </a:p>
          </p:txBody>
        </p:sp>
        <p:sp>
          <p:nvSpPr>
            <p:cNvPr id="37" name="Right Arrow 36"/>
            <p:cNvSpPr/>
            <p:nvPr/>
          </p:nvSpPr>
          <p:spPr bwMode="auto">
            <a:xfrm>
              <a:off x="4685799" y="1412776"/>
              <a:ext cx="432048" cy="384043"/>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sp>
        <p:nvSpPr>
          <p:cNvPr id="22" name="Rounded Rectangle 21"/>
          <p:cNvSpPr/>
          <p:nvPr/>
        </p:nvSpPr>
        <p:spPr bwMode="auto">
          <a:xfrm>
            <a:off x="323528" y="771550"/>
            <a:ext cx="4104456" cy="4104456"/>
          </a:xfrm>
          <a:prstGeom prst="roundRect">
            <a:avLst/>
          </a:prstGeom>
          <a:noFill/>
          <a:ln w="38100" cap="flat" cmpd="sng" algn="ctr">
            <a:solidFill>
              <a:srgbClr val="FF0000"/>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nvGrpSpPr>
          <p:cNvPr id="6" name="Group 37"/>
          <p:cNvGrpSpPr/>
          <p:nvPr/>
        </p:nvGrpSpPr>
        <p:grpSpPr>
          <a:xfrm>
            <a:off x="1043608" y="1635646"/>
            <a:ext cx="2952328" cy="1800200"/>
            <a:chOff x="1043608" y="1779662"/>
            <a:chExt cx="2952328" cy="1800200"/>
          </a:xfrm>
        </p:grpSpPr>
        <p:sp>
          <p:nvSpPr>
            <p:cNvPr id="24" name="Oval 23"/>
            <p:cNvSpPr/>
            <p:nvPr/>
          </p:nvSpPr>
          <p:spPr bwMode="auto">
            <a:xfrm>
              <a:off x="1043608" y="1779662"/>
              <a:ext cx="2952328" cy="18002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b="0" i="0" u="none" strike="noStrike" cap="none" normalizeH="0" baseline="0" smtClean="0">
                <a:ln>
                  <a:noFill/>
                </a:ln>
                <a:solidFill>
                  <a:schemeClr val="tx1"/>
                </a:solidFill>
                <a:effectLst/>
                <a:latin typeface="Arial" charset="0"/>
                <a:cs typeface="Arial" charset="0"/>
              </a:endParaRPr>
            </a:p>
          </p:txBody>
        </p:sp>
        <p:sp>
          <p:nvSpPr>
            <p:cNvPr id="28" name="Text Box 23"/>
            <p:cNvSpPr txBox="1">
              <a:spLocks noChangeArrowheads="1"/>
            </p:cNvSpPr>
            <p:nvPr/>
          </p:nvSpPr>
          <p:spPr bwMode="auto">
            <a:xfrm>
              <a:off x="1677728" y="1880136"/>
              <a:ext cx="1584319" cy="338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2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grpSp>
        <p:nvGrpSpPr>
          <p:cNvPr id="7" name="Group 44"/>
          <p:cNvGrpSpPr/>
          <p:nvPr/>
        </p:nvGrpSpPr>
        <p:grpSpPr>
          <a:xfrm>
            <a:off x="5652120" y="1635646"/>
            <a:ext cx="2952328" cy="1800200"/>
            <a:chOff x="5652120" y="1707654"/>
            <a:chExt cx="2952328" cy="1800200"/>
          </a:xfrm>
        </p:grpSpPr>
        <p:grpSp>
          <p:nvGrpSpPr>
            <p:cNvPr id="8" name="Group 38"/>
            <p:cNvGrpSpPr/>
            <p:nvPr/>
          </p:nvGrpSpPr>
          <p:grpSpPr>
            <a:xfrm>
              <a:off x="5652120" y="1707654"/>
              <a:ext cx="2952328" cy="1800200"/>
              <a:chOff x="1043608" y="1779662"/>
              <a:chExt cx="2952328" cy="1800200"/>
            </a:xfrm>
          </p:grpSpPr>
          <p:sp>
            <p:nvSpPr>
              <p:cNvPr id="40" name="Oval 39"/>
              <p:cNvSpPr/>
              <p:nvPr/>
            </p:nvSpPr>
            <p:spPr bwMode="auto">
              <a:xfrm>
                <a:off x="1043608" y="1779662"/>
                <a:ext cx="2952328" cy="18002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b="0" i="0" u="none" strike="noStrike" cap="none" normalizeH="0" baseline="0" smtClean="0">
                  <a:ln>
                    <a:noFill/>
                  </a:ln>
                  <a:solidFill>
                    <a:schemeClr val="tx1"/>
                  </a:solidFill>
                  <a:effectLst/>
                  <a:latin typeface="Arial" charset="0"/>
                  <a:cs typeface="Arial" charset="0"/>
                </a:endParaRPr>
              </a:p>
            </p:txBody>
          </p:sp>
          <p:sp>
            <p:nvSpPr>
              <p:cNvPr id="41" name="Text Box 23"/>
              <p:cNvSpPr txBox="1">
                <a:spLocks noChangeArrowheads="1"/>
              </p:cNvSpPr>
              <p:nvPr/>
            </p:nvSpPr>
            <p:spPr bwMode="auto">
              <a:xfrm>
                <a:off x="1677728" y="1880136"/>
                <a:ext cx="1584319" cy="338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2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grpSp>
          <p:nvGrpSpPr>
            <p:cNvPr id="9" name="Group 41"/>
            <p:cNvGrpSpPr/>
            <p:nvPr/>
          </p:nvGrpSpPr>
          <p:grpSpPr>
            <a:xfrm>
              <a:off x="6113196" y="2182682"/>
              <a:ext cx="2016224" cy="1152128"/>
              <a:chOff x="6228184" y="2067694"/>
              <a:chExt cx="2016224" cy="1152128"/>
            </a:xfrm>
          </p:grpSpPr>
          <p:sp>
            <p:nvSpPr>
              <p:cNvPr id="43" name="Oval 42"/>
              <p:cNvSpPr/>
              <p:nvPr/>
            </p:nvSpPr>
            <p:spPr bwMode="auto">
              <a:xfrm>
                <a:off x="6228184" y="2067694"/>
                <a:ext cx="2016224" cy="1152128"/>
              </a:xfrm>
              <a:prstGeom prst="ellipse">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44" name="Text Box 18"/>
              <p:cNvSpPr txBox="1">
                <a:spLocks noChangeArrowheads="1"/>
              </p:cNvSpPr>
              <p:nvPr/>
            </p:nvSpPr>
            <p:spPr bwMode="auto">
              <a:xfrm>
                <a:off x="6458495" y="2485228"/>
                <a:ext cx="1511833" cy="338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smtClean="0">
                    <a:ln>
                      <a:noFill/>
                    </a:ln>
                    <a:solidFill>
                      <a:srgbClr val="FFFFFF"/>
                    </a:solidFill>
                    <a:effectLst/>
                    <a:uLnTx/>
                    <a:uFillTx/>
                    <a:latin typeface="+mn-lt"/>
                    <a:ea typeface="Lato" panose="020F0502020204030203" pitchFamily="34" charset="0"/>
                    <a:cs typeface="Lato" panose="020F0502020204030203" pitchFamily="34" charset="0"/>
                  </a:rPr>
                  <a:t>OPERATIVOS</a:t>
                </a:r>
                <a:endParaRPr kumimoji="0" lang="en-US" altLang="en-US" sz="1200"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endParaRPr>
              </a:p>
            </p:txBody>
          </p:sp>
        </p:grpSp>
      </p:grpSp>
      <p:sp>
        <p:nvSpPr>
          <p:cNvPr id="46" name="3 Marcador de pie de página"/>
          <p:cNvSpPr>
            <a:spLocks noGrp="1"/>
          </p:cNvSpPr>
          <p:nvPr>
            <p:ph type="ftr" sz="quarter" idx="11"/>
          </p:nvPr>
        </p:nvSpPr>
        <p:spPr>
          <a:xfrm>
            <a:off x="0" y="4904472"/>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800" dirty="0" smtClean="0">
                <a:sym typeface="Trebuchet MS" pitchFamily="34" charset="0"/>
              </a:rPr>
              <a:t>© 2017 Axialent, Inc. </a:t>
            </a:r>
            <a:r>
              <a:rPr lang="en-US" sz="800" dirty="0" err="1" smtClean="0">
                <a:sym typeface="Trebuchet MS" pitchFamily="34" charset="0"/>
              </a:rPr>
              <a:t>Todos</a:t>
            </a:r>
            <a:r>
              <a:rPr lang="en-US" sz="800" dirty="0" smtClean="0">
                <a:sym typeface="Trebuchet MS" pitchFamily="34" charset="0"/>
              </a:rPr>
              <a:t> los </a:t>
            </a:r>
            <a:r>
              <a:rPr lang="en-US" sz="800" dirty="0" err="1" smtClean="0">
                <a:sym typeface="Trebuchet MS" pitchFamily="34" charset="0"/>
              </a:rPr>
              <a:t>derechos</a:t>
            </a:r>
            <a:r>
              <a:rPr lang="en-US" sz="800" dirty="0" smtClean="0">
                <a:sym typeface="Trebuchet MS" pitchFamily="34" charset="0"/>
              </a:rPr>
              <a:t> </a:t>
            </a:r>
            <a:r>
              <a:rPr lang="en-US" sz="800" dirty="0" err="1" smtClean="0">
                <a:sym typeface="Trebuchet MS" pitchFamily="34" charset="0"/>
              </a:rPr>
              <a:t>reservados</a:t>
            </a:r>
            <a:r>
              <a:rPr lang="en-US" sz="8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ppt_w/2"/>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1010" name="Rectangle 2"/>
          <p:cNvSpPr>
            <a:spLocks noGrp="1" noChangeArrowheads="1"/>
          </p:cNvSpPr>
          <p:nvPr>
            <p:ph type="title" idx="4294967295"/>
          </p:nvPr>
        </p:nvSpPr>
        <p:spPr>
          <a:xfrm>
            <a:off x="351284" y="-10853"/>
            <a:ext cx="8685213" cy="523220"/>
          </a:xfrm>
        </p:spPr>
        <p:txBody>
          <a:bodyPr anchor="ctr">
            <a:spAutoFit/>
          </a:bodyPr>
          <a:lstStyle/>
          <a:p>
            <a:pPr eaLnBrk="1" hangingPunct="1"/>
            <a:r>
              <a:rPr lang="en-US" dirty="0" err="1" smtClean="0"/>
              <a:t>ejercicio</a:t>
            </a:r>
            <a:r>
              <a:rPr lang="en-US" dirty="0" smtClean="0"/>
              <a:t>: “mi </a:t>
            </a:r>
            <a:r>
              <a:rPr lang="en-US" dirty="0" err="1" smtClean="0"/>
              <a:t>problema</a:t>
            </a:r>
            <a:r>
              <a:rPr lang="en-US" dirty="0" smtClean="0"/>
              <a:t> </a:t>
            </a:r>
            <a:r>
              <a:rPr lang="en-US" dirty="0" err="1" smtClean="0"/>
              <a:t>es</a:t>
            </a:r>
            <a:r>
              <a:rPr lang="en-US" dirty="0" smtClean="0"/>
              <a:t>…”</a:t>
            </a:r>
            <a:endParaRPr lang="es-ES" dirty="0" smtClean="0"/>
          </a:p>
        </p:txBody>
      </p:sp>
      <p:sp>
        <p:nvSpPr>
          <p:cNvPr id="1353733" name="Content Placeholder 2"/>
          <p:cNvSpPr>
            <a:spLocks noGrp="1"/>
          </p:cNvSpPr>
          <p:nvPr>
            <p:ph type="body" idx="4294967295"/>
          </p:nvPr>
        </p:nvSpPr>
        <p:spPr>
          <a:xfrm>
            <a:off x="136532" y="1459727"/>
            <a:ext cx="8276978" cy="3416279"/>
          </a:xfrm>
        </p:spPr>
        <p:txBody>
          <a:bodyPr wrap="square" lIns="91420" tIns="91420" rIns="91420" bIns="91420">
            <a:spAutoFit/>
          </a:bodyPr>
          <a:lstStyle/>
          <a:p>
            <a:pPr marL="342900" indent="-342900" defTabSz="895350" eaLnBrk="1" hangingPunct="1">
              <a:spcBef>
                <a:spcPts val="600"/>
              </a:spcBef>
              <a:spcAft>
                <a:spcPts val="0"/>
              </a:spcAft>
              <a:buFontTx/>
              <a:buAutoNum type="arabicPeriod"/>
            </a:pPr>
            <a:r>
              <a:rPr lang="es-AR" sz="1400" b="0" dirty="0" smtClean="0">
                <a:solidFill>
                  <a:srgbClr val="002960"/>
                </a:solidFill>
              </a:rPr>
              <a:t>Formen parejas (“A” y “B”) entre quienes existan temas controversiales que aún no conversaron a fondo.</a:t>
            </a:r>
          </a:p>
          <a:p>
            <a:pPr marL="342900" indent="-342900" defTabSz="895350" eaLnBrk="1" hangingPunct="1">
              <a:spcBef>
                <a:spcPts val="600"/>
              </a:spcBef>
              <a:spcAft>
                <a:spcPts val="0"/>
              </a:spcAft>
              <a:buFontTx/>
              <a:buAutoNum type="arabicPeriod"/>
            </a:pPr>
            <a:r>
              <a:rPr lang="es-AR" sz="1400" b="0" dirty="0" smtClean="0">
                <a:solidFill>
                  <a:srgbClr val="002960"/>
                </a:solidFill>
              </a:rPr>
              <a:t>“A” empieza la conversación diciendo “mi perspectiva es…” y expone su punto de vista respecto del tema en cuestión.</a:t>
            </a:r>
          </a:p>
          <a:p>
            <a:pPr marL="342900" indent="-342900" defTabSz="895350" eaLnBrk="1" hangingPunct="1">
              <a:spcBef>
                <a:spcPts val="600"/>
              </a:spcBef>
              <a:spcAft>
                <a:spcPts val="0"/>
              </a:spcAft>
              <a:buFontTx/>
              <a:buAutoNum type="arabicPeriod"/>
            </a:pPr>
            <a:r>
              <a:rPr lang="es-AR" sz="1400" b="0" dirty="0" smtClean="0">
                <a:solidFill>
                  <a:srgbClr val="002960"/>
                </a:solidFill>
              </a:rPr>
              <a:t>“B” sólo indaga todo lo que puede, NO propone soluciones, NO brinda consejos ni respuestas., NO se defiende.</a:t>
            </a:r>
          </a:p>
          <a:p>
            <a:pPr marL="677863" lvl="1" indent="-342900" defTabSz="895350" eaLnBrk="1" hangingPunct="1">
              <a:spcBef>
                <a:spcPts val="600"/>
              </a:spcBef>
              <a:spcAft>
                <a:spcPts val="0"/>
              </a:spcAft>
              <a:buNone/>
            </a:pPr>
            <a:r>
              <a:rPr lang="es-AR" sz="1200" b="0" dirty="0" smtClean="0">
                <a:solidFill>
                  <a:srgbClr val="002960"/>
                </a:solidFill>
              </a:rPr>
              <a:t>	</a:t>
            </a:r>
            <a:r>
              <a:rPr lang="es-AR" sz="1200" b="0" i="1" u="sng" dirty="0" smtClean="0">
                <a:solidFill>
                  <a:srgbClr val="002960"/>
                </a:solidFill>
              </a:rPr>
              <a:t>Importante</a:t>
            </a:r>
            <a:r>
              <a:rPr lang="es-AR" sz="1200" b="0" i="1" dirty="0" smtClean="0">
                <a:solidFill>
                  <a:srgbClr val="002960"/>
                </a:solidFill>
              </a:rPr>
              <a:t>: utilizar las preguntas de indagación productiva.</a:t>
            </a:r>
          </a:p>
          <a:p>
            <a:pPr marL="342900" indent="-342900" defTabSz="895350" eaLnBrk="1" hangingPunct="1">
              <a:spcBef>
                <a:spcPts val="600"/>
              </a:spcBef>
              <a:spcAft>
                <a:spcPts val="0"/>
              </a:spcAft>
              <a:buFontTx/>
              <a:buAutoNum type="arabicPeriod"/>
            </a:pPr>
            <a:r>
              <a:rPr lang="es-AR" sz="1400" b="0" dirty="0" smtClean="0">
                <a:solidFill>
                  <a:srgbClr val="002960"/>
                </a:solidFill>
              </a:rPr>
              <a:t>Cuando “A” completa su exposición y “B” termina su indagación, “B” reflejará lo escuchado para chequear su comprensión. “A” podrá corregirlo, y “B” podrá ajustar su versión hasta alcanzar su validación por “A”.</a:t>
            </a:r>
          </a:p>
          <a:p>
            <a:pPr marL="342900" indent="-342900" defTabSz="895350" eaLnBrk="1" hangingPunct="1">
              <a:spcBef>
                <a:spcPts val="600"/>
              </a:spcBef>
              <a:spcAft>
                <a:spcPts val="0"/>
              </a:spcAft>
              <a:buFontTx/>
              <a:buAutoNum type="arabicPeriod"/>
            </a:pPr>
            <a:r>
              <a:rPr lang="es-AR" sz="1400" b="0" dirty="0" smtClean="0">
                <a:solidFill>
                  <a:srgbClr val="002960"/>
                </a:solidFill>
              </a:rPr>
              <a:t>“A” y “B” intercambian roles y repiten los pasos anteriores.</a:t>
            </a:r>
          </a:p>
          <a:p>
            <a:pPr marL="342900" indent="-342900" defTabSz="895350" eaLnBrk="1" hangingPunct="1">
              <a:spcBef>
                <a:spcPts val="600"/>
              </a:spcBef>
              <a:spcAft>
                <a:spcPts val="0"/>
              </a:spcAft>
              <a:buFontTx/>
              <a:buAutoNum type="arabicPeriod"/>
            </a:pPr>
            <a:r>
              <a:rPr lang="es-AR" sz="1400" b="0" dirty="0" smtClean="0">
                <a:solidFill>
                  <a:srgbClr val="002960"/>
                </a:solidFill>
              </a:rPr>
              <a:t>Si les alcanza el tiempo, al completar ambas rondas dialogan (sin tratar de convencerse) y comparten su sus perspectivas iniciales se han modificado de algún modo.</a:t>
            </a:r>
          </a:p>
        </p:txBody>
      </p:sp>
      <p:pic>
        <p:nvPicPr>
          <p:cNvPr id="1353736" name="Picture 8" descr="Listening"/>
          <p:cNvPicPr>
            <a:picLocks noChangeAspect="1" noChangeArrowheads="1"/>
          </p:cNvPicPr>
          <p:nvPr/>
        </p:nvPicPr>
        <p:blipFill>
          <a:blip r:embed="rId3" cstate="print"/>
          <a:srcRect/>
          <a:stretch>
            <a:fillRect/>
          </a:stretch>
        </p:blipFill>
        <p:spPr bwMode="auto">
          <a:xfrm>
            <a:off x="7704856" y="3507854"/>
            <a:ext cx="1691680" cy="1444228"/>
          </a:xfrm>
          <a:prstGeom prst="rect">
            <a:avLst/>
          </a:prstGeom>
          <a:noFill/>
        </p:spPr>
      </p:pic>
      <p:sp>
        <p:nvSpPr>
          <p:cNvPr id="10" name="Rectangle 2"/>
          <p:cNvSpPr txBox="1">
            <a:spLocks noChangeArrowheads="1"/>
          </p:cNvSpPr>
          <p:nvPr/>
        </p:nvSpPr>
        <p:spPr bwMode="auto">
          <a:xfrm>
            <a:off x="-66316" y="699542"/>
            <a:ext cx="5142372" cy="2880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400" b="1" i="0" u="none" strike="noStrike" kern="0" cap="none" spc="0" normalizeH="0" baseline="0" noProof="0" dirty="0" smtClean="0">
                <a:ln>
                  <a:noFill/>
                </a:ln>
                <a:solidFill>
                  <a:srgbClr val="002D62"/>
                </a:solidFill>
                <a:effectLst/>
                <a:uLnTx/>
                <a:uFillTx/>
                <a:latin typeface="+mj-lt"/>
                <a:ea typeface="+mj-ea"/>
                <a:cs typeface="+mj-cs"/>
              </a:rPr>
              <a:t>ESCUCHA ACTIVA E INDAGACIÓN PRODUCTIVA</a:t>
            </a:r>
          </a:p>
        </p:txBody>
      </p:sp>
      <p:sp>
        <p:nvSpPr>
          <p:cNvPr id="9" name="3 Marcador de número de diapositiva"/>
          <p:cNvSpPr txBox="1">
            <a:spLocks noGrp="1"/>
          </p:cNvSpPr>
          <p:nvPr/>
        </p:nvSpPr>
        <p:spPr bwMode="auto">
          <a:xfrm>
            <a:off x="7024914" y="4918986"/>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156</a:t>
            </a:fld>
            <a:endParaRPr lang="en-US" sz="1000" dirty="0">
              <a:solidFill>
                <a:srgbClr val="B2B2B2"/>
              </a:solidFill>
              <a:sym typeface="Trebuchet MS" pitchFamily="34" charset="0"/>
            </a:endParaRPr>
          </a:p>
        </p:txBody>
      </p:sp>
      <p:pic>
        <p:nvPicPr>
          <p:cNvPr id="131074" name="Picture 2"/>
          <p:cNvPicPr>
            <a:picLocks noChangeAspect="1" noChangeArrowheads="1"/>
          </p:cNvPicPr>
          <p:nvPr/>
        </p:nvPicPr>
        <p:blipFill>
          <a:blip r:embed="rId4" cstate="print"/>
          <a:srcRect/>
          <a:stretch>
            <a:fillRect/>
          </a:stretch>
        </p:blipFill>
        <p:spPr bwMode="auto">
          <a:xfrm>
            <a:off x="3491881" y="951570"/>
            <a:ext cx="5435895" cy="351073"/>
          </a:xfrm>
          <a:prstGeom prst="rect">
            <a:avLst/>
          </a:prstGeom>
          <a:noFill/>
          <a:ln w="9525">
            <a:noFill/>
            <a:miter lim="800000"/>
            <a:headEnd/>
            <a:tailEnd/>
          </a:ln>
          <a:effectLst/>
        </p:spPr>
      </p:pic>
      <p:sp>
        <p:nvSpPr>
          <p:cNvPr id="16" name="Oval 15"/>
          <p:cNvSpPr/>
          <p:nvPr/>
        </p:nvSpPr>
        <p:spPr bwMode="auto">
          <a:xfrm>
            <a:off x="2915816" y="843558"/>
            <a:ext cx="3240360" cy="59406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13" name="3 Marcador de pie de página"/>
          <p:cNvSpPr>
            <a:spLocks noGrp="1"/>
          </p:cNvSpPr>
          <p:nvPr>
            <p:ph type="ftr" sz="quarter" idx="11"/>
          </p:nvPr>
        </p:nvSpPr>
        <p:spPr>
          <a:xfrm>
            <a:off x="0" y="4918986"/>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800" dirty="0" smtClean="0">
                <a:sym typeface="Trebuchet MS" pitchFamily="34" charset="0"/>
              </a:rPr>
              <a:t>© 2017 Axialent, Inc. </a:t>
            </a:r>
            <a:r>
              <a:rPr lang="en-US" sz="800" dirty="0" err="1" smtClean="0">
                <a:sym typeface="Trebuchet MS" pitchFamily="34" charset="0"/>
              </a:rPr>
              <a:t>Todos</a:t>
            </a:r>
            <a:r>
              <a:rPr lang="en-US" sz="800" dirty="0" smtClean="0">
                <a:sym typeface="Trebuchet MS" pitchFamily="34" charset="0"/>
              </a:rPr>
              <a:t> los </a:t>
            </a:r>
            <a:r>
              <a:rPr lang="en-US" sz="800" dirty="0" err="1" smtClean="0">
                <a:sym typeface="Trebuchet MS" pitchFamily="34" charset="0"/>
              </a:rPr>
              <a:t>derechos</a:t>
            </a:r>
            <a:r>
              <a:rPr lang="en-US" sz="800" dirty="0" smtClean="0">
                <a:sym typeface="Trebuchet MS" pitchFamily="34" charset="0"/>
              </a:rPr>
              <a:t> </a:t>
            </a:r>
            <a:r>
              <a:rPr lang="en-US" sz="800" dirty="0" err="1" smtClean="0">
                <a:sym typeface="Trebuchet MS" pitchFamily="34" charset="0"/>
              </a:rPr>
              <a:t>reservados</a:t>
            </a:r>
            <a:r>
              <a:rPr lang="en-US" sz="8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3733">
                                            <p:txEl>
                                              <p:pRg st="0" end="0"/>
                                            </p:txEl>
                                          </p:spTgt>
                                        </p:tgtEl>
                                        <p:attrNameLst>
                                          <p:attrName>style.visibility</p:attrName>
                                        </p:attrNameLst>
                                      </p:cBhvr>
                                      <p:to>
                                        <p:strVal val="visible"/>
                                      </p:to>
                                    </p:set>
                                    <p:animEffect transition="in" filter="fade">
                                      <p:cBhvr>
                                        <p:cTn id="7" dur="500"/>
                                        <p:tgtEl>
                                          <p:spTgt spid="13537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53733">
                                            <p:txEl>
                                              <p:pRg st="1" end="1"/>
                                            </p:txEl>
                                          </p:spTgt>
                                        </p:tgtEl>
                                        <p:attrNameLst>
                                          <p:attrName>style.visibility</p:attrName>
                                        </p:attrNameLst>
                                      </p:cBhvr>
                                      <p:to>
                                        <p:strVal val="visible"/>
                                      </p:to>
                                    </p:set>
                                    <p:animEffect transition="in" filter="fade">
                                      <p:cBhvr>
                                        <p:cTn id="12" dur="500"/>
                                        <p:tgtEl>
                                          <p:spTgt spid="13537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3733">
                                            <p:txEl>
                                              <p:pRg st="2" end="2"/>
                                            </p:txEl>
                                          </p:spTgt>
                                        </p:tgtEl>
                                        <p:attrNameLst>
                                          <p:attrName>style.visibility</p:attrName>
                                        </p:attrNameLst>
                                      </p:cBhvr>
                                      <p:to>
                                        <p:strVal val="visible"/>
                                      </p:to>
                                    </p:set>
                                    <p:animEffect transition="in" filter="fade">
                                      <p:cBhvr>
                                        <p:cTn id="17" dur="500"/>
                                        <p:tgtEl>
                                          <p:spTgt spid="135373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53733">
                                            <p:txEl>
                                              <p:pRg st="3" end="3"/>
                                            </p:txEl>
                                          </p:spTgt>
                                        </p:tgtEl>
                                        <p:attrNameLst>
                                          <p:attrName>style.visibility</p:attrName>
                                        </p:attrNameLst>
                                      </p:cBhvr>
                                      <p:to>
                                        <p:strVal val="visible"/>
                                      </p:to>
                                    </p:set>
                                    <p:animEffect transition="in" filter="fade">
                                      <p:cBhvr>
                                        <p:cTn id="20" dur="500"/>
                                        <p:tgtEl>
                                          <p:spTgt spid="135373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53733">
                                            <p:txEl>
                                              <p:pRg st="4" end="4"/>
                                            </p:txEl>
                                          </p:spTgt>
                                        </p:tgtEl>
                                        <p:attrNameLst>
                                          <p:attrName>style.visibility</p:attrName>
                                        </p:attrNameLst>
                                      </p:cBhvr>
                                      <p:to>
                                        <p:strVal val="visible"/>
                                      </p:to>
                                    </p:set>
                                    <p:animEffect transition="in" filter="fade">
                                      <p:cBhvr>
                                        <p:cTn id="25" dur="500"/>
                                        <p:tgtEl>
                                          <p:spTgt spid="135373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53733">
                                            <p:txEl>
                                              <p:pRg st="5" end="5"/>
                                            </p:txEl>
                                          </p:spTgt>
                                        </p:tgtEl>
                                        <p:attrNameLst>
                                          <p:attrName>style.visibility</p:attrName>
                                        </p:attrNameLst>
                                      </p:cBhvr>
                                      <p:to>
                                        <p:strVal val="visible"/>
                                      </p:to>
                                    </p:set>
                                    <p:animEffect transition="in" filter="fade">
                                      <p:cBhvr>
                                        <p:cTn id="30" dur="500"/>
                                        <p:tgtEl>
                                          <p:spTgt spid="135373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53733">
                                            <p:txEl>
                                              <p:pRg st="6" end="6"/>
                                            </p:txEl>
                                          </p:spTgt>
                                        </p:tgtEl>
                                        <p:attrNameLst>
                                          <p:attrName>style.visibility</p:attrName>
                                        </p:attrNameLst>
                                      </p:cBhvr>
                                      <p:to>
                                        <p:strVal val="visible"/>
                                      </p:to>
                                    </p:set>
                                    <p:animEffect transition="in" filter="fade">
                                      <p:cBhvr>
                                        <p:cTn id="35" dur="500"/>
                                        <p:tgtEl>
                                          <p:spTgt spid="13537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733"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3 Marcador de pie de página"/>
          <p:cNvSpPr>
            <a:spLocks noGrp="1"/>
          </p:cNvSpPr>
          <p:nvPr>
            <p:ph type="ftr" sz="quarter" idx="11"/>
          </p:nvPr>
        </p:nvSpPr>
        <p:spPr>
          <a:xfrm>
            <a:off x="0" y="4918986"/>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800" dirty="0" smtClean="0">
                <a:sym typeface="Trebuchet MS" pitchFamily="34" charset="0"/>
              </a:rPr>
              <a:t>© 2017 Axialent, Inc. </a:t>
            </a:r>
            <a:r>
              <a:rPr lang="en-US" sz="800" dirty="0" err="1" smtClean="0">
                <a:sym typeface="Trebuchet MS" pitchFamily="34" charset="0"/>
              </a:rPr>
              <a:t>Todos</a:t>
            </a:r>
            <a:r>
              <a:rPr lang="en-US" sz="800" dirty="0" smtClean="0">
                <a:sym typeface="Trebuchet MS" pitchFamily="34" charset="0"/>
              </a:rPr>
              <a:t> los </a:t>
            </a:r>
            <a:r>
              <a:rPr lang="en-US" sz="800" dirty="0" err="1" smtClean="0">
                <a:sym typeface="Trebuchet MS" pitchFamily="34" charset="0"/>
              </a:rPr>
              <a:t>derechos</a:t>
            </a:r>
            <a:r>
              <a:rPr lang="en-US" sz="800" dirty="0" smtClean="0">
                <a:sym typeface="Trebuchet MS" pitchFamily="34" charset="0"/>
              </a:rPr>
              <a:t> </a:t>
            </a:r>
            <a:r>
              <a:rPr lang="en-US" sz="800" dirty="0" err="1" smtClean="0">
                <a:sym typeface="Trebuchet MS" pitchFamily="34" charset="0"/>
              </a:rPr>
              <a:t>reservados</a:t>
            </a:r>
            <a:r>
              <a:rPr lang="en-US" sz="800" dirty="0" smtClean="0">
                <a:sym typeface="Trebuchet MS" pitchFamily="34" charset="0"/>
              </a:rPr>
              <a:t>. </a:t>
            </a:r>
          </a:p>
        </p:txBody>
      </p:sp>
      <p:sp>
        <p:nvSpPr>
          <p:cNvPr id="8"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93571" name="Rectangle 2"/>
          <p:cNvSpPr>
            <a:spLocks noGrp="1" noChangeArrowheads="1"/>
          </p:cNvSpPr>
          <p:nvPr>
            <p:ph type="title" idx="4294967295"/>
          </p:nvPr>
        </p:nvSpPr>
        <p:spPr>
          <a:xfrm>
            <a:off x="279276" y="97614"/>
            <a:ext cx="8685213" cy="367903"/>
          </a:xfrm>
        </p:spPr>
        <p:txBody>
          <a:bodyPr/>
          <a:lstStyle/>
          <a:p>
            <a:pPr eaLnBrk="1" hangingPunct="1"/>
            <a:r>
              <a:rPr lang="es-ES" dirty="0" smtClean="0"/>
              <a:t>ejercicio: temas controversiales</a:t>
            </a:r>
          </a:p>
        </p:txBody>
      </p:sp>
      <p:sp>
        <p:nvSpPr>
          <p:cNvPr id="94219" name="Rectangle 11"/>
          <p:cNvSpPr>
            <a:spLocks noGrp="1" noChangeArrowheads="1"/>
          </p:cNvSpPr>
          <p:nvPr>
            <p:ph idx="4294967295"/>
          </p:nvPr>
        </p:nvSpPr>
        <p:spPr>
          <a:xfrm>
            <a:off x="382589" y="1017386"/>
            <a:ext cx="8328025" cy="3282556"/>
          </a:xfrm>
          <a:prstGeom prst="roundRect">
            <a:avLst>
              <a:gd name="adj" fmla="val 16667"/>
            </a:avLst>
          </a:prstGeom>
          <a:ln>
            <a:solidFill>
              <a:schemeClr val="accent2"/>
            </a:solidFill>
            <a:round/>
          </a:ln>
        </p:spPr>
        <p:txBody>
          <a:bodyPr lIns="91420" tIns="91420" rIns="91420" bIns="91420">
            <a:spAutoFit/>
          </a:bodyPr>
          <a:lstStyle/>
          <a:p>
            <a:pPr marL="342900" indent="-342900" defTabSz="895350" eaLnBrk="1" hangingPunct="1">
              <a:buFontTx/>
              <a:buAutoNum type="arabicPeriod"/>
            </a:pPr>
            <a:r>
              <a:rPr lang="es-ES" sz="1600" dirty="0" smtClean="0"/>
              <a:t>En base a la lista de temas controversiales recién elaborada, elegir un tema y un compañero con quien tengan divergencia de opiniones. </a:t>
            </a:r>
          </a:p>
          <a:p>
            <a:pPr marL="342900" indent="-342900" defTabSz="895350" eaLnBrk="1" hangingPunct="1">
              <a:buFontTx/>
              <a:buAutoNum type="arabicPeriod"/>
            </a:pPr>
            <a:r>
              <a:rPr lang="es-ES" sz="1600" dirty="0" smtClean="0"/>
              <a:t>Seguir los pasos del proceso de disolución de conflictos personales. </a:t>
            </a:r>
          </a:p>
          <a:p>
            <a:pPr marL="655638" lvl="1" indent="-304800" defTabSz="895350" eaLnBrk="1" hangingPunct="1"/>
            <a:r>
              <a:rPr lang="es-ES" sz="1400" dirty="0" smtClean="0"/>
              <a:t>Exponer e indagar sobre el tema en cuestión, resumiendo y verificando la comprensión en cada caso. Es importante respetar la exposición de cada uno, tolerando que se digan cosas que van completamente en contra de nuestros valores.</a:t>
            </a:r>
          </a:p>
          <a:p>
            <a:pPr marL="655638" lvl="1" indent="-304800" defTabSz="895350" eaLnBrk="1" hangingPunct="1"/>
            <a:r>
              <a:rPr lang="es-ES" sz="1400" dirty="0" smtClean="0"/>
              <a:t>Dialogar.</a:t>
            </a:r>
          </a:p>
          <a:p>
            <a:pPr marL="655638" lvl="1" indent="-304800" defTabSz="895350" eaLnBrk="1" hangingPunct="1"/>
            <a:r>
              <a:rPr lang="es-ES" sz="1400" dirty="0" smtClean="0"/>
              <a:t>Si no llegan a un acuerdo, llegar a un desacuerdo acordado: se entiende la posición del otro aunque no se comparta. </a:t>
            </a:r>
          </a:p>
        </p:txBody>
      </p:sp>
      <p:sp>
        <p:nvSpPr>
          <p:cNvPr id="493573"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2719BF70-9851-4EEB-B196-8AB084B7D11F}" type="slidenum">
              <a:rPr lang="en-US" sz="1000">
                <a:solidFill>
                  <a:srgbClr val="B2B2B2"/>
                </a:solidFill>
                <a:sym typeface="Trebuchet MS" pitchFamily="34" charset="0"/>
              </a:rPr>
              <a:pPr algn="r" eaLnBrk="1" hangingPunct="1">
                <a:spcBef>
                  <a:spcPct val="0"/>
                </a:spcBef>
              </a:pPr>
              <a:t>157</a:t>
            </a:fld>
            <a:endParaRPr lang="en-US" sz="1000">
              <a:solidFill>
                <a:srgbClr val="B2B2B2"/>
              </a:solidFill>
              <a:sym typeface="Trebuchet MS" pitchFamily="34" charset="0"/>
            </a:endParaRPr>
          </a:p>
        </p:txBody>
      </p:sp>
      <p:cxnSp>
        <p:nvCxnSpPr>
          <p:cNvPr id="7" name="Straight Connector 6"/>
          <p:cNvCxnSpPr/>
          <p:nvPr/>
        </p:nvCxnSpPr>
        <p:spPr bwMode="auto">
          <a:xfrm>
            <a:off x="8820472" y="4840002"/>
            <a:ext cx="323528" cy="0"/>
          </a:xfrm>
          <a:prstGeom prst="line">
            <a:avLst/>
          </a:prstGeom>
          <a:solidFill>
            <a:schemeClr val="accent1"/>
          </a:solidFill>
          <a:ln w="9525" cap="flat" cmpd="sng" algn="ctr">
            <a:solidFill>
              <a:schemeClr val="accent6">
                <a:lumMod val="60000"/>
                <a:lumOff val="40000"/>
              </a:schemeClr>
            </a:solidFill>
            <a:prstDash val="solid"/>
            <a:round/>
            <a:headEnd type="none" w="med" len="med"/>
            <a:tailEnd type="none" w="med" len="med"/>
          </a:ln>
          <a:effectLst/>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19">
                                            <p:bg/>
                                          </p:spTgt>
                                        </p:tgtEl>
                                        <p:attrNameLst>
                                          <p:attrName>style.visibility</p:attrName>
                                        </p:attrNameLst>
                                      </p:cBhvr>
                                      <p:to>
                                        <p:strVal val="visible"/>
                                      </p:to>
                                    </p:set>
                                    <p:animEffect transition="in" filter="fade">
                                      <p:cBhvr>
                                        <p:cTn id="7" dur="500"/>
                                        <p:tgtEl>
                                          <p:spTgt spid="9421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4219">
                                            <p:txEl>
                                              <p:pRg st="0" end="0"/>
                                            </p:txEl>
                                          </p:spTgt>
                                        </p:tgtEl>
                                        <p:attrNameLst>
                                          <p:attrName>style.visibility</p:attrName>
                                        </p:attrNameLst>
                                      </p:cBhvr>
                                      <p:to>
                                        <p:strVal val="visible"/>
                                      </p:to>
                                    </p:set>
                                    <p:animEffect transition="in" filter="fade">
                                      <p:cBhvr>
                                        <p:cTn id="12" dur="500"/>
                                        <p:tgtEl>
                                          <p:spTgt spid="942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4219">
                                            <p:txEl>
                                              <p:pRg st="1" end="1"/>
                                            </p:txEl>
                                          </p:spTgt>
                                        </p:tgtEl>
                                        <p:attrNameLst>
                                          <p:attrName>style.visibility</p:attrName>
                                        </p:attrNameLst>
                                      </p:cBhvr>
                                      <p:to>
                                        <p:strVal val="visible"/>
                                      </p:to>
                                    </p:set>
                                    <p:animEffect transition="in" filter="fade">
                                      <p:cBhvr>
                                        <p:cTn id="17" dur="500"/>
                                        <p:tgtEl>
                                          <p:spTgt spid="942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4219">
                                            <p:txEl>
                                              <p:pRg st="2" end="2"/>
                                            </p:txEl>
                                          </p:spTgt>
                                        </p:tgtEl>
                                        <p:attrNameLst>
                                          <p:attrName>style.visibility</p:attrName>
                                        </p:attrNameLst>
                                      </p:cBhvr>
                                      <p:to>
                                        <p:strVal val="visible"/>
                                      </p:to>
                                    </p:set>
                                    <p:animEffect transition="in" filter="fade">
                                      <p:cBhvr>
                                        <p:cTn id="22" dur="500"/>
                                        <p:tgtEl>
                                          <p:spTgt spid="942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4219">
                                            <p:txEl>
                                              <p:pRg st="3" end="3"/>
                                            </p:txEl>
                                          </p:spTgt>
                                        </p:tgtEl>
                                        <p:attrNameLst>
                                          <p:attrName>style.visibility</p:attrName>
                                        </p:attrNameLst>
                                      </p:cBhvr>
                                      <p:to>
                                        <p:strVal val="visible"/>
                                      </p:to>
                                    </p:set>
                                    <p:animEffect transition="in" filter="fade">
                                      <p:cBhvr>
                                        <p:cTn id="27" dur="500"/>
                                        <p:tgtEl>
                                          <p:spTgt spid="9421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4219">
                                            <p:txEl>
                                              <p:pRg st="4" end="4"/>
                                            </p:txEl>
                                          </p:spTgt>
                                        </p:tgtEl>
                                        <p:attrNameLst>
                                          <p:attrName>style.visibility</p:attrName>
                                        </p:attrNameLst>
                                      </p:cBhvr>
                                      <p:to>
                                        <p:strVal val="visible"/>
                                      </p:to>
                                    </p:set>
                                    <p:animEffect transition="in" filter="fade">
                                      <p:cBhvr>
                                        <p:cTn id="32" dur="500"/>
                                        <p:tgtEl>
                                          <p:spTgt spid="94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9" grpId="0" build="p" bldLvl="5"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262"/>
          <p:cNvSpPr/>
          <p:nvPr/>
        </p:nvSpPr>
        <p:spPr>
          <a:xfrm>
            <a:off x="0" y="-1171"/>
            <a:ext cx="9144000" cy="556697"/>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92546" name="Rectangle 2"/>
          <p:cNvSpPr>
            <a:spLocks noGrp="1" noChangeArrowheads="1"/>
          </p:cNvSpPr>
          <p:nvPr>
            <p:ph type="title" idx="4294967295"/>
          </p:nvPr>
        </p:nvSpPr>
        <p:spPr>
          <a:xfrm>
            <a:off x="279276" y="11274"/>
            <a:ext cx="8685213" cy="367903"/>
          </a:xfrm>
        </p:spPr>
        <p:txBody>
          <a:bodyPr/>
          <a:lstStyle/>
          <a:p>
            <a:pPr eaLnBrk="1" hangingPunct="1"/>
            <a:r>
              <a:rPr lang="es-ES" dirty="0" smtClean="0">
                <a:solidFill>
                  <a:schemeClr val="accent5">
                    <a:lumMod val="75000"/>
                  </a:schemeClr>
                </a:solidFill>
              </a:rPr>
              <a:t>disolución</a:t>
            </a:r>
            <a:r>
              <a:rPr lang="es-ES" dirty="0" smtClean="0"/>
              <a:t> de conflictos personales</a:t>
            </a:r>
          </a:p>
        </p:txBody>
      </p:sp>
      <p:sp>
        <p:nvSpPr>
          <p:cNvPr id="492547"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1B85BD92-B319-4307-B043-E71977A107F7}" type="slidenum">
              <a:rPr lang="en-US" sz="1000">
                <a:solidFill>
                  <a:srgbClr val="B2B2B2"/>
                </a:solidFill>
                <a:sym typeface="Trebuchet MS" pitchFamily="34" charset="0"/>
              </a:rPr>
              <a:pPr algn="r" eaLnBrk="1" hangingPunct="1">
                <a:spcBef>
                  <a:spcPct val="0"/>
                </a:spcBef>
              </a:pPr>
              <a:t>158</a:t>
            </a:fld>
            <a:endParaRPr lang="en-US" sz="1000">
              <a:solidFill>
                <a:srgbClr val="B2B2B2"/>
              </a:solidFill>
              <a:sym typeface="Trebuchet MS" pitchFamily="34" charset="0"/>
            </a:endParaRPr>
          </a:p>
        </p:txBody>
      </p:sp>
      <p:grpSp>
        <p:nvGrpSpPr>
          <p:cNvPr id="2" name="Group 44"/>
          <p:cNvGrpSpPr/>
          <p:nvPr/>
        </p:nvGrpSpPr>
        <p:grpSpPr>
          <a:xfrm>
            <a:off x="3454400" y="1016794"/>
            <a:ext cx="2305050" cy="325041"/>
            <a:chOff x="3454400" y="1431925"/>
            <a:chExt cx="2305050" cy="433388"/>
          </a:xfrm>
        </p:grpSpPr>
        <p:cxnSp>
          <p:nvCxnSpPr>
            <p:cNvPr id="492548" name="AutoShape 126"/>
            <p:cNvCxnSpPr>
              <a:cxnSpLocks noChangeShapeType="1"/>
            </p:cNvCxnSpPr>
            <p:nvPr/>
          </p:nvCxnSpPr>
          <p:spPr bwMode="auto">
            <a:xfrm>
              <a:off x="4606925" y="1431925"/>
              <a:ext cx="0" cy="111125"/>
            </a:xfrm>
            <a:prstGeom prst="straightConnector1">
              <a:avLst/>
            </a:prstGeom>
            <a:noFill/>
            <a:ln w="9525">
              <a:solidFill>
                <a:srgbClr val="002960"/>
              </a:solidFill>
              <a:round/>
              <a:headEnd/>
              <a:tailEnd type="triangle" w="med" len="med"/>
            </a:ln>
          </p:spPr>
        </p:cxnSp>
        <p:sp>
          <p:nvSpPr>
            <p:cNvPr id="14344" name="Text Box 130"/>
            <p:cNvSpPr txBox="1">
              <a:spLocks noChangeArrowheads="1"/>
            </p:cNvSpPr>
            <p:nvPr/>
          </p:nvSpPr>
          <p:spPr bwMode="auto">
            <a:xfrm>
              <a:off x="3454400" y="1555750"/>
              <a:ext cx="2305050" cy="309563"/>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B indaga para aclarar</a:t>
              </a:r>
            </a:p>
          </p:txBody>
        </p:sp>
      </p:grpSp>
      <p:sp>
        <p:nvSpPr>
          <p:cNvPr id="14354" name="Text Box 140"/>
          <p:cNvSpPr txBox="1">
            <a:spLocks noChangeArrowheads="1"/>
          </p:cNvSpPr>
          <p:nvPr/>
        </p:nvSpPr>
        <p:spPr bwMode="auto">
          <a:xfrm>
            <a:off x="3500431" y="4039122"/>
            <a:ext cx="2079633" cy="283369"/>
          </a:xfrm>
          <a:prstGeom prst="rect">
            <a:avLst/>
          </a:prstGeom>
          <a:solidFill>
            <a:srgbClr val="32A063"/>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chemeClr val="bg1"/>
                </a:solidFill>
                <a:latin typeface="Arial" pitchFamily="34" charset="0"/>
                <a:cs typeface="Arial" pitchFamily="34" charset="0"/>
              </a:rPr>
              <a:t>Desacuerdo acordado</a:t>
            </a:r>
          </a:p>
        </p:txBody>
      </p:sp>
      <p:sp>
        <p:nvSpPr>
          <p:cNvPr id="14356" name="Oval 142"/>
          <p:cNvSpPr>
            <a:spLocks noChangeArrowheads="1"/>
          </p:cNvSpPr>
          <p:nvPr/>
        </p:nvSpPr>
        <p:spPr bwMode="auto">
          <a:xfrm>
            <a:off x="5961436" y="4598541"/>
            <a:ext cx="2589213" cy="421481"/>
          </a:xfrm>
          <a:prstGeom prst="ellipse">
            <a:avLst/>
          </a:prstGeom>
          <a:solidFill>
            <a:srgbClr val="32A063"/>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chemeClr val="bg1"/>
                </a:solidFill>
                <a:latin typeface="Arial" pitchFamily="34" charset="0"/>
                <a:cs typeface="Arial" pitchFamily="34" charset="0"/>
              </a:rPr>
              <a:t>Resolución Operativa </a:t>
            </a:r>
          </a:p>
        </p:txBody>
      </p:sp>
      <p:grpSp>
        <p:nvGrpSpPr>
          <p:cNvPr id="3" name="Group 43"/>
          <p:cNvGrpSpPr/>
          <p:nvPr/>
        </p:nvGrpSpPr>
        <p:grpSpPr>
          <a:xfrm>
            <a:off x="754064" y="775097"/>
            <a:ext cx="2173287" cy="566738"/>
            <a:chOff x="754063" y="1109663"/>
            <a:chExt cx="2173287" cy="755650"/>
          </a:xfrm>
        </p:grpSpPr>
        <p:sp>
          <p:nvSpPr>
            <p:cNvPr id="14341" name="Text Box 127"/>
            <p:cNvSpPr txBox="1">
              <a:spLocks noChangeArrowheads="1"/>
            </p:cNvSpPr>
            <p:nvPr/>
          </p:nvSpPr>
          <p:spPr bwMode="auto">
            <a:xfrm>
              <a:off x="754063" y="1109663"/>
              <a:ext cx="2173287" cy="309562"/>
            </a:xfrm>
            <a:prstGeom prst="rect">
              <a:avLst/>
            </a:prstGeom>
            <a:solidFill>
              <a:srgbClr val="99CC00">
                <a:alpha val="60001"/>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Preparación individual</a:t>
              </a:r>
            </a:p>
          </p:txBody>
        </p:sp>
        <p:sp>
          <p:nvSpPr>
            <p:cNvPr id="14342" name="Text Box 128"/>
            <p:cNvSpPr txBox="1">
              <a:spLocks noChangeArrowheads="1"/>
            </p:cNvSpPr>
            <p:nvPr/>
          </p:nvSpPr>
          <p:spPr bwMode="auto">
            <a:xfrm>
              <a:off x="754063" y="1555750"/>
              <a:ext cx="2173287" cy="309563"/>
            </a:xfrm>
            <a:prstGeom prst="rect">
              <a:avLst/>
            </a:prstGeom>
            <a:solidFill>
              <a:srgbClr val="99CC00">
                <a:alpha val="60001"/>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Preparación de contexto</a:t>
              </a:r>
            </a:p>
          </p:txBody>
        </p:sp>
        <p:cxnSp>
          <p:nvCxnSpPr>
            <p:cNvPr id="492597" name="AutoShape 143"/>
            <p:cNvCxnSpPr>
              <a:cxnSpLocks noChangeShapeType="1"/>
            </p:cNvCxnSpPr>
            <p:nvPr/>
          </p:nvCxnSpPr>
          <p:spPr bwMode="auto">
            <a:xfrm>
              <a:off x="1841500" y="1431925"/>
              <a:ext cx="0" cy="111125"/>
            </a:xfrm>
            <a:prstGeom prst="straightConnector1">
              <a:avLst/>
            </a:prstGeom>
            <a:noFill/>
            <a:ln w="9525">
              <a:solidFill>
                <a:srgbClr val="002960"/>
              </a:solidFill>
              <a:round/>
              <a:headEnd/>
              <a:tailEnd type="triangle" w="med" len="med"/>
            </a:ln>
          </p:spPr>
        </p:cxnSp>
      </p:grpSp>
      <p:grpSp>
        <p:nvGrpSpPr>
          <p:cNvPr id="4" name="Group 45"/>
          <p:cNvGrpSpPr/>
          <p:nvPr/>
        </p:nvGrpSpPr>
        <p:grpSpPr>
          <a:xfrm>
            <a:off x="3454400" y="1351360"/>
            <a:ext cx="2305050" cy="439340"/>
            <a:chOff x="3454400" y="1878013"/>
            <a:chExt cx="2305050" cy="585787"/>
          </a:xfrm>
        </p:grpSpPr>
        <p:sp>
          <p:nvSpPr>
            <p:cNvPr id="14349" name="Text Box 135"/>
            <p:cNvSpPr txBox="1">
              <a:spLocks noChangeArrowheads="1"/>
            </p:cNvSpPr>
            <p:nvPr/>
          </p:nvSpPr>
          <p:spPr bwMode="auto">
            <a:xfrm>
              <a:off x="3454400" y="2001838"/>
              <a:ext cx="2305050" cy="4619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spcBef>
                  <a:spcPts val="0"/>
                </a:spcBef>
                <a:defRPr/>
              </a:pPr>
              <a:r>
                <a:rPr lang="es-ES" sz="1200" dirty="0">
                  <a:solidFill>
                    <a:srgbClr val="002960"/>
                  </a:solidFill>
                  <a:latin typeface="Arial" pitchFamily="34" charset="0"/>
                  <a:cs typeface="Arial" pitchFamily="34" charset="0"/>
                </a:rPr>
                <a:t>B resume &amp; verifica </a:t>
              </a:r>
            </a:p>
            <a:p>
              <a:pPr algn="ctr" defTabSz="895350">
                <a:spcBef>
                  <a:spcPts val="0"/>
                </a:spcBef>
                <a:defRPr/>
              </a:pPr>
              <a:r>
                <a:rPr lang="es-ES" sz="1200" dirty="0">
                  <a:solidFill>
                    <a:srgbClr val="002960"/>
                  </a:solidFill>
                  <a:latin typeface="Arial" pitchFamily="34" charset="0"/>
                  <a:cs typeface="Arial" pitchFamily="34" charset="0"/>
                </a:rPr>
                <a:t>comprensión </a:t>
              </a:r>
            </a:p>
          </p:txBody>
        </p:sp>
        <p:cxnSp>
          <p:nvCxnSpPr>
            <p:cNvPr id="492598" name="AutoShape 144"/>
            <p:cNvCxnSpPr>
              <a:cxnSpLocks noChangeShapeType="1"/>
            </p:cNvCxnSpPr>
            <p:nvPr/>
          </p:nvCxnSpPr>
          <p:spPr bwMode="auto">
            <a:xfrm>
              <a:off x="4606925" y="1878013"/>
              <a:ext cx="0" cy="111125"/>
            </a:xfrm>
            <a:prstGeom prst="straightConnector1">
              <a:avLst/>
            </a:prstGeom>
            <a:noFill/>
            <a:ln w="9525">
              <a:solidFill>
                <a:srgbClr val="002960"/>
              </a:solidFill>
              <a:round/>
              <a:headEnd/>
              <a:tailEnd type="triangle" w="med" len="med"/>
            </a:ln>
          </p:spPr>
        </p:cxnSp>
      </p:grpSp>
      <p:grpSp>
        <p:nvGrpSpPr>
          <p:cNvPr id="5" name="Group 47"/>
          <p:cNvGrpSpPr/>
          <p:nvPr/>
        </p:nvGrpSpPr>
        <p:grpSpPr>
          <a:xfrm>
            <a:off x="1565276" y="1618060"/>
            <a:ext cx="1876425" cy="508397"/>
            <a:chOff x="1565275" y="2233613"/>
            <a:chExt cx="1876425" cy="677862"/>
          </a:xfrm>
        </p:grpSpPr>
        <p:sp>
          <p:nvSpPr>
            <p:cNvPr id="14346" name="Text Box 132"/>
            <p:cNvSpPr txBox="1">
              <a:spLocks noChangeArrowheads="1"/>
            </p:cNvSpPr>
            <p:nvPr/>
          </p:nvSpPr>
          <p:spPr bwMode="auto">
            <a:xfrm>
              <a:off x="1565275" y="2601913"/>
              <a:ext cx="1304925" cy="3095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A corrige</a:t>
              </a:r>
            </a:p>
          </p:txBody>
        </p:sp>
        <p:cxnSp>
          <p:nvCxnSpPr>
            <p:cNvPr id="492601" name="AutoShape 147"/>
            <p:cNvCxnSpPr>
              <a:cxnSpLocks noChangeShapeType="1"/>
            </p:cNvCxnSpPr>
            <p:nvPr/>
          </p:nvCxnSpPr>
          <p:spPr bwMode="auto">
            <a:xfrm rot="-5400000">
              <a:off x="2651919" y="1799432"/>
              <a:ext cx="355600" cy="1223962"/>
            </a:xfrm>
            <a:prstGeom prst="bentConnector2">
              <a:avLst/>
            </a:prstGeom>
            <a:noFill/>
            <a:ln w="9525">
              <a:solidFill>
                <a:srgbClr val="002960"/>
              </a:solidFill>
              <a:miter lim="800000"/>
              <a:headEnd/>
              <a:tailEnd type="triangle" w="med" len="med"/>
            </a:ln>
          </p:spPr>
        </p:cxnSp>
      </p:grpSp>
      <p:grpSp>
        <p:nvGrpSpPr>
          <p:cNvPr id="6" name="Group 51"/>
          <p:cNvGrpSpPr/>
          <p:nvPr/>
        </p:nvGrpSpPr>
        <p:grpSpPr>
          <a:xfrm>
            <a:off x="2941638" y="775097"/>
            <a:ext cx="2817812" cy="451247"/>
            <a:chOff x="2941638" y="1109663"/>
            <a:chExt cx="2817812" cy="601662"/>
          </a:xfrm>
        </p:grpSpPr>
        <p:sp>
          <p:nvSpPr>
            <p:cNvPr id="14343" name="Text Box 129"/>
            <p:cNvSpPr txBox="1">
              <a:spLocks noChangeArrowheads="1"/>
            </p:cNvSpPr>
            <p:nvPr/>
          </p:nvSpPr>
          <p:spPr bwMode="auto">
            <a:xfrm>
              <a:off x="3454400" y="1109663"/>
              <a:ext cx="2305050" cy="3095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A expone, B escucha</a:t>
              </a:r>
            </a:p>
          </p:txBody>
        </p:sp>
        <p:cxnSp>
          <p:nvCxnSpPr>
            <p:cNvPr id="492609" name="AutoShape 157"/>
            <p:cNvCxnSpPr>
              <a:cxnSpLocks noChangeShapeType="1"/>
            </p:cNvCxnSpPr>
            <p:nvPr/>
          </p:nvCxnSpPr>
          <p:spPr bwMode="auto">
            <a:xfrm flipV="1">
              <a:off x="2941638" y="1265238"/>
              <a:ext cx="500062" cy="446087"/>
            </a:xfrm>
            <a:prstGeom prst="bentConnector3">
              <a:avLst>
                <a:gd name="adj1" fmla="val 49694"/>
              </a:avLst>
            </a:prstGeom>
            <a:noFill/>
            <a:ln w="9525">
              <a:solidFill>
                <a:srgbClr val="002960"/>
              </a:solidFill>
              <a:miter lim="800000"/>
              <a:headEnd/>
              <a:tailEnd type="triangle" w="med" len="med"/>
            </a:ln>
          </p:spPr>
        </p:cxnSp>
      </p:grpSp>
      <p:grpSp>
        <p:nvGrpSpPr>
          <p:cNvPr id="7" name="Group 48"/>
          <p:cNvGrpSpPr/>
          <p:nvPr/>
        </p:nvGrpSpPr>
        <p:grpSpPr>
          <a:xfrm>
            <a:off x="4178301" y="1818085"/>
            <a:ext cx="4240213" cy="1352550"/>
            <a:chOff x="4178300" y="2601913"/>
            <a:chExt cx="4240213" cy="1803400"/>
          </a:xfrm>
        </p:grpSpPr>
        <p:sp>
          <p:nvSpPr>
            <p:cNvPr id="14345" name="Text Box 131"/>
            <p:cNvSpPr txBox="1">
              <a:spLocks noChangeArrowheads="1"/>
            </p:cNvSpPr>
            <p:nvPr/>
          </p:nvSpPr>
          <p:spPr bwMode="auto">
            <a:xfrm>
              <a:off x="6115050" y="4095750"/>
              <a:ext cx="2303463" cy="309563"/>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B ¿satisfecho?</a:t>
              </a:r>
            </a:p>
          </p:txBody>
        </p:sp>
        <p:sp>
          <p:nvSpPr>
            <p:cNvPr id="14347" name="Text Box 133"/>
            <p:cNvSpPr txBox="1">
              <a:spLocks noChangeArrowheads="1"/>
            </p:cNvSpPr>
            <p:nvPr/>
          </p:nvSpPr>
          <p:spPr bwMode="auto">
            <a:xfrm>
              <a:off x="6115050" y="2601913"/>
              <a:ext cx="2303463" cy="309562"/>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B expone, A escucha</a:t>
              </a:r>
            </a:p>
          </p:txBody>
        </p:sp>
        <p:sp>
          <p:nvSpPr>
            <p:cNvPr id="14348" name="Text Box 134"/>
            <p:cNvSpPr txBox="1">
              <a:spLocks noChangeArrowheads="1"/>
            </p:cNvSpPr>
            <p:nvPr/>
          </p:nvSpPr>
          <p:spPr bwMode="auto">
            <a:xfrm>
              <a:off x="6115050" y="3049588"/>
              <a:ext cx="2303463" cy="309562"/>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A indaga para aclarar</a:t>
              </a:r>
            </a:p>
          </p:txBody>
        </p:sp>
        <p:sp>
          <p:nvSpPr>
            <p:cNvPr id="14350" name="Text Box 136"/>
            <p:cNvSpPr txBox="1">
              <a:spLocks noChangeArrowheads="1"/>
            </p:cNvSpPr>
            <p:nvPr/>
          </p:nvSpPr>
          <p:spPr bwMode="auto">
            <a:xfrm>
              <a:off x="6115050" y="3497263"/>
              <a:ext cx="2303463" cy="460375"/>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lnSpc>
                  <a:spcPct val="70000"/>
                </a:lnSpc>
                <a:defRPr/>
              </a:pPr>
              <a:r>
                <a:rPr lang="es-ES" sz="1200">
                  <a:solidFill>
                    <a:srgbClr val="002960"/>
                  </a:solidFill>
                  <a:latin typeface="Arial" pitchFamily="34" charset="0"/>
                  <a:cs typeface="Arial" pitchFamily="34" charset="0"/>
                </a:rPr>
                <a:t>A resume &amp; verifica </a:t>
              </a:r>
            </a:p>
            <a:p>
              <a:pPr algn="ctr" defTabSz="895350">
                <a:lnSpc>
                  <a:spcPct val="70000"/>
                </a:lnSpc>
                <a:defRPr/>
              </a:pPr>
              <a:r>
                <a:rPr lang="es-ES" sz="1200">
                  <a:solidFill>
                    <a:srgbClr val="002960"/>
                  </a:solidFill>
                  <a:latin typeface="Arial" pitchFamily="34" charset="0"/>
                  <a:cs typeface="Arial" pitchFamily="34" charset="0"/>
                </a:rPr>
                <a:t>comprensión  </a:t>
              </a:r>
            </a:p>
          </p:txBody>
        </p:sp>
        <p:sp>
          <p:nvSpPr>
            <p:cNvPr id="14351" name="Text Box 137"/>
            <p:cNvSpPr txBox="1">
              <a:spLocks noChangeArrowheads="1"/>
            </p:cNvSpPr>
            <p:nvPr/>
          </p:nvSpPr>
          <p:spPr bwMode="auto">
            <a:xfrm>
              <a:off x="4178300" y="4095750"/>
              <a:ext cx="1304925" cy="309563"/>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B corrige</a:t>
              </a:r>
            </a:p>
          </p:txBody>
        </p:sp>
        <p:cxnSp>
          <p:nvCxnSpPr>
            <p:cNvPr id="492602" name="AutoShape 148"/>
            <p:cNvCxnSpPr>
              <a:cxnSpLocks noChangeShapeType="1"/>
            </p:cNvCxnSpPr>
            <p:nvPr/>
          </p:nvCxnSpPr>
          <p:spPr bwMode="auto">
            <a:xfrm>
              <a:off x="7240588" y="2924175"/>
              <a:ext cx="0" cy="112713"/>
            </a:xfrm>
            <a:prstGeom prst="straightConnector1">
              <a:avLst/>
            </a:prstGeom>
            <a:noFill/>
            <a:ln w="9525">
              <a:solidFill>
                <a:srgbClr val="002960"/>
              </a:solidFill>
              <a:round/>
              <a:headEnd/>
              <a:tailEnd type="triangle" w="med" len="med"/>
            </a:ln>
          </p:spPr>
        </p:cxnSp>
        <p:cxnSp>
          <p:nvCxnSpPr>
            <p:cNvPr id="492603" name="AutoShape 149"/>
            <p:cNvCxnSpPr>
              <a:cxnSpLocks noChangeShapeType="1"/>
            </p:cNvCxnSpPr>
            <p:nvPr/>
          </p:nvCxnSpPr>
          <p:spPr bwMode="auto">
            <a:xfrm>
              <a:off x="7240588" y="3371850"/>
              <a:ext cx="0" cy="112713"/>
            </a:xfrm>
            <a:prstGeom prst="straightConnector1">
              <a:avLst/>
            </a:prstGeom>
            <a:noFill/>
            <a:ln w="9525">
              <a:solidFill>
                <a:srgbClr val="002960"/>
              </a:solidFill>
              <a:round/>
              <a:headEnd/>
              <a:tailEnd type="triangle" w="med" len="med"/>
            </a:ln>
          </p:spPr>
        </p:cxnSp>
        <p:cxnSp>
          <p:nvCxnSpPr>
            <p:cNvPr id="492604" name="AutoShape 150"/>
            <p:cNvCxnSpPr>
              <a:cxnSpLocks noChangeShapeType="1"/>
            </p:cNvCxnSpPr>
            <p:nvPr/>
          </p:nvCxnSpPr>
          <p:spPr bwMode="auto">
            <a:xfrm>
              <a:off x="7240588" y="3970338"/>
              <a:ext cx="0" cy="111125"/>
            </a:xfrm>
            <a:prstGeom prst="straightConnector1">
              <a:avLst/>
            </a:prstGeom>
            <a:noFill/>
            <a:ln w="9525">
              <a:solidFill>
                <a:srgbClr val="002960"/>
              </a:solidFill>
              <a:round/>
              <a:headEnd/>
              <a:tailEnd type="triangle" w="med" len="med"/>
            </a:ln>
          </p:spPr>
        </p:cxnSp>
        <p:cxnSp>
          <p:nvCxnSpPr>
            <p:cNvPr id="492607" name="AutoShape 155"/>
            <p:cNvCxnSpPr>
              <a:cxnSpLocks noChangeShapeType="1"/>
            </p:cNvCxnSpPr>
            <p:nvPr/>
          </p:nvCxnSpPr>
          <p:spPr bwMode="auto">
            <a:xfrm flipH="1">
              <a:off x="5497513" y="4249738"/>
              <a:ext cx="603250" cy="0"/>
            </a:xfrm>
            <a:prstGeom prst="straightConnector1">
              <a:avLst/>
            </a:prstGeom>
            <a:noFill/>
            <a:ln w="9525">
              <a:solidFill>
                <a:srgbClr val="002960"/>
              </a:solidFill>
              <a:round/>
              <a:headEnd/>
              <a:tailEnd type="triangle" w="med" len="med"/>
            </a:ln>
          </p:spPr>
        </p:cxnSp>
        <p:cxnSp>
          <p:nvCxnSpPr>
            <p:cNvPr id="492608" name="AutoShape 156"/>
            <p:cNvCxnSpPr>
              <a:cxnSpLocks noChangeShapeType="1"/>
            </p:cNvCxnSpPr>
            <p:nvPr/>
          </p:nvCxnSpPr>
          <p:spPr bwMode="auto">
            <a:xfrm rot="-5400000">
              <a:off x="5289550" y="3270251"/>
              <a:ext cx="352425" cy="1270000"/>
            </a:xfrm>
            <a:prstGeom prst="bentConnector2">
              <a:avLst/>
            </a:prstGeom>
            <a:noFill/>
            <a:ln w="9525">
              <a:solidFill>
                <a:srgbClr val="002960"/>
              </a:solidFill>
              <a:miter lim="800000"/>
              <a:headEnd/>
              <a:tailEnd type="triangle" w="med" len="med"/>
            </a:ln>
          </p:spPr>
        </p:cxnSp>
        <p:sp>
          <p:nvSpPr>
            <p:cNvPr id="492611" name="Text Box 159"/>
            <p:cNvSpPr txBox="1">
              <a:spLocks noChangeArrowheads="1"/>
            </p:cNvSpPr>
            <p:nvPr/>
          </p:nvSpPr>
          <p:spPr bwMode="auto">
            <a:xfrm>
              <a:off x="5709985" y="3945620"/>
              <a:ext cx="281467" cy="369305"/>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no</a:t>
              </a:r>
            </a:p>
          </p:txBody>
        </p:sp>
      </p:grpSp>
      <p:grpSp>
        <p:nvGrpSpPr>
          <p:cNvPr id="8" name="Group 46"/>
          <p:cNvGrpSpPr/>
          <p:nvPr/>
        </p:nvGrpSpPr>
        <p:grpSpPr>
          <a:xfrm>
            <a:off x="2882901" y="1757422"/>
            <a:ext cx="3217863" cy="369035"/>
            <a:chOff x="2882900" y="2419428"/>
            <a:chExt cx="3217863" cy="492047"/>
          </a:xfrm>
        </p:grpSpPr>
        <p:sp>
          <p:nvSpPr>
            <p:cNvPr id="14355" name="Text Box 141"/>
            <p:cNvSpPr txBox="1">
              <a:spLocks noChangeArrowheads="1"/>
            </p:cNvSpPr>
            <p:nvPr/>
          </p:nvSpPr>
          <p:spPr bwMode="auto">
            <a:xfrm>
              <a:off x="3454400" y="2601913"/>
              <a:ext cx="2305050" cy="3095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 A ¿satisfecho?</a:t>
              </a:r>
            </a:p>
          </p:txBody>
        </p:sp>
        <p:cxnSp>
          <p:nvCxnSpPr>
            <p:cNvPr id="492599" name="AutoShape 145"/>
            <p:cNvCxnSpPr>
              <a:cxnSpLocks noChangeShapeType="1"/>
            </p:cNvCxnSpPr>
            <p:nvPr/>
          </p:nvCxnSpPr>
          <p:spPr bwMode="auto">
            <a:xfrm>
              <a:off x="4606925" y="2476500"/>
              <a:ext cx="0" cy="112713"/>
            </a:xfrm>
            <a:prstGeom prst="straightConnector1">
              <a:avLst/>
            </a:prstGeom>
            <a:noFill/>
            <a:ln w="9525">
              <a:solidFill>
                <a:srgbClr val="002960"/>
              </a:solidFill>
              <a:round/>
              <a:headEnd/>
              <a:tailEnd type="triangle" w="med" len="med"/>
            </a:ln>
          </p:spPr>
        </p:cxnSp>
        <p:cxnSp>
          <p:nvCxnSpPr>
            <p:cNvPr id="492600" name="AutoShape 146"/>
            <p:cNvCxnSpPr>
              <a:cxnSpLocks noChangeShapeType="1"/>
            </p:cNvCxnSpPr>
            <p:nvPr/>
          </p:nvCxnSpPr>
          <p:spPr bwMode="auto">
            <a:xfrm flipH="1">
              <a:off x="2882900" y="2757488"/>
              <a:ext cx="558800" cy="0"/>
            </a:xfrm>
            <a:prstGeom prst="straightConnector1">
              <a:avLst/>
            </a:prstGeom>
            <a:noFill/>
            <a:ln w="9525">
              <a:solidFill>
                <a:srgbClr val="002960"/>
              </a:solidFill>
              <a:round/>
              <a:headEnd/>
              <a:tailEnd type="triangle" w="med" len="med"/>
            </a:ln>
          </p:spPr>
        </p:cxnSp>
        <p:cxnSp>
          <p:nvCxnSpPr>
            <p:cNvPr id="492610" name="AutoShape 158"/>
            <p:cNvCxnSpPr>
              <a:cxnSpLocks noChangeShapeType="1"/>
            </p:cNvCxnSpPr>
            <p:nvPr/>
          </p:nvCxnSpPr>
          <p:spPr bwMode="auto">
            <a:xfrm>
              <a:off x="5773738" y="2757488"/>
              <a:ext cx="327025" cy="0"/>
            </a:xfrm>
            <a:prstGeom prst="straightConnector1">
              <a:avLst/>
            </a:prstGeom>
            <a:noFill/>
            <a:ln w="9525">
              <a:solidFill>
                <a:srgbClr val="002960"/>
              </a:solidFill>
              <a:round/>
              <a:headEnd/>
              <a:tailEnd type="triangle" w="med" len="med"/>
            </a:ln>
          </p:spPr>
        </p:cxnSp>
        <p:sp>
          <p:nvSpPr>
            <p:cNvPr id="492613" name="Text Box 161"/>
            <p:cNvSpPr txBox="1">
              <a:spLocks noChangeArrowheads="1"/>
            </p:cNvSpPr>
            <p:nvPr/>
          </p:nvSpPr>
          <p:spPr bwMode="auto">
            <a:xfrm>
              <a:off x="3058633" y="2419428"/>
              <a:ext cx="281467" cy="369306"/>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no</a:t>
              </a:r>
            </a:p>
          </p:txBody>
        </p:sp>
        <p:sp>
          <p:nvSpPr>
            <p:cNvPr id="492614" name="Text Box 162"/>
            <p:cNvSpPr txBox="1">
              <a:spLocks noChangeArrowheads="1"/>
            </p:cNvSpPr>
            <p:nvPr/>
          </p:nvSpPr>
          <p:spPr bwMode="auto">
            <a:xfrm>
              <a:off x="5815122" y="2430188"/>
              <a:ext cx="220553" cy="369306"/>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si</a:t>
              </a:r>
            </a:p>
          </p:txBody>
        </p:sp>
      </p:grpSp>
      <p:grpSp>
        <p:nvGrpSpPr>
          <p:cNvPr id="9" name="Group 49"/>
          <p:cNvGrpSpPr/>
          <p:nvPr/>
        </p:nvGrpSpPr>
        <p:grpSpPr>
          <a:xfrm>
            <a:off x="5905500" y="3107079"/>
            <a:ext cx="2673350" cy="479084"/>
            <a:chOff x="5905500" y="4320571"/>
            <a:chExt cx="2673350" cy="638779"/>
          </a:xfrm>
        </p:grpSpPr>
        <p:sp>
          <p:nvSpPr>
            <p:cNvPr id="14352" name="Text Box 138"/>
            <p:cNvSpPr txBox="1">
              <a:spLocks noChangeArrowheads="1"/>
            </p:cNvSpPr>
            <p:nvPr/>
          </p:nvSpPr>
          <p:spPr bwMode="auto">
            <a:xfrm>
              <a:off x="5905500" y="4581525"/>
              <a:ext cx="2673350" cy="377825"/>
            </a:xfrm>
            <a:prstGeom prst="rect">
              <a:avLst/>
            </a:prstGeom>
            <a:solidFill>
              <a:schemeClr val="accent5">
                <a:lumMod val="40000"/>
                <a:lumOff val="60000"/>
                <a:alpha val="58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100" dirty="0">
                  <a:solidFill>
                    <a:srgbClr val="002960"/>
                  </a:solidFill>
                  <a:latin typeface="Arial" pitchFamily="34" charset="0"/>
                  <a:cs typeface="Arial" pitchFamily="34" charset="0"/>
                </a:rPr>
                <a:t>Diálogo [Exponer &amp; Indagar]</a:t>
              </a:r>
            </a:p>
          </p:txBody>
        </p:sp>
        <p:sp>
          <p:nvSpPr>
            <p:cNvPr id="492612" name="Text Box 160"/>
            <p:cNvSpPr txBox="1">
              <a:spLocks noChangeArrowheads="1"/>
            </p:cNvSpPr>
            <p:nvPr/>
          </p:nvSpPr>
          <p:spPr bwMode="auto">
            <a:xfrm>
              <a:off x="7307482" y="4320571"/>
              <a:ext cx="209331" cy="348787"/>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100" dirty="0">
                  <a:solidFill>
                    <a:srgbClr val="002960"/>
                  </a:solidFill>
                </a:rPr>
                <a:t>si</a:t>
              </a:r>
            </a:p>
          </p:txBody>
        </p:sp>
        <p:cxnSp>
          <p:nvCxnSpPr>
            <p:cNvPr id="492618" name="AutoShape 148"/>
            <p:cNvCxnSpPr>
              <a:cxnSpLocks noChangeShapeType="1"/>
            </p:cNvCxnSpPr>
            <p:nvPr/>
          </p:nvCxnSpPr>
          <p:spPr bwMode="auto">
            <a:xfrm>
              <a:off x="7240588" y="4429125"/>
              <a:ext cx="0" cy="112713"/>
            </a:xfrm>
            <a:prstGeom prst="straightConnector1">
              <a:avLst/>
            </a:prstGeom>
            <a:noFill/>
            <a:ln w="9525">
              <a:solidFill>
                <a:srgbClr val="002960"/>
              </a:solidFill>
              <a:round/>
              <a:headEnd/>
              <a:tailEnd type="triangle" w="med" len="med"/>
            </a:ln>
          </p:spPr>
        </p:cxnSp>
      </p:grpSp>
      <p:grpSp>
        <p:nvGrpSpPr>
          <p:cNvPr id="10" name="Group 50"/>
          <p:cNvGrpSpPr/>
          <p:nvPr/>
        </p:nvGrpSpPr>
        <p:grpSpPr>
          <a:xfrm>
            <a:off x="5580064" y="3908879"/>
            <a:ext cx="2998787" cy="736245"/>
            <a:chOff x="5580063" y="4869163"/>
            <a:chExt cx="2998787" cy="981661"/>
          </a:xfrm>
        </p:grpSpPr>
        <p:sp>
          <p:nvSpPr>
            <p:cNvPr id="14353" name="Text Box 139"/>
            <p:cNvSpPr txBox="1">
              <a:spLocks noChangeArrowheads="1"/>
            </p:cNvSpPr>
            <p:nvPr/>
          </p:nvSpPr>
          <p:spPr bwMode="auto">
            <a:xfrm>
              <a:off x="5905500" y="5097463"/>
              <a:ext cx="2673350" cy="377825"/>
            </a:xfrm>
            <a:prstGeom prst="rect">
              <a:avLst/>
            </a:prstGeom>
            <a:solidFill>
              <a:schemeClr val="accent5">
                <a:lumMod val="40000"/>
                <a:lumOff val="60000"/>
                <a:alpha val="58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400" dirty="0">
                  <a:solidFill>
                    <a:srgbClr val="002960"/>
                  </a:solidFill>
                  <a:latin typeface="Arial" pitchFamily="34" charset="0"/>
                  <a:cs typeface="Arial" pitchFamily="34" charset="0"/>
                </a:rPr>
                <a:t>¿Es un conflicto operativo?</a:t>
              </a:r>
            </a:p>
          </p:txBody>
        </p:sp>
        <p:cxnSp>
          <p:nvCxnSpPr>
            <p:cNvPr id="492605" name="AutoShape 152"/>
            <p:cNvCxnSpPr>
              <a:cxnSpLocks noChangeShapeType="1"/>
            </p:cNvCxnSpPr>
            <p:nvPr/>
          </p:nvCxnSpPr>
          <p:spPr bwMode="auto">
            <a:xfrm>
              <a:off x="7240588" y="4973638"/>
              <a:ext cx="0" cy="109537"/>
            </a:xfrm>
            <a:prstGeom prst="straightConnector1">
              <a:avLst/>
            </a:prstGeom>
            <a:noFill/>
            <a:ln w="9525">
              <a:solidFill>
                <a:srgbClr val="002960"/>
              </a:solidFill>
              <a:round/>
              <a:headEnd/>
              <a:tailEnd type="triangle" w="med" len="med"/>
            </a:ln>
          </p:spPr>
        </p:cxnSp>
        <p:cxnSp>
          <p:nvCxnSpPr>
            <p:cNvPr id="492606" name="AutoShape 154"/>
            <p:cNvCxnSpPr>
              <a:cxnSpLocks noChangeShapeType="1"/>
            </p:cNvCxnSpPr>
            <p:nvPr/>
          </p:nvCxnSpPr>
          <p:spPr bwMode="auto">
            <a:xfrm rot="10800000">
              <a:off x="5580063" y="5286375"/>
              <a:ext cx="325437" cy="1588"/>
            </a:xfrm>
            <a:prstGeom prst="straightConnector1">
              <a:avLst/>
            </a:prstGeom>
            <a:noFill/>
            <a:ln w="9525">
              <a:solidFill>
                <a:srgbClr val="002960"/>
              </a:solidFill>
              <a:round/>
              <a:headEnd/>
              <a:tailEnd type="triangle" w="med" len="med"/>
            </a:ln>
          </p:spPr>
        </p:cxnSp>
        <p:sp>
          <p:nvSpPr>
            <p:cNvPr id="492615" name="Text Box 163"/>
            <p:cNvSpPr txBox="1">
              <a:spLocks noChangeArrowheads="1"/>
            </p:cNvSpPr>
            <p:nvPr/>
          </p:nvSpPr>
          <p:spPr bwMode="auto">
            <a:xfrm>
              <a:off x="5613445" y="4869163"/>
              <a:ext cx="297497"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no</a:t>
              </a:r>
            </a:p>
          </p:txBody>
        </p:sp>
        <p:sp>
          <p:nvSpPr>
            <p:cNvPr id="492616" name="Text Box 164"/>
            <p:cNvSpPr txBox="1">
              <a:spLocks noChangeArrowheads="1"/>
            </p:cNvSpPr>
            <p:nvPr/>
          </p:nvSpPr>
          <p:spPr bwMode="auto">
            <a:xfrm>
              <a:off x="7285039" y="5461000"/>
              <a:ext cx="231774"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a:solidFill>
                    <a:srgbClr val="002960"/>
                  </a:solidFill>
                </a:rPr>
                <a:t>si</a:t>
              </a:r>
            </a:p>
          </p:txBody>
        </p:sp>
        <p:cxnSp>
          <p:nvCxnSpPr>
            <p:cNvPr id="492619" name="49 Conector recto de flecha"/>
            <p:cNvCxnSpPr>
              <a:cxnSpLocks noChangeShapeType="1"/>
            </p:cNvCxnSpPr>
            <p:nvPr/>
          </p:nvCxnSpPr>
          <p:spPr bwMode="auto">
            <a:xfrm rot="5400000">
              <a:off x="7104857" y="5607844"/>
              <a:ext cx="271462" cy="6350"/>
            </a:xfrm>
            <a:prstGeom prst="straightConnector1">
              <a:avLst/>
            </a:prstGeom>
            <a:noFill/>
            <a:ln w="9525">
              <a:solidFill>
                <a:srgbClr val="002960"/>
              </a:solidFill>
              <a:round/>
              <a:headEnd/>
              <a:tailEnd type="triangle" w="med" len="med"/>
            </a:ln>
          </p:spPr>
        </p:cxnSp>
      </p:grpSp>
      <p:sp>
        <p:nvSpPr>
          <p:cNvPr id="56" name="Oval 22"/>
          <p:cNvSpPr>
            <a:spLocks noChangeArrowheads="1"/>
          </p:cNvSpPr>
          <p:nvPr/>
        </p:nvSpPr>
        <p:spPr bwMode="auto">
          <a:xfrm>
            <a:off x="6300192" y="642392"/>
            <a:ext cx="2717428" cy="864096"/>
          </a:xfrm>
          <a:prstGeom prst="ellipse">
            <a:avLst/>
          </a:prstGeom>
          <a:solidFill>
            <a:schemeClr val="tx1">
              <a:lumMod val="25000"/>
              <a:lumOff val="75000"/>
              <a:alpha val="42999"/>
            </a:schemeClr>
          </a:solidFill>
          <a:ln w="15875" algn="ctr">
            <a:noFill/>
            <a:round/>
            <a:headEnd/>
            <a:tailEnd/>
          </a:ln>
          <a:effectLst/>
          <a:scene3d>
            <a:camera prst="orthographicFront"/>
            <a:lightRig rig="threePt" dir="t"/>
          </a:scene3d>
          <a:sp3d>
            <a:bevelT/>
          </a:sp3d>
        </p:spPr>
        <p:txBody>
          <a:bodyPr lIns="45720" tIns="0" rIns="45720" bIns="0" anchor="ctr"/>
          <a:lstStyle/>
          <a:p>
            <a:pPr algn="ctr" defTabSz="895350">
              <a:lnSpc>
                <a:spcPct val="75000"/>
              </a:lnSpc>
              <a:spcBef>
                <a:spcPts val="0"/>
              </a:spcBef>
              <a:defRPr/>
            </a:pPr>
            <a:r>
              <a:rPr lang="es-ES" sz="1400" dirty="0" smtClean="0">
                <a:solidFill>
                  <a:srgbClr val="002960"/>
                </a:solidFill>
              </a:rPr>
              <a:t>P</a:t>
            </a:r>
            <a:r>
              <a:rPr lang="es-ES" sz="1400" dirty="0" smtClean="0">
                <a:solidFill>
                  <a:srgbClr val="002960"/>
                </a:solidFill>
                <a:latin typeface="Arial" pitchFamily="34" charset="0"/>
                <a:cs typeface="Arial" pitchFamily="34" charset="0"/>
              </a:rPr>
              <a:t>roceso </a:t>
            </a:r>
            <a:r>
              <a:rPr lang="es-ES" sz="1400" dirty="0">
                <a:solidFill>
                  <a:srgbClr val="002960"/>
                </a:solidFill>
                <a:latin typeface="Arial" pitchFamily="34" charset="0"/>
                <a:cs typeface="Arial" pitchFamily="34" charset="0"/>
              </a:rPr>
              <a:t>de </a:t>
            </a:r>
            <a:r>
              <a:rPr lang="es-ES" sz="1400" dirty="0" smtClean="0">
                <a:solidFill>
                  <a:srgbClr val="002960"/>
                </a:solidFill>
                <a:latin typeface="Arial" pitchFamily="34" charset="0"/>
                <a:cs typeface="Arial" pitchFamily="34" charset="0"/>
              </a:rPr>
              <a:t>disolución</a:t>
            </a:r>
            <a:endParaRPr lang="es-ES" sz="1400" dirty="0">
              <a:solidFill>
                <a:srgbClr val="002960"/>
              </a:solidFill>
              <a:latin typeface="Arial" pitchFamily="34" charset="0"/>
              <a:cs typeface="Arial" pitchFamily="34" charset="0"/>
            </a:endParaRPr>
          </a:p>
          <a:p>
            <a:pPr algn="ctr" defTabSz="895350">
              <a:lnSpc>
                <a:spcPct val="75000"/>
              </a:lnSpc>
              <a:spcBef>
                <a:spcPts val="0"/>
              </a:spcBef>
              <a:defRPr/>
            </a:pPr>
            <a:r>
              <a:rPr lang="es-ES" sz="1400" dirty="0">
                <a:solidFill>
                  <a:srgbClr val="002960"/>
                </a:solidFill>
                <a:latin typeface="Arial" pitchFamily="34" charset="0"/>
                <a:cs typeface="Arial" pitchFamily="34" charset="0"/>
              </a:rPr>
              <a:t> de </a:t>
            </a:r>
            <a:r>
              <a:rPr lang="es-ES" sz="1400" dirty="0" smtClean="0">
                <a:solidFill>
                  <a:srgbClr val="002960"/>
                </a:solidFill>
                <a:latin typeface="Arial" pitchFamily="34" charset="0"/>
                <a:cs typeface="Arial" pitchFamily="34" charset="0"/>
              </a:rPr>
              <a:t>Conflictos </a:t>
            </a:r>
            <a:r>
              <a:rPr lang="es-ES" sz="1400" dirty="0">
                <a:solidFill>
                  <a:srgbClr val="002960"/>
                </a:solidFill>
              </a:rPr>
              <a:t>P</a:t>
            </a:r>
            <a:r>
              <a:rPr lang="es-ES" sz="1400" dirty="0" smtClean="0">
                <a:solidFill>
                  <a:srgbClr val="002960"/>
                </a:solidFill>
                <a:latin typeface="Arial" pitchFamily="34" charset="0"/>
                <a:cs typeface="Arial" pitchFamily="34" charset="0"/>
              </a:rPr>
              <a:t>ersonales</a:t>
            </a:r>
            <a:endParaRPr lang="es-ES" sz="1400" dirty="0">
              <a:solidFill>
                <a:srgbClr val="002960"/>
              </a:solidFill>
              <a:latin typeface="Arial" pitchFamily="34" charset="0"/>
              <a:cs typeface="Arial" pitchFamily="34" charset="0"/>
            </a:endParaRPr>
          </a:p>
        </p:txBody>
      </p:sp>
      <p:sp>
        <p:nvSpPr>
          <p:cNvPr id="57" name="Text Box 140"/>
          <p:cNvSpPr txBox="1">
            <a:spLocks noChangeArrowheads="1"/>
          </p:cNvSpPr>
          <p:nvPr/>
        </p:nvSpPr>
        <p:spPr bwMode="auto">
          <a:xfrm>
            <a:off x="3506738" y="3638097"/>
            <a:ext cx="2079633" cy="283369"/>
          </a:xfrm>
          <a:prstGeom prst="rect">
            <a:avLst/>
          </a:prstGeom>
          <a:solidFill>
            <a:srgbClr val="32A063"/>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smtClean="0">
                <a:solidFill>
                  <a:schemeClr val="bg1"/>
                </a:solidFill>
                <a:latin typeface="Arial" pitchFamily="34" charset="0"/>
                <a:cs typeface="Arial" pitchFamily="34" charset="0"/>
              </a:rPr>
              <a:t>Acuerdo</a:t>
            </a:r>
            <a:endParaRPr lang="es-ES" sz="1200" dirty="0">
              <a:solidFill>
                <a:schemeClr val="bg1"/>
              </a:solidFill>
              <a:latin typeface="Arial" pitchFamily="34" charset="0"/>
              <a:cs typeface="Arial" pitchFamily="34" charset="0"/>
            </a:endParaRPr>
          </a:p>
        </p:txBody>
      </p:sp>
      <p:grpSp>
        <p:nvGrpSpPr>
          <p:cNvPr id="11" name="Group 50"/>
          <p:cNvGrpSpPr/>
          <p:nvPr/>
        </p:nvGrpSpPr>
        <p:grpSpPr>
          <a:xfrm>
            <a:off x="5586371" y="3507856"/>
            <a:ext cx="2998787" cy="658190"/>
            <a:chOff x="5580063" y="4869163"/>
            <a:chExt cx="2998787" cy="877587"/>
          </a:xfrm>
        </p:grpSpPr>
        <p:sp>
          <p:nvSpPr>
            <p:cNvPr id="59" name="Text Box 139"/>
            <p:cNvSpPr txBox="1">
              <a:spLocks noChangeArrowheads="1"/>
            </p:cNvSpPr>
            <p:nvPr/>
          </p:nvSpPr>
          <p:spPr bwMode="auto">
            <a:xfrm>
              <a:off x="5905500" y="5097463"/>
              <a:ext cx="2673350" cy="377825"/>
            </a:xfrm>
            <a:prstGeom prst="rect">
              <a:avLst/>
            </a:prstGeom>
            <a:solidFill>
              <a:schemeClr val="accent5">
                <a:lumMod val="40000"/>
                <a:lumOff val="60000"/>
                <a:alpha val="58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400" dirty="0" smtClean="0">
                  <a:solidFill>
                    <a:srgbClr val="002960"/>
                  </a:solidFill>
                  <a:latin typeface="Arial" pitchFamily="34" charset="0"/>
                  <a:cs typeface="Arial" pitchFamily="34" charset="0"/>
                </a:rPr>
                <a:t>¿Se mantiene el desacuerdo?</a:t>
              </a:r>
              <a:endParaRPr lang="es-ES" sz="1400" dirty="0">
                <a:solidFill>
                  <a:srgbClr val="002960"/>
                </a:solidFill>
                <a:latin typeface="Arial" pitchFamily="34" charset="0"/>
                <a:cs typeface="Arial" pitchFamily="34" charset="0"/>
              </a:endParaRPr>
            </a:p>
          </p:txBody>
        </p:sp>
        <p:cxnSp>
          <p:nvCxnSpPr>
            <p:cNvPr id="60" name="AutoShape 152"/>
            <p:cNvCxnSpPr>
              <a:cxnSpLocks noChangeShapeType="1"/>
            </p:cNvCxnSpPr>
            <p:nvPr/>
          </p:nvCxnSpPr>
          <p:spPr bwMode="auto">
            <a:xfrm>
              <a:off x="7240588" y="4973638"/>
              <a:ext cx="0" cy="109537"/>
            </a:xfrm>
            <a:prstGeom prst="straightConnector1">
              <a:avLst/>
            </a:prstGeom>
            <a:noFill/>
            <a:ln w="9525">
              <a:solidFill>
                <a:srgbClr val="002960"/>
              </a:solidFill>
              <a:round/>
              <a:headEnd/>
              <a:tailEnd type="triangle" w="med" len="med"/>
            </a:ln>
          </p:spPr>
        </p:cxnSp>
        <p:cxnSp>
          <p:nvCxnSpPr>
            <p:cNvPr id="61" name="AutoShape 154"/>
            <p:cNvCxnSpPr>
              <a:cxnSpLocks noChangeShapeType="1"/>
            </p:cNvCxnSpPr>
            <p:nvPr/>
          </p:nvCxnSpPr>
          <p:spPr bwMode="auto">
            <a:xfrm rot="10800000">
              <a:off x="5580063" y="5286375"/>
              <a:ext cx="325437" cy="1588"/>
            </a:xfrm>
            <a:prstGeom prst="straightConnector1">
              <a:avLst/>
            </a:prstGeom>
            <a:noFill/>
            <a:ln w="9525">
              <a:solidFill>
                <a:srgbClr val="002960"/>
              </a:solidFill>
              <a:round/>
              <a:headEnd/>
              <a:tailEnd type="triangle" w="med" len="med"/>
            </a:ln>
          </p:spPr>
        </p:cxnSp>
        <p:sp>
          <p:nvSpPr>
            <p:cNvPr id="62" name="Text Box 163"/>
            <p:cNvSpPr txBox="1">
              <a:spLocks noChangeArrowheads="1"/>
            </p:cNvSpPr>
            <p:nvPr/>
          </p:nvSpPr>
          <p:spPr bwMode="auto">
            <a:xfrm>
              <a:off x="5613445" y="4869163"/>
              <a:ext cx="297497"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no</a:t>
              </a:r>
            </a:p>
          </p:txBody>
        </p:sp>
        <p:sp>
          <p:nvSpPr>
            <p:cNvPr id="63" name="Text Box 164"/>
            <p:cNvSpPr txBox="1">
              <a:spLocks noChangeArrowheads="1"/>
            </p:cNvSpPr>
            <p:nvPr/>
          </p:nvSpPr>
          <p:spPr bwMode="auto">
            <a:xfrm>
              <a:off x="7310774" y="5349214"/>
              <a:ext cx="220553" cy="369305"/>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si</a:t>
              </a:r>
            </a:p>
          </p:txBody>
        </p:sp>
        <p:cxnSp>
          <p:nvCxnSpPr>
            <p:cNvPr id="64" name="49 Conector recto de flecha"/>
            <p:cNvCxnSpPr>
              <a:cxnSpLocks noChangeShapeType="1"/>
            </p:cNvCxnSpPr>
            <p:nvPr/>
          </p:nvCxnSpPr>
          <p:spPr bwMode="auto">
            <a:xfrm rot="5400000">
              <a:off x="7104857" y="5607844"/>
              <a:ext cx="271462" cy="6350"/>
            </a:xfrm>
            <a:prstGeom prst="straightConnector1">
              <a:avLst/>
            </a:prstGeom>
            <a:noFill/>
            <a:ln w="9525">
              <a:solidFill>
                <a:srgbClr val="002960"/>
              </a:solidFill>
              <a:round/>
              <a:headEnd/>
              <a:tailEnd type="triangle" w="med" len="med"/>
            </a:ln>
          </p:spPr>
        </p:cxnSp>
      </p:grpSp>
      <p:sp>
        <p:nvSpPr>
          <p:cNvPr id="65" name="3 Marcador de pie de página"/>
          <p:cNvSpPr>
            <a:spLocks noGrp="1"/>
          </p:cNvSpPr>
          <p:nvPr>
            <p:ph type="ftr" sz="quarter" idx="11"/>
          </p:nvPr>
        </p:nvSpPr>
        <p:spPr>
          <a:xfrm>
            <a:off x="0" y="4918986"/>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800" dirty="0" smtClean="0">
                <a:sym typeface="Trebuchet MS" pitchFamily="34" charset="0"/>
              </a:rPr>
              <a:t>© 2017 Axialent, Inc. </a:t>
            </a:r>
            <a:r>
              <a:rPr lang="en-US" sz="800" dirty="0" err="1" smtClean="0">
                <a:sym typeface="Trebuchet MS" pitchFamily="34" charset="0"/>
              </a:rPr>
              <a:t>Todos</a:t>
            </a:r>
            <a:r>
              <a:rPr lang="en-US" sz="800" dirty="0" smtClean="0">
                <a:sym typeface="Trebuchet MS" pitchFamily="34" charset="0"/>
              </a:rPr>
              <a:t> los </a:t>
            </a:r>
            <a:r>
              <a:rPr lang="en-US" sz="800" dirty="0" err="1" smtClean="0">
                <a:sym typeface="Trebuchet MS" pitchFamily="34" charset="0"/>
              </a:rPr>
              <a:t>derechos</a:t>
            </a:r>
            <a:r>
              <a:rPr lang="en-US" sz="800" dirty="0" smtClean="0">
                <a:sym typeface="Trebuchet MS" pitchFamily="34" charset="0"/>
              </a:rPr>
              <a:t> </a:t>
            </a:r>
            <a:r>
              <a:rPr lang="en-US" sz="800" dirty="0" err="1" smtClean="0">
                <a:sym typeface="Trebuchet MS" pitchFamily="34" charset="0"/>
              </a:rPr>
              <a:t>reservados</a:t>
            </a:r>
            <a:r>
              <a:rPr lang="en-US" sz="8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ppt_x</p:attrName>
                                        </p:attrNameLst>
                                      </p:cBhvr>
                                      <p:tavLst>
                                        <p:tav tm="0">
                                          <p:val>
                                            <p:strVal val="#ppt_x-#ppt_w/2"/>
                                          </p:val>
                                        </p:tav>
                                        <p:tav tm="100000">
                                          <p:val>
                                            <p:strVal val="#ppt_x"/>
                                          </p:val>
                                        </p:tav>
                                      </p:tavLst>
                                    </p:anim>
                                    <p:anim calcmode="lin" valueType="num">
                                      <p:cBhvr>
                                        <p:cTn id="16" dur="500" fill="hold"/>
                                        <p:tgtEl>
                                          <p:spTgt spid="6"/>
                                        </p:tgtEl>
                                        <p:attrNameLst>
                                          <p:attrName>ppt_y</p:attrName>
                                        </p:attrNameLst>
                                      </p:cBhvr>
                                      <p:tavLst>
                                        <p:tav tm="0">
                                          <p:val>
                                            <p:strVal val="#ppt_y"/>
                                          </p:val>
                                        </p:tav>
                                        <p:tav tm="100000">
                                          <p:val>
                                            <p:strVal val="#ppt_y"/>
                                          </p:val>
                                        </p:tav>
                                      </p:tavLst>
                                    </p:anim>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ppt_x</p:attrName>
                                        </p:attrNameLst>
                                      </p:cBhvr>
                                      <p:tavLst>
                                        <p:tav tm="0">
                                          <p:val>
                                            <p:strVal val="#ppt_x"/>
                                          </p:val>
                                        </p:tav>
                                        <p:tav tm="100000">
                                          <p:val>
                                            <p:strVal val="#ppt_x"/>
                                          </p:val>
                                        </p:tav>
                                      </p:tavLst>
                                    </p:anim>
                                    <p:anim calcmode="lin" valueType="num">
                                      <p:cBhvr>
                                        <p:cTn id="24" dur="500" fill="hold"/>
                                        <p:tgtEl>
                                          <p:spTgt spid="2"/>
                                        </p:tgtEl>
                                        <p:attrNameLst>
                                          <p:attrName>ppt_y</p:attrName>
                                        </p:attrNameLst>
                                      </p:cBhvr>
                                      <p:tavLst>
                                        <p:tav tm="0">
                                          <p:val>
                                            <p:strVal val="#ppt_y-#ppt_h/2"/>
                                          </p:val>
                                        </p:tav>
                                        <p:tav tm="100000">
                                          <p:val>
                                            <p:strVal val="#ppt_y"/>
                                          </p:val>
                                        </p:tav>
                                      </p:tavLst>
                                    </p:anim>
                                    <p:anim calcmode="lin" valueType="num">
                                      <p:cBhvr>
                                        <p:cTn id="25" dur="500" fill="hold"/>
                                        <p:tgtEl>
                                          <p:spTgt spid="2"/>
                                        </p:tgtEl>
                                        <p:attrNameLst>
                                          <p:attrName>ppt_w</p:attrName>
                                        </p:attrNameLst>
                                      </p:cBhvr>
                                      <p:tavLst>
                                        <p:tav tm="0">
                                          <p:val>
                                            <p:strVal val="#ppt_w"/>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100000">
                                          <p:val>
                                            <p:strVal val="#ppt_x"/>
                                          </p:val>
                                        </p:tav>
                                      </p:tavLst>
                                    </p:anim>
                                    <p:anim calcmode="lin" valueType="num">
                                      <p:cBhvr>
                                        <p:cTn id="32" dur="500" fill="hold"/>
                                        <p:tgtEl>
                                          <p:spTgt spid="4"/>
                                        </p:tgtEl>
                                        <p:attrNameLst>
                                          <p:attrName>ppt_y</p:attrName>
                                        </p:attrNameLst>
                                      </p:cBhvr>
                                      <p:tavLst>
                                        <p:tav tm="0">
                                          <p:val>
                                            <p:strVal val="#ppt_y-#ppt_h/2"/>
                                          </p:val>
                                        </p:tav>
                                        <p:tav tm="100000">
                                          <p:val>
                                            <p:strVal val="#ppt_y"/>
                                          </p:val>
                                        </p:tav>
                                      </p:tavLst>
                                    </p:anim>
                                    <p:anim calcmode="lin" valueType="num">
                                      <p:cBhvr>
                                        <p:cTn id="33" dur="500" fill="hold"/>
                                        <p:tgtEl>
                                          <p:spTgt spid="4"/>
                                        </p:tgtEl>
                                        <p:attrNameLst>
                                          <p:attrName>ppt_w</p:attrName>
                                        </p:attrNameLst>
                                      </p:cBhvr>
                                      <p:tavLst>
                                        <p:tav tm="0">
                                          <p:val>
                                            <p:strVal val="#ppt_w"/>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ppt_x</p:attrName>
                                        </p:attrNameLst>
                                      </p:cBhvr>
                                      <p:tavLst>
                                        <p:tav tm="0">
                                          <p:val>
                                            <p:strVal val="#ppt_x"/>
                                          </p:val>
                                        </p:tav>
                                        <p:tav tm="100000">
                                          <p:val>
                                            <p:strVal val="#ppt_x"/>
                                          </p:val>
                                        </p:tav>
                                      </p:tavLst>
                                    </p:anim>
                                    <p:anim calcmode="lin" valueType="num">
                                      <p:cBhvr>
                                        <p:cTn id="40" dur="500" fill="hold"/>
                                        <p:tgtEl>
                                          <p:spTgt spid="8"/>
                                        </p:tgtEl>
                                        <p:attrNameLst>
                                          <p:attrName>ppt_y</p:attrName>
                                        </p:attrNameLst>
                                      </p:cBhvr>
                                      <p:tavLst>
                                        <p:tav tm="0">
                                          <p:val>
                                            <p:strVal val="#ppt_y-#ppt_h/2"/>
                                          </p:val>
                                        </p:tav>
                                        <p:tav tm="100000">
                                          <p:val>
                                            <p:strVal val="#ppt_y"/>
                                          </p:val>
                                        </p:tav>
                                      </p:tavLst>
                                    </p:anim>
                                    <p:anim calcmode="lin" valueType="num">
                                      <p:cBhvr>
                                        <p:cTn id="41" dur="500" fill="hold"/>
                                        <p:tgtEl>
                                          <p:spTgt spid="8"/>
                                        </p:tgtEl>
                                        <p:attrNameLst>
                                          <p:attrName>ppt_w</p:attrName>
                                        </p:attrNameLst>
                                      </p:cBhvr>
                                      <p:tavLst>
                                        <p:tav tm="0">
                                          <p:val>
                                            <p:strVal val="#ppt_w"/>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ppt_h/2"/>
                                          </p:val>
                                        </p:tav>
                                        <p:tav tm="100000">
                                          <p:val>
                                            <p:strVal val="#ppt_y"/>
                                          </p:val>
                                        </p:tav>
                                      </p:tavLst>
                                    </p:anim>
                                    <p:anim calcmode="lin" valueType="num">
                                      <p:cBhvr>
                                        <p:cTn id="49" dur="500" fill="hold"/>
                                        <p:tgtEl>
                                          <p:spTgt spid="5"/>
                                        </p:tgtEl>
                                        <p:attrNameLst>
                                          <p:attrName>ppt_w</p:attrName>
                                        </p:attrNameLst>
                                      </p:cBhvr>
                                      <p:tavLst>
                                        <p:tav tm="0">
                                          <p:val>
                                            <p:strVal val="#ppt_w"/>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1"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ppt_x</p:attrName>
                                        </p:attrNameLst>
                                      </p:cBhvr>
                                      <p:tavLst>
                                        <p:tav tm="0">
                                          <p:val>
                                            <p:strVal val="#ppt_x"/>
                                          </p:val>
                                        </p:tav>
                                        <p:tav tm="100000">
                                          <p:val>
                                            <p:strVal val="#ppt_x"/>
                                          </p:val>
                                        </p:tav>
                                      </p:tavLst>
                                    </p:anim>
                                    <p:anim calcmode="lin" valueType="num">
                                      <p:cBhvr>
                                        <p:cTn id="56" dur="500" fill="hold"/>
                                        <p:tgtEl>
                                          <p:spTgt spid="7"/>
                                        </p:tgtEl>
                                        <p:attrNameLst>
                                          <p:attrName>ppt_y</p:attrName>
                                        </p:attrNameLst>
                                      </p:cBhvr>
                                      <p:tavLst>
                                        <p:tav tm="0">
                                          <p:val>
                                            <p:strVal val="#ppt_y-#ppt_h/2"/>
                                          </p:val>
                                        </p:tav>
                                        <p:tav tm="100000">
                                          <p:val>
                                            <p:strVal val="#ppt_y"/>
                                          </p:val>
                                        </p:tav>
                                      </p:tavLst>
                                    </p:anim>
                                    <p:anim calcmode="lin" valueType="num">
                                      <p:cBhvr>
                                        <p:cTn id="57" dur="500" fill="hold"/>
                                        <p:tgtEl>
                                          <p:spTgt spid="7"/>
                                        </p:tgtEl>
                                        <p:attrNameLst>
                                          <p:attrName>ppt_w</p:attrName>
                                        </p:attrNameLst>
                                      </p:cBhvr>
                                      <p:tavLst>
                                        <p:tav tm="0">
                                          <p:val>
                                            <p:strVal val="#ppt_w"/>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1"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500" fill="hold"/>
                                        <p:tgtEl>
                                          <p:spTgt spid="9"/>
                                        </p:tgtEl>
                                        <p:attrNameLst>
                                          <p:attrName>ppt_x</p:attrName>
                                        </p:attrNameLst>
                                      </p:cBhvr>
                                      <p:tavLst>
                                        <p:tav tm="0">
                                          <p:val>
                                            <p:strVal val="#ppt_x"/>
                                          </p:val>
                                        </p:tav>
                                        <p:tav tm="100000">
                                          <p:val>
                                            <p:strVal val="#ppt_x"/>
                                          </p:val>
                                        </p:tav>
                                      </p:tavLst>
                                    </p:anim>
                                    <p:anim calcmode="lin" valueType="num">
                                      <p:cBhvr>
                                        <p:cTn id="64" dur="500" fill="hold"/>
                                        <p:tgtEl>
                                          <p:spTgt spid="9"/>
                                        </p:tgtEl>
                                        <p:attrNameLst>
                                          <p:attrName>ppt_y</p:attrName>
                                        </p:attrNameLst>
                                      </p:cBhvr>
                                      <p:tavLst>
                                        <p:tav tm="0">
                                          <p:val>
                                            <p:strVal val="#ppt_y-#ppt_h/2"/>
                                          </p:val>
                                        </p:tav>
                                        <p:tav tm="100000">
                                          <p:val>
                                            <p:strVal val="#ppt_y"/>
                                          </p:val>
                                        </p:tav>
                                      </p:tavLst>
                                    </p:anim>
                                    <p:anim calcmode="lin" valueType="num">
                                      <p:cBhvr>
                                        <p:cTn id="65" dur="500" fill="hold"/>
                                        <p:tgtEl>
                                          <p:spTgt spid="9"/>
                                        </p:tgtEl>
                                        <p:attrNameLst>
                                          <p:attrName>ppt_w</p:attrName>
                                        </p:attrNameLst>
                                      </p:cBhvr>
                                      <p:tavLst>
                                        <p:tav tm="0">
                                          <p:val>
                                            <p:strVal val="#ppt_w"/>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1"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ppt_x</p:attrName>
                                        </p:attrNameLst>
                                      </p:cBhvr>
                                      <p:tavLst>
                                        <p:tav tm="0">
                                          <p:val>
                                            <p:strVal val="#ppt_x"/>
                                          </p:val>
                                        </p:tav>
                                        <p:tav tm="100000">
                                          <p:val>
                                            <p:strVal val="#ppt_x"/>
                                          </p:val>
                                        </p:tav>
                                      </p:tavLst>
                                    </p:anim>
                                    <p:anim calcmode="lin" valueType="num">
                                      <p:cBhvr>
                                        <p:cTn id="72" dur="500" fill="hold"/>
                                        <p:tgtEl>
                                          <p:spTgt spid="11"/>
                                        </p:tgtEl>
                                        <p:attrNameLst>
                                          <p:attrName>ppt_y</p:attrName>
                                        </p:attrNameLst>
                                      </p:cBhvr>
                                      <p:tavLst>
                                        <p:tav tm="0">
                                          <p:val>
                                            <p:strVal val="#ppt_y-#ppt_h/2"/>
                                          </p:val>
                                        </p:tav>
                                        <p:tav tm="100000">
                                          <p:val>
                                            <p:strVal val="#ppt_y"/>
                                          </p:val>
                                        </p:tav>
                                      </p:tavLst>
                                    </p:anim>
                                    <p:anim calcmode="lin" valueType="num">
                                      <p:cBhvr>
                                        <p:cTn id="73" dur="500" fill="hold"/>
                                        <p:tgtEl>
                                          <p:spTgt spid="11"/>
                                        </p:tgtEl>
                                        <p:attrNameLst>
                                          <p:attrName>ppt_w</p:attrName>
                                        </p:attrNameLst>
                                      </p:cBhvr>
                                      <p:tavLst>
                                        <p:tav tm="0">
                                          <p:val>
                                            <p:strVal val="#ppt_w"/>
                                          </p:val>
                                        </p:tav>
                                        <p:tav tm="100000">
                                          <p:val>
                                            <p:strVal val="#ppt_w"/>
                                          </p:val>
                                        </p:tav>
                                      </p:tavLst>
                                    </p:anim>
                                    <p:anim calcmode="lin" valueType="num">
                                      <p:cBhvr>
                                        <p:cTn id="74"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2"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p:cTn id="79" dur="500" fill="hold"/>
                                        <p:tgtEl>
                                          <p:spTgt spid="57"/>
                                        </p:tgtEl>
                                        <p:attrNameLst>
                                          <p:attrName>ppt_x</p:attrName>
                                        </p:attrNameLst>
                                      </p:cBhvr>
                                      <p:tavLst>
                                        <p:tav tm="0">
                                          <p:val>
                                            <p:strVal val="#ppt_x+#ppt_w/2"/>
                                          </p:val>
                                        </p:tav>
                                        <p:tav tm="100000">
                                          <p:val>
                                            <p:strVal val="#ppt_x"/>
                                          </p:val>
                                        </p:tav>
                                      </p:tavLst>
                                    </p:anim>
                                    <p:anim calcmode="lin" valueType="num">
                                      <p:cBhvr>
                                        <p:cTn id="80" dur="500" fill="hold"/>
                                        <p:tgtEl>
                                          <p:spTgt spid="57"/>
                                        </p:tgtEl>
                                        <p:attrNameLst>
                                          <p:attrName>ppt_y</p:attrName>
                                        </p:attrNameLst>
                                      </p:cBhvr>
                                      <p:tavLst>
                                        <p:tav tm="0">
                                          <p:val>
                                            <p:strVal val="#ppt_y"/>
                                          </p:val>
                                        </p:tav>
                                        <p:tav tm="100000">
                                          <p:val>
                                            <p:strVal val="#ppt_y"/>
                                          </p:val>
                                        </p:tav>
                                      </p:tavLst>
                                    </p:anim>
                                    <p:anim calcmode="lin" valueType="num">
                                      <p:cBhvr>
                                        <p:cTn id="81" dur="500" fill="hold"/>
                                        <p:tgtEl>
                                          <p:spTgt spid="57"/>
                                        </p:tgtEl>
                                        <p:attrNameLst>
                                          <p:attrName>ppt_w</p:attrName>
                                        </p:attrNameLst>
                                      </p:cBhvr>
                                      <p:tavLst>
                                        <p:tav tm="0">
                                          <p:val>
                                            <p:fltVal val="0"/>
                                          </p:val>
                                        </p:tav>
                                        <p:tav tm="100000">
                                          <p:val>
                                            <p:strVal val="#ppt_w"/>
                                          </p:val>
                                        </p:tav>
                                      </p:tavLst>
                                    </p:anim>
                                    <p:anim calcmode="lin" valueType="num">
                                      <p:cBhvr>
                                        <p:cTn id="82" dur="5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7" presetClass="entr" presetSubtype="1"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p:cTn id="87" dur="500" fill="hold"/>
                                        <p:tgtEl>
                                          <p:spTgt spid="10"/>
                                        </p:tgtEl>
                                        <p:attrNameLst>
                                          <p:attrName>ppt_x</p:attrName>
                                        </p:attrNameLst>
                                      </p:cBhvr>
                                      <p:tavLst>
                                        <p:tav tm="0">
                                          <p:val>
                                            <p:strVal val="#ppt_x"/>
                                          </p:val>
                                        </p:tav>
                                        <p:tav tm="100000">
                                          <p:val>
                                            <p:strVal val="#ppt_x"/>
                                          </p:val>
                                        </p:tav>
                                      </p:tavLst>
                                    </p:anim>
                                    <p:anim calcmode="lin" valueType="num">
                                      <p:cBhvr>
                                        <p:cTn id="88" dur="500" fill="hold"/>
                                        <p:tgtEl>
                                          <p:spTgt spid="10"/>
                                        </p:tgtEl>
                                        <p:attrNameLst>
                                          <p:attrName>ppt_y</p:attrName>
                                        </p:attrNameLst>
                                      </p:cBhvr>
                                      <p:tavLst>
                                        <p:tav tm="0">
                                          <p:val>
                                            <p:strVal val="#ppt_y-#ppt_h/2"/>
                                          </p:val>
                                        </p:tav>
                                        <p:tav tm="100000">
                                          <p:val>
                                            <p:strVal val="#ppt_y"/>
                                          </p:val>
                                        </p:tav>
                                      </p:tavLst>
                                    </p:anim>
                                    <p:anim calcmode="lin" valueType="num">
                                      <p:cBhvr>
                                        <p:cTn id="89" dur="500" fill="hold"/>
                                        <p:tgtEl>
                                          <p:spTgt spid="10"/>
                                        </p:tgtEl>
                                        <p:attrNameLst>
                                          <p:attrName>ppt_w</p:attrName>
                                        </p:attrNameLst>
                                      </p:cBhvr>
                                      <p:tavLst>
                                        <p:tav tm="0">
                                          <p:val>
                                            <p:strVal val="#ppt_w"/>
                                          </p:val>
                                        </p:tav>
                                        <p:tav tm="100000">
                                          <p:val>
                                            <p:strVal val="#ppt_w"/>
                                          </p:val>
                                        </p:tav>
                                      </p:tavLst>
                                    </p:anim>
                                    <p:anim calcmode="lin" valueType="num">
                                      <p:cBhvr>
                                        <p:cTn id="90"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7" presetClass="entr" presetSubtype="2" fill="hold" grpId="0" nodeType="clickEffect">
                                  <p:stCondLst>
                                    <p:cond delay="0"/>
                                  </p:stCondLst>
                                  <p:childTnLst>
                                    <p:set>
                                      <p:cBhvr>
                                        <p:cTn id="94" dur="1" fill="hold">
                                          <p:stCondLst>
                                            <p:cond delay="0"/>
                                          </p:stCondLst>
                                        </p:cTn>
                                        <p:tgtEl>
                                          <p:spTgt spid="14354"/>
                                        </p:tgtEl>
                                        <p:attrNameLst>
                                          <p:attrName>style.visibility</p:attrName>
                                        </p:attrNameLst>
                                      </p:cBhvr>
                                      <p:to>
                                        <p:strVal val="visible"/>
                                      </p:to>
                                    </p:set>
                                    <p:anim calcmode="lin" valueType="num">
                                      <p:cBhvr>
                                        <p:cTn id="95" dur="500" fill="hold"/>
                                        <p:tgtEl>
                                          <p:spTgt spid="14354"/>
                                        </p:tgtEl>
                                        <p:attrNameLst>
                                          <p:attrName>ppt_x</p:attrName>
                                        </p:attrNameLst>
                                      </p:cBhvr>
                                      <p:tavLst>
                                        <p:tav tm="0">
                                          <p:val>
                                            <p:strVal val="#ppt_x+#ppt_w/2"/>
                                          </p:val>
                                        </p:tav>
                                        <p:tav tm="100000">
                                          <p:val>
                                            <p:strVal val="#ppt_x"/>
                                          </p:val>
                                        </p:tav>
                                      </p:tavLst>
                                    </p:anim>
                                    <p:anim calcmode="lin" valueType="num">
                                      <p:cBhvr>
                                        <p:cTn id="96" dur="500" fill="hold"/>
                                        <p:tgtEl>
                                          <p:spTgt spid="14354"/>
                                        </p:tgtEl>
                                        <p:attrNameLst>
                                          <p:attrName>ppt_y</p:attrName>
                                        </p:attrNameLst>
                                      </p:cBhvr>
                                      <p:tavLst>
                                        <p:tav tm="0">
                                          <p:val>
                                            <p:strVal val="#ppt_y"/>
                                          </p:val>
                                        </p:tav>
                                        <p:tav tm="100000">
                                          <p:val>
                                            <p:strVal val="#ppt_y"/>
                                          </p:val>
                                        </p:tav>
                                      </p:tavLst>
                                    </p:anim>
                                    <p:anim calcmode="lin" valueType="num">
                                      <p:cBhvr>
                                        <p:cTn id="97" dur="500" fill="hold"/>
                                        <p:tgtEl>
                                          <p:spTgt spid="14354"/>
                                        </p:tgtEl>
                                        <p:attrNameLst>
                                          <p:attrName>ppt_w</p:attrName>
                                        </p:attrNameLst>
                                      </p:cBhvr>
                                      <p:tavLst>
                                        <p:tav tm="0">
                                          <p:val>
                                            <p:fltVal val="0"/>
                                          </p:val>
                                        </p:tav>
                                        <p:tav tm="100000">
                                          <p:val>
                                            <p:strVal val="#ppt_w"/>
                                          </p:val>
                                        </p:tav>
                                      </p:tavLst>
                                    </p:anim>
                                    <p:anim calcmode="lin" valueType="num">
                                      <p:cBhvr>
                                        <p:cTn id="98" dur="500" fill="hold"/>
                                        <p:tgtEl>
                                          <p:spTgt spid="1435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1" fill="hold" grpId="0" nodeType="clickEffect">
                                  <p:stCondLst>
                                    <p:cond delay="0"/>
                                  </p:stCondLst>
                                  <p:childTnLst>
                                    <p:set>
                                      <p:cBhvr>
                                        <p:cTn id="102" dur="1" fill="hold">
                                          <p:stCondLst>
                                            <p:cond delay="0"/>
                                          </p:stCondLst>
                                        </p:cTn>
                                        <p:tgtEl>
                                          <p:spTgt spid="14356"/>
                                        </p:tgtEl>
                                        <p:attrNameLst>
                                          <p:attrName>style.visibility</p:attrName>
                                        </p:attrNameLst>
                                      </p:cBhvr>
                                      <p:to>
                                        <p:strVal val="visible"/>
                                      </p:to>
                                    </p:set>
                                    <p:anim calcmode="lin" valueType="num">
                                      <p:cBhvr>
                                        <p:cTn id="103" dur="500" fill="hold"/>
                                        <p:tgtEl>
                                          <p:spTgt spid="14356"/>
                                        </p:tgtEl>
                                        <p:attrNameLst>
                                          <p:attrName>ppt_x</p:attrName>
                                        </p:attrNameLst>
                                      </p:cBhvr>
                                      <p:tavLst>
                                        <p:tav tm="0">
                                          <p:val>
                                            <p:strVal val="#ppt_x"/>
                                          </p:val>
                                        </p:tav>
                                        <p:tav tm="100000">
                                          <p:val>
                                            <p:strVal val="#ppt_x"/>
                                          </p:val>
                                        </p:tav>
                                      </p:tavLst>
                                    </p:anim>
                                    <p:anim calcmode="lin" valueType="num">
                                      <p:cBhvr>
                                        <p:cTn id="104" dur="500" fill="hold"/>
                                        <p:tgtEl>
                                          <p:spTgt spid="14356"/>
                                        </p:tgtEl>
                                        <p:attrNameLst>
                                          <p:attrName>ppt_y</p:attrName>
                                        </p:attrNameLst>
                                      </p:cBhvr>
                                      <p:tavLst>
                                        <p:tav tm="0">
                                          <p:val>
                                            <p:strVal val="#ppt_y-#ppt_h/2"/>
                                          </p:val>
                                        </p:tav>
                                        <p:tav tm="100000">
                                          <p:val>
                                            <p:strVal val="#ppt_y"/>
                                          </p:val>
                                        </p:tav>
                                      </p:tavLst>
                                    </p:anim>
                                    <p:anim calcmode="lin" valueType="num">
                                      <p:cBhvr>
                                        <p:cTn id="105" dur="500" fill="hold"/>
                                        <p:tgtEl>
                                          <p:spTgt spid="14356"/>
                                        </p:tgtEl>
                                        <p:attrNameLst>
                                          <p:attrName>ppt_w</p:attrName>
                                        </p:attrNameLst>
                                      </p:cBhvr>
                                      <p:tavLst>
                                        <p:tav tm="0">
                                          <p:val>
                                            <p:strVal val="#ppt_w"/>
                                          </p:val>
                                        </p:tav>
                                        <p:tav tm="100000">
                                          <p:val>
                                            <p:strVal val="#ppt_w"/>
                                          </p:val>
                                        </p:tav>
                                      </p:tavLst>
                                    </p:anim>
                                    <p:anim calcmode="lin" valueType="num">
                                      <p:cBhvr>
                                        <p:cTn id="106" dur="500" fill="hold"/>
                                        <p:tgtEl>
                                          <p:spTgt spid="14356"/>
                                        </p:tgtEl>
                                        <p:attrNameLst>
                                          <p:attrName>ppt_h</p:attrName>
                                        </p:attrNameLst>
                                      </p:cBhvr>
                                      <p:tavLst>
                                        <p:tav tm="0">
                                          <p:val>
                                            <p:fltVal val="0"/>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30" presetClass="emph" presetSubtype="0" fill="hold" grpId="0" nodeType="clickEffect">
                                  <p:stCondLst>
                                    <p:cond delay="0"/>
                                  </p:stCondLst>
                                  <p:childTnLst>
                                    <p:animClr clrSpc="hsl">
                                      <p:cBhvr override="childStyle">
                                        <p:cTn id="110" dur="500" fill="hold"/>
                                        <p:tgtEl>
                                          <p:spTgt spid="56"/>
                                        </p:tgtEl>
                                        <p:attrNameLst>
                                          <p:attrName>style.color</p:attrName>
                                        </p:attrNameLst>
                                      </p:cBhvr>
                                      <p:by>
                                        <p:hsl h="0" s="12549" l="25098"/>
                                      </p:by>
                                    </p:animClr>
                                    <p:animClr clrSpc="hsl">
                                      <p:cBhvr>
                                        <p:cTn id="111" dur="500" fill="hold"/>
                                        <p:tgtEl>
                                          <p:spTgt spid="56"/>
                                        </p:tgtEl>
                                        <p:attrNameLst>
                                          <p:attrName>fillcolor</p:attrName>
                                        </p:attrNameLst>
                                      </p:cBhvr>
                                      <p:by>
                                        <p:hsl h="0" s="12549" l="25098"/>
                                      </p:by>
                                    </p:animClr>
                                    <p:animClr clrSpc="hsl">
                                      <p:cBhvr>
                                        <p:cTn id="112" dur="500" fill="hold"/>
                                        <p:tgtEl>
                                          <p:spTgt spid="56"/>
                                        </p:tgtEl>
                                        <p:attrNameLst>
                                          <p:attrName>stroke.color</p:attrName>
                                        </p:attrNameLst>
                                      </p:cBhvr>
                                      <p:by>
                                        <p:hsl h="0" s="12549" l="25098"/>
                                      </p:by>
                                    </p:animClr>
                                    <p:set>
                                      <p:cBhvr>
                                        <p:cTn id="113" dur="500" fill="hold"/>
                                        <p:tgtEl>
                                          <p:spTgt spid="5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4" grpId="0" animBg="1"/>
      <p:bldP spid="14356" grpId="0" animBg="1"/>
      <p:bldP spid="56" grpId="0" animBg="1"/>
      <p:bldP spid="5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6867" name="7 Marcador de número de diapositiva"/>
          <p:cNvSpPr>
            <a:spLocks noGrp="1"/>
          </p:cNvSpPr>
          <p:nvPr>
            <p:ph type="sldNum" sz="quarter" idx="10"/>
          </p:nvPr>
        </p:nvSpPr>
        <p:spPr>
          <a:noFill/>
        </p:spPr>
        <p:txBody>
          <a:bodyPr/>
          <a:lstStyle/>
          <a:p>
            <a:pPr fontAlgn="base">
              <a:spcAft>
                <a:spcPct val="0"/>
              </a:spcAft>
            </a:pPr>
            <a:r>
              <a:rPr lang="en-US" smtClean="0">
                <a:latin typeface="Arial" charset="0"/>
                <a:ea typeface="MS PGothic" pitchFamily="34" charset="-128"/>
                <a:cs typeface="Arial" charset="0"/>
              </a:rPr>
              <a:t>| </a:t>
            </a:r>
            <a:fld id="{AA3518E4-5E3C-49B2-8046-25BE4216DC8E}" type="slidenum">
              <a:rPr lang="en-US" smtClean="0">
                <a:solidFill>
                  <a:srgbClr val="B2B2B2"/>
                </a:solidFill>
                <a:latin typeface="Arial" charset="0"/>
                <a:ea typeface="MS PGothic" pitchFamily="34" charset="-128"/>
                <a:cs typeface="Arial" charset="0"/>
              </a:rPr>
              <a:pPr fontAlgn="base">
                <a:spcAft>
                  <a:spcPct val="0"/>
                </a:spcAft>
              </a:pPr>
              <a:t>159</a:t>
            </a:fld>
            <a:endParaRPr lang="en-US" smtClean="0">
              <a:solidFill>
                <a:srgbClr val="B2B2B2"/>
              </a:solidFill>
              <a:latin typeface="Arial" charset="0"/>
              <a:ea typeface="MS PGothic" pitchFamily="34" charset="-128"/>
              <a:cs typeface="Arial" charset="0"/>
            </a:endParaRPr>
          </a:p>
        </p:txBody>
      </p:sp>
      <p:sp>
        <p:nvSpPr>
          <p:cNvPr id="297988" name="Text Box 20"/>
          <p:cNvSpPr txBox="1">
            <a:spLocks noChangeArrowheads="1"/>
          </p:cNvSpPr>
          <p:nvPr/>
        </p:nvSpPr>
        <p:spPr bwMode="auto">
          <a:xfrm>
            <a:off x="5832476" y="1622936"/>
            <a:ext cx="2915989" cy="1566863"/>
          </a:xfrm>
          <a:prstGeom prst="rect">
            <a:avLst/>
          </a:prstGeom>
          <a:noFill/>
          <a:ln w="9525">
            <a:noFill/>
            <a:miter lim="800000"/>
            <a:headEnd/>
            <a:tailEnd/>
          </a:ln>
        </p:spPr>
        <p:txBody>
          <a:bodyPr anchor="ctr"/>
          <a:lstStyle/>
          <a:p>
            <a:pPr algn="ctr" fontAlgn="auto">
              <a:spcBef>
                <a:spcPts val="0"/>
              </a:spcBef>
              <a:spcAft>
                <a:spcPts val="0"/>
              </a:spcAft>
              <a:defRPr/>
            </a:pPr>
            <a:r>
              <a:rPr lang="es-ES" sz="2400" b="1" dirty="0">
                <a:latin typeface="+mn-lt"/>
                <a:cs typeface="+mn-cs"/>
              </a:rPr>
              <a:t>Define </a:t>
            </a:r>
            <a:r>
              <a:rPr lang="es-ES" sz="2400" b="1" dirty="0">
                <a:solidFill>
                  <a:srgbClr val="0070C0"/>
                </a:solidFill>
                <a:latin typeface="+mn-lt"/>
                <a:cs typeface="+mn-cs"/>
              </a:rPr>
              <a:t>quién</a:t>
            </a:r>
            <a:r>
              <a:rPr lang="es-ES" sz="2400" b="1" dirty="0">
                <a:latin typeface="+mn-lt"/>
                <a:cs typeface="+mn-cs"/>
              </a:rPr>
              <a:t> toma la decisión y </a:t>
            </a:r>
            <a:r>
              <a:rPr lang="es-ES" sz="2400" b="1" dirty="0" smtClean="0">
                <a:solidFill>
                  <a:srgbClr val="0070C0"/>
                </a:solidFill>
                <a:latin typeface="+mn-lt"/>
                <a:cs typeface="+mn-cs"/>
              </a:rPr>
              <a:t>cómo.</a:t>
            </a:r>
          </a:p>
          <a:p>
            <a:pPr algn="ctr" fontAlgn="auto">
              <a:spcBef>
                <a:spcPts val="0"/>
              </a:spcBef>
              <a:spcAft>
                <a:spcPts val="0"/>
              </a:spcAft>
              <a:defRPr/>
            </a:pPr>
            <a:r>
              <a:rPr lang="es-ES" sz="2400" dirty="0" smtClean="0">
                <a:solidFill>
                  <a:srgbClr val="002060"/>
                </a:solidFill>
                <a:latin typeface="+mn-lt"/>
                <a:cs typeface="+mn-cs"/>
              </a:rPr>
              <a:t>(acordarlo / aclararlo</a:t>
            </a:r>
            <a:r>
              <a:rPr lang="es-ES" sz="2400" b="1" dirty="0" smtClean="0">
                <a:solidFill>
                  <a:srgbClr val="002060"/>
                </a:solidFill>
                <a:latin typeface="+mn-lt"/>
                <a:cs typeface="+mn-cs"/>
              </a:rPr>
              <a:t> </a:t>
            </a:r>
            <a:r>
              <a:rPr lang="es-ES" sz="2400" b="1" dirty="0">
                <a:latin typeface="+mn-lt"/>
                <a:cs typeface="+mn-cs"/>
              </a:rPr>
              <a:t>antes de intentar resolver el </a:t>
            </a:r>
            <a:r>
              <a:rPr lang="es-ES" sz="2400" b="1" dirty="0" smtClean="0">
                <a:latin typeface="+mn-lt"/>
                <a:cs typeface="+mn-cs"/>
              </a:rPr>
              <a:t>conflicto)</a:t>
            </a:r>
            <a:endParaRPr lang="es-ES" sz="2400" b="1" dirty="0">
              <a:latin typeface="+mn-lt"/>
              <a:cs typeface="+mn-cs"/>
            </a:endParaRPr>
          </a:p>
        </p:txBody>
      </p:sp>
      <p:sp>
        <p:nvSpPr>
          <p:cNvPr id="36870" name="6 Rectángulo"/>
          <p:cNvSpPr>
            <a:spLocks noChangeArrowheads="1"/>
          </p:cNvSpPr>
          <p:nvPr/>
        </p:nvSpPr>
        <p:spPr bwMode="auto">
          <a:xfrm>
            <a:off x="1763688" y="699542"/>
            <a:ext cx="2690160" cy="338554"/>
          </a:xfrm>
          <a:prstGeom prst="rect">
            <a:avLst/>
          </a:prstGeom>
          <a:noFill/>
          <a:ln w="9525">
            <a:noFill/>
            <a:miter lim="800000"/>
            <a:headEnd/>
            <a:tailEnd/>
          </a:ln>
        </p:spPr>
        <p:txBody>
          <a:bodyPr wrap="none">
            <a:spAutoFit/>
          </a:bodyPr>
          <a:lstStyle/>
          <a:p>
            <a:r>
              <a:rPr lang="es-AR" sz="1600" b="1" dirty="0" smtClean="0"/>
              <a:t>MECANISMOS POSIBLES</a:t>
            </a:r>
            <a:endParaRPr lang="es-ES" sz="1600" b="1" dirty="0"/>
          </a:p>
        </p:txBody>
      </p:sp>
      <p:sp>
        <p:nvSpPr>
          <p:cNvPr id="89" name="Text Box 12"/>
          <p:cNvSpPr txBox="1">
            <a:spLocks noChangeAspect="1" noChangeArrowheads="1"/>
          </p:cNvSpPr>
          <p:nvPr/>
        </p:nvSpPr>
        <p:spPr bwMode="auto">
          <a:xfrm>
            <a:off x="587149" y="951828"/>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smtClean="0">
                <a:solidFill>
                  <a:srgbClr val="FF3300"/>
                </a:solidFill>
                <a:latin typeface="Lato" panose="020F0502020204030203" pitchFamily="34" charset="0"/>
                <a:ea typeface="Lato" panose="020F0502020204030203" pitchFamily="34" charset="0"/>
                <a:cs typeface="Lato" panose="020F0502020204030203" pitchFamily="34" charset="0"/>
              </a:rPr>
              <a:t>ALTO</a:t>
            </a:r>
            <a:endParaRPr lang="en-US" sz="1100" b="1" dirty="0">
              <a:solidFill>
                <a:srgbClr val="FF3300"/>
              </a:solidFill>
              <a:latin typeface="Lato" panose="020F0502020204030203" pitchFamily="34" charset="0"/>
              <a:ea typeface="Lato" panose="020F0502020204030203" pitchFamily="34" charset="0"/>
              <a:cs typeface="Lato" panose="020F0502020204030203" pitchFamily="34" charset="0"/>
            </a:endParaRPr>
          </a:p>
        </p:txBody>
      </p:sp>
      <p:sp>
        <p:nvSpPr>
          <p:cNvPr id="90" name="Text Box 15"/>
          <p:cNvSpPr txBox="1">
            <a:spLocks noChangeAspect="1" noChangeArrowheads="1"/>
          </p:cNvSpPr>
          <p:nvPr/>
        </p:nvSpPr>
        <p:spPr bwMode="auto">
          <a:xfrm>
            <a:off x="587149" y="3765825"/>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smtClean="0">
                <a:solidFill>
                  <a:srgbClr val="FF3300"/>
                </a:solidFill>
                <a:latin typeface="Lato" panose="020F0502020204030203" pitchFamily="34" charset="0"/>
                <a:ea typeface="Lato" panose="020F0502020204030203" pitchFamily="34" charset="0"/>
                <a:cs typeface="Lato" panose="020F0502020204030203" pitchFamily="34" charset="0"/>
              </a:rPr>
              <a:t>BAJO</a:t>
            </a:r>
            <a:endParaRPr lang="en-US" sz="1100" b="1" dirty="0">
              <a:solidFill>
                <a:srgbClr val="FF3300"/>
              </a:solidFill>
              <a:latin typeface="Lato" panose="020F0502020204030203" pitchFamily="34" charset="0"/>
              <a:ea typeface="Lato" panose="020F0502020204030203" pitchFamily="34" charset="0"/>
              <a:cs typeface="Lato" panose="020F0502020204030203" pitchFamily="34" charset="0"/>
            </a:endParaRPr>
          </a:p>
        </p:txBody>
      </p:sp>
      <p:sp>
        <p:nvSpPr>
          <p:cNvPr id="91" name="Text Box 17"/>
          <p:cNvSpPr txBox="1">
            <a:spLocks noChangeAspect="1" noChangeArrowheads="1"/>
          </p:cNvSpPr>
          <p:nvPr/>
        </p:nvSpPr>
        <p:spPr bwMode="auto">
          <a:xfrm rot="16200000">
            <a:off x="62083" y="2305613"/>
            <a:ext cx="2034023" cy="276991"/>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200" b="1" dirty="0" smtClean="0">
                <a:solidFill>
                  <a:prstClr val="white">
                    <a:lumMod val="50000"/>
                  </a:prstClr>
                </a:solidFill>
                <a:latin typeface="Lato" panose="020F0502020204030203" pitchFamily="34" charset="0"/>
                <a:ea typeface="Lato" panose="020F0502020204030203" pitchFamily="34" charset="0"/>
                <a:cs typeface="Lato" panose="020F0502020204030203" pitchFamily="34" charset="0"/>
              </a:rPr>
              <a:t>NIVEL DE CONTROL</a:t>
            </a:r>
            <a:endParaRPr lang="en-US" sz="12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endParaRPr>
          </a:p>
        </p:txBody>
      </p:sp>
      <p:sp>
        <p:nvSpPr>
          <p:cNvPr id="92" name="Text Box 11"/>
          <p:cNvSpPr txBox="1">
            <a:spLocks noChangeAspect="1" noChangeArrowheads="1"/>
          </p:cNvSpPr>
          <p:nvPr/>
        </p:nvSpPr>
        <p:spPr bwMode="auto">
          <a:xfrm>
            <a:off x="3289170" y="2818627"/>
            <a:ext cx="1358131"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DECIDEN</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3" name="Text Box 18"/>
          <p:cNvSpPr txBox="1">
            <a:spLocks noChangeAspect="1" noChangeArrowheads="1"/>
          </p:cNvSpPr>
          <p:nvPr/>
        </p:nvSpPr>
        <p:spPr bwMode="auto">
          <a:xfrm>
            <a:off x="2472709" y="2275652"/>
            <a:ext cx="1451346"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DECIDIMOS</a:t>
            </a:r>
            <a:endParaRPr lang="es-E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4" name="Text Box 10"/>
          <p:cNvSpPr txBox="1">
            <a:spLocks noChangeAspect="1" noChangeArrowheads="1"/>
          </p:cNvSpPr>
          <p:nvPr/>
        </p:nvSpPr>
        <p:spPr bwMode="auto">
          <a:xfrm>
            <a:off x="1794187" y="1739595"/>
            <a:ext cx="1357047"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DECIDO</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5" name="Text Box 9"/>
          <p:cNvSpPr txBox="1">
            <a:spLocks noChangeAspect="1" noChangeArrowheads="1"/>
          </p:cNvSpPr>
          <p:nvPr/>
        </p:nvSpPr>
        <p:spPr bwMode="auto">
          <a:xfrm>
            <a:off x="1440402" y="1319763"/>
            <a:ext cx="1082280" cy="286224"/>
          </a:xfrm>
          <a:prstGeom prst="rect">
            <a:avLst/>
          </a:prstGeom>
          <a:noFill/>
          <a:ln w="9525">
            <a:noFill/>
            <a:miter lim="800000"/>
            <a:headEnd/>
            <a:tailEnd/>
          </a:ln>
        </p:spPr>
        <p:txBody>
          <a:bodyPr wrap="square" lIns="91432" tIns="45716" rIns="91432" bIns="45716">
            <a:spAutoFit/>
          </a:bodyPr>
          <a:lstStyle/>
          <a:p>
            <a:pPr algn="ctr">
              <a:lnSpc>
                <a:spcPct val="90000"/>
              </a:lnSpc>
              <a:spcBef>
                <a:spcPct val="5000"/>
              </a:spcBef>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DECIDO</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6" name="Text Box 9"/>
          <p:cNvSpPr txBox="1">
            <a:spLocks noChangeAspect="1" noChangeArrowheads="1"/>
          </p:cNvSpPr>
          <p:nvPr/>
        </p:nvSpPr>
        <p:spPr bwMode="auto">
          <a:xfrm>
            <a:off x="3796101" y="3427047"/>
            <a:ext cx="1217329" cy="286224"/>
          </a:xfrm>
          <a:prstGeom prst="rect">
            <a:avLst/>
          </a:prstGeom>
          <a:noFill/>
          <a:ln w="9525">
            <a:noFill/>
            <a:miter lim="800000"/>
            <a:headEnd/>
            <a:tailEnd/>
          </a:ln>
        </p:spPr>
        <p:txBody>
          <a:bodyPr wrap="square" lIns="91432" tIns="45716" rIns="91432" bIns="45716">
            <a:spAutoFit/>
          </a:bodyPr>
          <a:lstStyle/>
          <a:p>
            <a:pPr marL="4763" lvl="1" algn="ctr">
              <a:lnSpc>
                <a:spcPct val="90000"/>
              </a:lnSpc>
              <a:spcBef>
                <a:spcPct val="5000"/>
              </a:spcBef>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DECIDEN</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7" name="Line 35"/>
          <p:cNvSpPr>
            <a:spLocks noChangeShapeType="1"/>
          </p:cNvSpPr>
          <p:nvPr/>
        </p:nvSpPr>
        <p:spPr bwMode="auto">
          <a:xfrm flipV="1">
            <a:off x="1300638" y="915566"/>
            <a:ext cx="0" cy="2948361"/>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8" name="Text Box 16"/>
          <p:cNvSpPr txBox="1">
            <a:spLocks noChangeAspect="1" noChangeArrowheads="1"/>
          </p:cNvSpPr>
          <p:nvPr/>
        </p:nvSpPr>
        <p:spPr bwMode="auto">
          <a:xfrm>
            <a:off x="1317959" y="3899444"/>
            <a:ext cx="3874000" cy="261602"/>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100" b="1" dirty="0" smtClean="0">
                <a:solidFill>
                  <a:prstClr val="white">
                    <a:lumMod val="50000"/>
                  </a:prstClr>
                </a:solidFill>
                <a:latin typeface="Lato" panose="020F0502020204030203" pitchFamily="34" charset="0"/>
                <a:ea typeface="Lato" panose="020F0502020204030203" pitchFamily="34" charset="0"/>
                <a:cs typeface="Lato" panose="020F0502020204030203" pitchFamily="34" charset="0"/>
              </a:rPr>
              <a:t>VISIÓN, EXPERIENCIA Y HABILIDAD DEL EQUIPO</a:t>
            </a:r>
            <a:endParaRPr lang="en-US" sz="11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endParaRPr>
          </a:p>
        </p:txBody>
      </p:sp>
      <p:sp>
        <p:nvSpPr>
          <p:cNvPr id="99" name="Text Box 12"/>
          <p:cNvSpPr txBox="1">
            <a:spLocks noChangeAspect="1" noChangeArrowheads="1"/>
          </p:cNvSpPr>
          <p:nvPr/>
        </p:nvSpPr>
        <p:spPr bwMode="auto">
          <a:xfrm>
            <a:off x="5410389" y="3715137"/>
            <a:ext cx="655762" cy="261602"/>
          </a:xfrm>
          <a:prstGeom prst="rect">
            <a:avLst/>
          </a:prstGeom>
          <a:noFill/>
          <a:ln w="9525">
            <a:noFill/>
            <a:miter lim="800000"/>
            <a:headEnd/>
            <a:tailEnd/>
          </a:ln>
        </p:spPr>
        <p:txBody>
          <a:bodyPr wrap="square" lIns="91432" tIns="45716" rIns="91432" bIns="45716">
            <a:spAutoFit/>
          </a:bodyPr>
          <a:lstStyle/>
          <a:p>
            <a:pPr>
              <a:spcBef>
                <a:spcPct val="50000"/>
              </a:spcBef>
            </a:pPr>
            <a:r>
              <a:rPr lang="en-US" sz="1100" b="1" dirty="0" smtClean="0">
                <a:solidFill>
                  <a:srgbClr val="FF3300"/>
                </a:solidFill>
                <a:latin typeface="Lato" panose="020F0502020204030203" pitchFamily="34" charset="0"/>
                <a:ea typeface="Lato" panose="020F0502020204030203" pitchFamily="34" charset="0"/>
                <a:cs typeface="Lato" panose="020F0502020204030203" pitchFamily="34" charset="0"/>
              </a:rPr>
              <a:t>ALTO</a:t>
            </a:r>
            <a:endParaRPr lang="en-US" sz="1100" b="1" dirty="0">
              <a:solidFill>
                <a:srgbClr val="FF3300"/>
              </a:solidFill>
              <a:latin typeface="Lato" panose="020F0502020204030203" pitchFamily="34" charset="0"/>
              <a:ea typeface="Lato" panose="020F0502020204030203" pitchFamily="34" charset="0"/>
              <a:cs typeface="Lato" panose="020F0502020204030203" pitchFamily="34" charset="0"/>
            </a:endParaRPr>
          </a:p>
        </p:txBody>
      </p:sp>
      <p:sp>
        <p:nvSpPr>
          <p:cNvPr id="100" name="Rectangle 15"/>
          <p:cNvSpPr/>
          <p:nvPr/>
        </p:nvSpPr>
        <p:spPr bwMode="auto">
          <a:xfrm>
            <a:off x="1317126" y="1095821"/>
            <a:ext cx="3770351" cy="2719754"/>
          </a:xfrm>
          <a:prstGeom prst="rect">
            <a:avLst/>
          </a:prstGeom>
          <a:noFill/>
          <a:ln w="2857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smtClean="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1" name="Right Triangle 16"/>
          <p:cNvSpPr/>
          <p:nvPr/>
        </p:nvSpPr>
        <p:spPr bwMode="auto">
          <a:xfrm>
            <a:off x="1370929" y="2160278"/>
            <a:ext cx="2614442" cy="1654438"/>
          </a:xfrm>
          <a:prstGeom prst="rtTriangle">
            <a:avLst/>
          </a:prstGeom>
          <a:solidFill>
            <a:srgbClr val="33CC3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smtClean="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2" name="Text Box 8"/>
          <p:cNvSpPr txBox="1">
            <a:spLocks noChangeAspect="1" noChangeArrowheads="1"/>
          </p:cNvSpPr>
          <p:nvPr/>
        </p:nvSpPr>
        <p:spPr bwMode="auto">
          <a:xfrm>
            <a:off x="1505365" y="3313614"/>
            <a:ext cx="1590976" cy="307768"/>
          </a:xfrm>
          <a:prstGeom prst="rect">
            <a:avLst/>
          </a:prstGeom>
          <a:noFill/>
          <a:ln w="9525">
            <a:noFill/>
            <a:miter lim="800000"/>
            <a:headEnd/>
            <a:tailEnd/>
          </a:ln>
        </p:spPr>
        <p:txBody>
          <a:bodyPr wrap="square" lIns="91432" tIns="45716" rIns="91432" bIns="45716">
            <a:spAutoFit/>
          </a:bodyPr>
          <a:lstStyle/>
          <a:p>
            <a:pPr>
              <a:spcBef>
                <a:spcPct val="50000"/>
              </a:spcBef>
            </a:pPr>
            <a:r>
              <a:rPr lang="en-US" sz="1400" b="1" dirty="0" smtClean="0">
                <a:solidFill>
                  <a:prstClr val="white"/>
                </a:solidFill>
                <a:latin typeface="Lato" panose="020F0502020204030203" pitchFamily="34" charset="0"/>
                <a:ea typeface="Lato" panose="020F0502020204030203" pitchFamily="34" charset="0"/>
                <a:cs typeface="Lato" panose="020F0502020204030203" pitchFamily="34" charset="0"/>
              </a:rPr>
              <a:t>ABDICACIÓN</a:t>
            </a:r>
            <a:endParaRPr lang="en-US" sz="1400" b="1" dirty="0">
              <a:solidFill>
                <a:prstClr val="white"/>
              </a:solidFill>
              <a:latin typeface="Lato" panose="020F0502020204030203" pitchFamily="34" charset="0"/>
              <a:ea typeface="Lato" panose="020F0502020204030203" pitchFamily="34" charset="0"/>
              <a:cs typeface="Lato" panose="020F0502020204030203" pitchFamily="34" charset="0"/>
            </a:endParaRPr>
          </a:p>
        </p:txBody>
      </p:sp>
      <p:sp>
        <p:nvSpPr>
          <p:cNvPr id="103" name="Line 36"/>
          <p:cNvSpPr>
            <a:spLocks noChangeShapeType="1"/>
          </p:cNvSpPr>
          <p:nvPr/>
        </p:nvSpPr>
        <p:spPr bwMode="auto">
          <a:xfrm rot="5400000" flipV="1">
            <a:off x="3387438" y="1846272"/>
            <a:ext cx="0" cy="4035309"/>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4" name="Right Triangle 19"/>
          <p:cNvSpPr/>
          <p:nvPr/>
        </p:nvSpPr>
        <p:spPr bwMode="auto">
          <a:xfrm rot="16200000" flipH="1">
            <a:off x="2877998" y="669887"/>
            <a:ext cx="1836206" cy="2688076"/>
          </a:xfrm>
          <a:prstGeom prst="rtTriangle">
            <a:avLst/>
          </a:prstGeom>
          <a:solidFill>
            <a:srgbClr val="FF33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smtClean="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5" name="Text Box 7"/>
          <p:cNvSpPr txBox="1">
            <a:spLocks noChangeAspect="1" noChangeArrowheads="1"/>
          </p:cNvSpPr>
          <p:nvPr/>
        </p:nvSpPr>
        <p:spPr bwMode="auto">
          <a:xfrm>
            <a:off x="3388870" y="1196271"/>
            <a:ext cx="1684809" cy="307768"/>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400" b="1" dirty="0" smtClean="0">
                <a:solidFill>
                  <a:prstClr val="white"/>
                </a:solidFill>
                <a:latin typeface="Lato" panose="020F0502020204030203" pitchFamily="34" charset="0"/>
                <a:ea typeface="Lato" panose="020F0502020204030203" pitchFamily="34" charset="0"/>
                <a:cs typeface="Lato" panose="020F0502020204030203" pitchFamily="34" charset="0"/>
              </a:rPr>
              <a:t>AUTOCRACIA</a:t>
            </a:r>
            <a:endParaRPr lang="en-US" sz="1400" b="1" dirty="0">
              <a:solidFill>
                <a:prstClr val="white"/>
              </a:solidFill>
              <a:latin typeface="Lato" panose="020F0502020204030203" pitchFamily="34" charset="0"/>
              <a:ea typeface="Lato" panose="020F0502020204030203" pitchFamily="34" charset="0"/>
              <a:cs typeface="Lato" panose="020F0502020204030203" pitchFamily="34" charset="0"/>
            </a:endParaRPr>
          </a:p>
        </p:txBody>
      </p:sp>
      <p:sp>
        <p:nvSpPr>
          <p:cNvPr id="24" name="3 Marcador de pie de página"/>
          <p:cNvSpPr>
            <a:spLocks noGrp="1"/>
          </p:cNvSpPr>
          <p:nvPr>
            <p:ph type="ftr" sz="quarter" idx="11"/>
          </p:nvPr>
        </p:nvSpPr>
        <p:spPr>
          <a:xfrm>
            <a:off x="0" y="4855468"/>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26" name="Rectangle 4"/>
          <p:cNvSpPr>
            <a:spLocks noGrp="1" noChangeArrowheads="1"/>
          </p:cNvSpPr>
          <p:nvPr>
            <p:ph type="title" idx="4294967295"/>
          </p:nvPr>
        </p:nvSpPr>
        <p:spPr>
          <a:xfrm>
            <a:off x="282576" y="16095"/>
            <a:ext cx="8685213" cy="523212"/>
          </a:xfrm>
        </p:spPr>
        <p:txBody>
          <a:bodyPr lIns="91430" tIns="45716" rIns="91430" bIns="45716" anchor="ctr">
            <a:spAutoFit/>
          </a:bodyPr>
          <a:lstStyle/>
          <a:p>
            <a:pPr marL="449263" eaLnBrk="1" hangingPunct="1"/>
            <a:r>
              <a:rPr lang="es-ES" dirty="0" smtClean="0"/>
              <a:t>derechos de decisión en los conflictos</a:t>
            </a:r>
            <a:endParaRPr lang="en-US" dirty="0" smtClean="0"/>
          </a:p>
        </p:txBody>
      </p:sp>
      <p:sp>
        <p:nvSpPr>
          <p:cNvPr id="28" name="TextBox 27"/>
          <p:cNvSpPr txBox="1"/>
          <p:nvPr/>
        </p:nvSpPr>
        <p:spPr>
          <a:xfrm>
            <a:off x="251520" y="4098432"/>
            <a:ext cx="8640960" cy="738664"/>
          </a:xfrm>
          <a:prstGeom prst="rect">
            <a:avLst/>
          </a:prstGeom>
          <a:noFill/>
        </p:spPr>
        <p:txBody>
          <a:bodyPr wrap="square" rtlCol="0">
            <a:spAutoFit/>
          </a:bodyPr>
          <a:lstStyle/>
          <a:p>
            <a:pPr marL="363538" indent="-363538">
              <a:buFont typeface="Arial" pitchFamily="34" charset="0"/>
              <a:buChar char="•"/>
            </a:pPr>
            <a:r>
              <a:rPr lang="es-AR" sz="1400" u="sng" dirty="0" smtClean="0"/>
              <a:t>Mecanismo principal recomendado</a:t>
            </a:r>
            <a:r>
              <a:rPr lang="es-AR" sz="1400" b="0" dirty="0" smtClean="0"/>
              <a:t>: Consenso (= todos pueden vivir con la decisión)</a:t>
            </a:r>
          </a:p>
          <a:p>
            <a:pPr marL="363538" indent="-363538">
              <a:spcBef>
                <a:spcPts val="0"/>
              </a:spcBef>
              <a:buFont typeface="Arial" pitchFamily="34" charset="0"/>
              <a:buChar char="•"/>
            </a:pPr>
            <a:r>
              <a:rPr lang="es-AR" sz="1400" u="sng" dirty="0" smtClean="0"/>
              <a:t>Mecanismos alternativos ante falta de Consenso</a:t>
            </a:r>
            <a:r>
              <a:rPr lang="es-AR" sz="1400" dirty="0" smtClean="0"/>
              <a:t>:</a:t>
            </a:r>
            <a:r>
              <a:rPr lang="es-AR" sz="1400" b="0" dirty="0" smtClean="0"/>
              <a:t> autoridad, elevación efectiva (pares), mayoría, arbitraje, otros.</a:t>
            </a:r>
            <a:endParaRPr lang="es-AR" sz="1400" b="0" dirty="0"/>
          </a:p>
        </p:txBody>
      </p:sp>
      <p:sp>
        <p:nvSpPr>
          <p:cNvPr id="7" name="Oval 12"/>
          <p:cNvSpPr>
            <a:spLocks noChangeArrowheads="1"/>
          </p:cNvSpPr>
          <p:nvPr/>
        </p:nvSpPr>
        <p:spPr bwMode="auto">
          <a:xfrm>
            <a:off x="179512" y="137992"/>
            <a:ext cx="368300" cy="276225"/>
          </a:xfrm>
          <a:prstGeom prst="ellipse">
            <a:avLst/>
          </a:prstGeom>
          <a:solidFill>
            <a:schemeClr val="accent4"/>
          </a:solidFill>
          <a:ln w="9525" algn="ctr">
            <a:noFill/>
            <a:round/>
            <a:headEnd/>
            <a:tailEnd/>
          </a:ln>
          <a:effectLst>
            <a:outerShdw blurRad="50800" dist="38100" dir="2700000" algn="tl" rotWithShape="0">
              <a:prstClr val="black">
                <a:alpha val="40000"/>
              </a:prstClr>
            </a:outerShdw>
          </a:effectLst>
        </p:spPr>
        <p:txBody>
          <a:bodyPr wrap="none" lIns="45707" tIns="45707" rIns="45707" bIns="45707" anchor="ctr"/>
          <a:lstStyle/>
          <a:p>
            <a:pPr algn="ctr" fontAlgn="auto">
              <a:spcBef>
                <a:spcPts val="0"/>
              </a:spcBef>
              <a:spcAft>
                <a:spcPts val="0"/>
              </a:spcAft>
              <a:defRPr/>
            </a:pPr>
            <a:r>
              <a:rPr lang="en-US" dirty="0">
                <a:solidFill>
                  <a:schemeClr val="bg1"/>
                </a:solidFill>
              </a:rPr>
              <a:t>2</a:t>
            </a:r>
            <a:endParaRPr lang="en-US" b="1" dirty="0">
              <a:solidFill>
                <a:schemeClr val="bg1"/>
              </a:solidFill>
            </a:endParaRPr>
          </a:p>
        </p:txBody>
      </p:sp>
    </p:spTree>
    <p:extLst>
      <p:ext uri="{BB962C8B-B14F-4D97-AF65-F5344CB8AC3E}">
        <p14:creationId xmlns="" xmlns:p14="http://schemas.microsoft.com/office/powerpoint/2010/main" val="3903724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7988"/>
                                        </p:tgtEl>
                                        <p:attrNameLst>
                                          <p:attrName>style.visibility</p:attrName>
                                        </p:attrNameLst>
                                      </p:cBhvr>
                                      <p:to>
                                        <p:strVal val="visible"/>
                                      </p:to>
                                    </p:set>
                                    <p:animEffect transition="in" filter="fade">
                                      <p:cBhvr>
                                        <p:cTn id="7" dur="500"/>
                                        <p:tgtEl>
                                          <p:spTgt spid="2979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down)">
                                      <p:cBhvr>
                                        <p:cTn id="12" dur="500"/>
                                        <p:tgtEl>
                                          <p:spTgt spid="97"/>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childTnLst>
                          </p:cTn>
                        </p:par>
                        <p:par>
                          <p:cTn id="16" fill="hold">
                            <p:stCondLst>
                              <p:cond delay="800"/>
                            </p:stCondLst>
                            <p:childTnLst>
                              <p:par>
                                <p:cTn id="17" presetID="10" presetClass="entr" presetSubtype="0" fill="hold" grpId="0"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500"/>
                                        <p:tgtEl>
                                          <p:spTgt spid="90"/>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childTnLst>
                          </p:cTn>
                        </p:par>
                        <p:par>
                          <p:cTn id="24" fill="hold">
                            <p:stCondLst>
                              <p:cond delay="1800"/>
                            </p:stCondLst>
                            <p:childTnLst>
                              <p:par>
                                <p:cTn id="25" presetID="22" presetClass="entr" presetSubtype="8" fill="hold" grpId="0"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left)">
                                      <p:cBhvr>
                                        <p:cTn id="27" dur="500"/>
                                        <p:tgtEl>
                                          <p:spTgt spid="10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500"/>
                                        <p:tgtEl>
                                          <p:spTgt spid="9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fade">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fade">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5"/>
                                        </p:tgtEl>
                                        <p:attrNameLst>
                                          <p:attrName>style.visibility</p:attrName>
                                        </p:attrNameLst>
                                      </p:cBhvr>
                                      <p:to>
                                        <p:strVal val="visible"/>
                                      </p:to>
                                    </p:set>
                                    <p:animEffect transition="in" filter="fade">
                                      <p:cBhvr>
                                        <p:cTn id="65" dur="500"/>
                                        <p:tgtEl>
                                          <p:spTgt spid="10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8">
                                            <p:txEl>
                                              <p:pRg st="0" end="0"/>
                                            </p:txEl>
                                          </p:spTgt>
                                        </p:tgtEl>
                                        <p:attrNameLst>
                                          <p:attrName>style.visibility</p:attrName>
                                        </p:attrNameLst>
                                      </p:cBhvr>
                                      <p:to>
                                        <p:strVal val="visible"/>
                                      </p:to>
                                    </p:set>
                                    <p:animEffect transition="in" filter="fade">
                                      <p:cBhvr>
                                        <p:cTn id="70" dur="500"/>
                                        <p:tgtEl>
                                          <p:spTgt spid="28">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8">
                                            <p:txEl>
                                              <p:pRg st="1" end="1"/>
                                            </p:txEl>
                                          </p:spTgt>
                                        </p:tgtEl>
                                        <p:attrNameLst>
                                          <p:attrName>style.visibility</p:attrName>
                                        </p:attrNameLst>
                                      </p:cBhvr>
                                      <p:to>
                                        <p:strVal val="visible"/>
                                      </p:to>
                                    </p:set>
                                    <p:animEffect transition="in" filter="fade">
                                      <p:cBhvr>
                                        <p:cTn id="75"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8" grpId="0"/>
      <p:bldP spid="89" grpId="0"/>
      <p:bldP spid="90" grpId="0"/>
      <p:bldP spid="91" grpId="0"/>
      <p:bldP spid="92" grpId="0"/>
      <p:bldP spid="93" grpId="0"/>
      <p:bldP spid="94" grpId="0"/>
      <p:bldP spid="95" grpId="0"/>
      <p:bldP spid="96" grpId="0"/>
      <p:bldP spid="97" grpId="0" animBg="1"/>
      <p:bldP spid="98" grpId="0"/>
      <p:bldP spid="102" grpId="0"/>
      <p:bldP spid="103" grpId="0" animBg="1"/>
      <p:bldP spid="105" grpId="0"/>
      <p:bldP spid="28" grpId="0" build="p" bldLvl="5"/>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6" name="Rectangle 2"/>
          <p:cNvSpPr>
            <a:spLocks noChangeArrowheads="1"/>
          </p:cNvSpPr>
          <p:nvPr/>
        </p:nvSpPr>
        <p:spPr bwMode="auto">
          <a:xfrm>
            <a:off x="0" y="195263"/>
            <a:ext cx="9144000" cy="810816"/>
          </a:xfrm>
          <a:prstGeom prst="rect">
            <a:avLst/>
          </a:prstGeom>
          <a:solidFill>
            <a:schemeClr val="accent1"/>
          </a:solidFill>
          <a:ln w="9525" algn="ctr">
            <a:noFill/>
            <a:miter lim="800000"/>
            <a:headEnd/>
            <a:tailEnd/>
          </a:ln>
          <a:effectLst/>
        </p:spPr>
        <p:txBody>
          <a:bodyPr wrap="none" anchor="ctr"/>
          <a:lstStyle/>
          <a:p>
            <a:endParaRPr lang="es-AR"/>
          </a:p>
        </p:txBody>
      </p:sp>
      <p:pic>
        <p:nvPicPr>
          <p:cNvPr id="968708" name="Picture 6" descr="j0438648"/>
          <p:cNvPicPr>
            <a:picLocks noChangeAspect="1" noChangeArrowheads="1"/>
          </p:cNvPicPr>
          <p:nvPr/>
        </p:nvPicPr>
        <p:blipFill>
          <a:blip r:embed="rId3" cstate="print"/>
          <a:srcRect/>
          <a:stretch>
            <a:fillRect/>
          </a:stretch>
        </p:blipFill>
        <p:spPr bwMode="auto">
          <a:xfrm>
            <a:off x="971600" y="0"/>
            <a:ext cx="4286250" cy="4800600"/>
          </a:xfrm>
          <a:prstGeom prst="rect">
            <a:avLst/>
          </a:prstGeom>
          <a:noFill/>
          <a:ln w="9525">
            <a:noFill/>
            <a:miter lim="800000"/>
            <a:headEnd/>
            <a:tailEnd/>
          </a:ln>
        </p:spPr>
      </p:pic>
      <p:sp>
        <p:nvSpPr>
          <p:cNvPr id="968709" name="Text Box 5"/>
          <p:cNvSpPr txBox="1">
            <a:spLocks noChangeArrowheads="1"/>
          </p:cNvSpPr>
          <p:nvPr/>
        </p:nvSpPr>
        <p:spPr bwMode="auto">
          <a:xfrm>
            <a:off x="6012160" y="3868341"/>
            <a:ext cx="2569934" cy="923330"/>
          </a:xfrm>
          <a:prstGeom prst="rect">
            <a:avLst/>
          </a:prstGeom>
          <a:noFill/>
          <a:ln w="9525" algn="ctr">
            <a:noFill/>
            <a:miter lim="800000"/>
            <a:headEnd/>
            <a:tailEnd/>
          </a:ln>
          <a:effectLst/>
        </p:spPr>
        <p:txBody>
          <a:bodyPr wrap="none">
            <a:spAutoFit/>
          </a:bodyPr>
          <a:lstStyle/>
          <a:p>
            <a:r>
              <a:rPr lang="es-MX" sz="5400" b="1" dirty="0" smtClean="0"/>
              <a:t>confort</a:t>
            </a:r>
            <a:endParaRPr lang="es-ES" sz="5400" b="1" dirty="0"/>
          </a:p>
        </p:txBody>
      </p:sp>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410" name="Rectangle 2"/>
          <p:cNvSpPr>
            <a:spLocks noGrp="1" noChangeArrowheads="1"/>
          </p:cNvSpPr>
          <p:nvPr>
            <p:ph type="title"/>
          </p:nvPr>
        </p:nvSpPr>
        <p:spPr>
          <a:xfrm>
            <a:off x="279401" y="87474"/>
            <a:ext cx="8685213" cy="434578"/>
          </a:xfrm>
        </p:spPr>
        <p:txBody>
          <a:bodyPr/>
          <a:lstStyle/>
          <a:p>
            <a:pPr eaLnBrk="1" hangingPunct="1"/>
            <a:r>
              <a:rPr lang="es-ES" dirty="0" smtClean="0"/>
              <a:t>mecanismos de decisión alternativos: elevación </a:t>
            </a:r>
          </a:p>
        </p:txBody>
      </p:sp>
      <p:sp>
        <p:nvSpPr>
          <p:cNvPr id="19459" name="49 Marcador de número de diapositiva"/>
          <p:cNvSpPr>
            <a:spLocks noGrp="1"/>
          </p:cNvSpPr>
          <p:nvPr>
            <p:ph type="sldNum" sz="quarter" idx="10"/>
          </p:nvPr>
        </p:nvSpPr>
        <p:spPr/>
        <p:txBody>
          <a:bodyPr/>
          <a:lstStyle/>
          <a:p>
            <a:pPr>
              <a:defRPr/>
            </a:pPr>
            <a:r>
              <a:rPr lang="en-US" smtClean="0"/>
              <a:t>| </a:t>
            </a:r>
            <a:fld id="{D44B5918-872A-4644-9EF2-3A90D8793E41}" type="slidenum">
              <a:rPr lang="en-US" smtClean="0">
                <a:solidFill>
                  <a:srgbClr val="B2B2B2"/>
                </a:solidFill>
              </a:rPr>
              <a:pPr>
                <a:defRPr/>
              </a:pPr>
              <a:t>160</a:t>
            </a:fld>
            <a:endParaRPr lang="en-US" smtClean="0">
              <a:solidFill>
                <a:srgbClr val="B2B2B2"/>
              </a:solidFill>
            </a:endParaRPr>
          </a:p>
        </p:txBody>
      </p:sp>
      <p:sp>
        <p:nvSpPr>
          <p:cNvPr id="99350" name="Text Box 22"/>
          <p:cNvSpPr txBox="1">
            <a:spLocks noChangeArrowheads="1"/>
          </p:cNvSpPr>
          <p:nvPr/>
        </p:nvSpPr>
        <p:spPr bwMode="auto">
          <a:xfrm>
            <a:off x="1259632" y="1360446"/>
            <a:ext cx="2146550" cy="488342"/>
          </a:xfrm>
          <a:prstGeom prst="roundRect">
            <a:avLst/>
          </a:prstGeom>
          <a:solidFill>
            <a:schemeClr val="accent4"/>
          </a:solidFill>
          <a:ln w="15875" algn="ctr">
            <a:noFill/>
            <a:miter lim="800000"/>
            <a:headEnd/>
            <a:tailEnd/>
          </a:ln>
          <a:effectLst/>
          <a:scene3d>
            <a:camera prst="orthographicFront"/>
            <a:lightRig rig="threePt" dir="t"/>
          </a:scene3d>
          <a:sp3d>
            <a:bevelT w="165100" prst="coolSlant"/>
          </a:sp3d>
        </p:spPr>
        <p:txBody>
          <a:bodyPr lIns="45720" tIns="0" rIns="45720" bIns="0" anchor="ctr"/>
          <a:lstStyle/>
          <a:p>
            <a:pPr algn="ctr">
              <a:defRPr/>
            </a:pPr>
            <a:r>
              <a:rPr lang="en-US" dirty="0">
                <a:solidFill>
                  <a:schemeClr val="accent1"/>
                </a:solidFill>
                <a:latin typeface="Arial" pitchFamily="34" charset="0"/>
                <a:cs typeface="Arial" pitchFamily="34" charset="0"/>
              </a:rPr>
              <a:t>ELEVACIÓN </a:t>
            </a:r>
            <a:r>
              <a:rPr lang="en-US" dirty="0" smtClean="0">
                <a:solidFill>
                  <a:schemeClr val="accent1"/>
                </a:solidFill>
                <a:latin typeface="Arial" pitchFamily="34" charset="0"/>
                <a:cs typeface="Arial" pitchFamily="34" charset="0"/>
              </a:rPr>
              <a:t>INEFECTIVA</a:t>
            </a:r>
            <a:endParaRPr lang="en-US" dirty="0">
              <a:solidFill>
                <a:schemeClr val="accent1"/>
              </a:solidFill>
              <a:latin typeface="Arial" pitchFamily="34" charset="0"/>
              <a:cs typeface="Arial" pitchFamily="34" charset="0"/>
            </a:endParaRPr>
          </a:p>
        </p:txBody>
      </p:sp>
      <p:grpSp>
        <p:nvGrpSpPr>
          <p:cNvPr id="2" name="48 Grupo"/>
          <p:cNvGrpSpPr>
            <a:grpSpLocks/>
          </p:cNvGrpSpPr>
          <p:nvPr/>
        </p:nvGrpSpPr>
        <p:grpSpPr bwMode="auto">
          <a:xfrm>
            <a:off x="467544" y="2045512"/>
            <a:ext cx="3859271" cy="2863860"/>
            <a:chOff x="827088" y="2189163"/>
            <a:chExt cx="4759107" cy="4708995"/>
          </a:xfrm>
        </p:grpSpPr>
        <p:sp>
          <p:nvSpPr>
            <p:cNvPr id="17418" name="Text Box 5"/>
            <p:cNvSpPr txBox="1">
              <a:spLocks noChangeArrowheads="1"/>
            </p:cNvSpPr>
            <p:nvPr/>
          </p:nvSpPr>
          <p:spPr bwMode="auto">
            <a:xfrm>
              <a:off x="827088" y="5376861"/>
              <a:ext cx="849095" cy="1521297"/>
            </a:xfrm>
            <a:prstGeom prst="rect">
              <a:avLst/>
            </a:prstGeom>
            <a:noFill/>
            <a:ln w="9525">
              <a:noFill/>
              <a:miter lim="800000"/>
              <a:headEnd/>
              <a:tailEnd/>
            </a:ln>
          </p:spPr>
          <p:txBody>
            <a:bodyPr wrap="none" lIns="93296" tIns="46648" rIns="93296" bIns="46648">
              <a:spAutoFit/>
            </a:bodyPr>
            <a:lstStyle/>
            <a:p>
              <a:pPr defTabSz="933450"/>
              <a:r>
                <a:rPr lang="en-US" sz="5400"/>
                <a:t>A</a:t>
              </a:r>
            </a:p>
          </p:txBody>
        </p:sp>
        <p:sp>
          <p:nvSpPr>
            <p:cNvPr id="17419" name="Text Box 9"/>
            <p:cNvSpPr txBox="1">
              <a:spLocks noChangeArrowheads="1"/>
            </p:cNvSpPr>
            <p:nvPr/>
          </p:nvSpPr>
          <p:spPr bwMode="auto">
            <a:xfrm>
              <a:off x="4737100" y="5376861"/>
              <a:ext cx="849095" cy="1521297"/>
            </a:xfrm>
            <a:prstGeom prst="rect">
              <a:avLst/>
            </a:prstGeom>
            <a:noFill/>
            <a:ln w="9525">
              <a:noFill/>
              <a:miter lim="800000"/>
              <a:headEnd/>
              <a:tailEnd/>
            </a:ln>
          </p:spPr>
          <p:txBody>
            <a:bodyPr wrap="none" lIns="93296" tIns="46648" rIns="93296" bIns="46648">
              <a:spAutoFit/>
            </a:bodyPr>
            <a:lstStyle/>
            <a:p>
              <a:pPr defTabSz="933450"/>
              <a:r>
                <a:rPr lang="en-US" sz="5400"/>
                <a:t>B</a:t>
              </a:r>
            </a:p>
          </p:txBody>
        </p:sp>
        <p:sp>
          <p:nvSpPr>
            <p:cNvPr id="17420" name="Text Box 10"/>
            <p:cNvSpPr txBox="1">
              <a:spLocks noChangeArrowheads="1"/>
            </p:cNvSpPr>
            <p:nvPr/>
          </p:nvSpPr>
          <p:spPr bwMode="auto">
            <a:xfrm>
              <a:off x="2716214" y="2189163"/>
              <a:ext cx="849095" cy="1521297"/>
            </a:xfrm>
            <a:prstGeom prst="rect">
              <a:avLst/>
            </a:prstGeom>
            <a:noFill/>
            <a:ln w="9525">
              <a:noFill/>
              <a:miter lim="800000"/>
              <a:headEnd/>
              <a:tailEnd/>
            </a:ln>
          </p:spPr>
          <p:txBody>
            <a:bodyPr wrap="none" lIns="93296" tIns="46648" rIns="93296" bIns="46648">
              <a:spAutoFit/>
            </a:bodyPr>
            <a:lstStyle/>
            <a:p>
              <a:pPr defTabSz="933450"/>
              <a:r>
                <a:rPr lang="en-US" sz="5400"/>
                <a:t>C</a:t>
              </a:r>
            </a:p>
          </p:txBody>
        </p:sp>
        <p:sp>
          <p:nvSpPr>
            <p:cNvPr id="17421" name="Line 11"/>
            <p:cNvSpPr>
              <a:spLocks noChangeShapeType="1"/>
            </p:cNvSpPr>
            <p:nvPr/>
          </p:nvSpPr>
          <p:spPr bwMode="auto">
            <a:xfrm>
              <a:off x="1627188" y="5919788"/>
              <a:ext cx="3032125" cy="0"/>
            </a:xfrm>
            <a:prstGeom prst="line">
              <a:avLst/>
            </a:prstGeom>
            <a:noFill/>
            <a:ln w="57150">
              <a:solidFill>
                <a:schemeClr val="tx1"/>
              </a:solidFill>
              <a:round/>
              <a:headEnd type="arrow" w="med" len="med"/>
              <a:tailEnd type="arrow" w="med" len="med"/>
            </a:ln>
          </p:spPr>
          <p:txBody>
            <a:bodyPr/>
            <a:lstStyle/>
            <a:p>
              <a:endParaRPr lang="es-AR"/>
            </a:p>
          </p:txBody>
        </p:sp>
        <p:sp>
          <p:nvSpPr>
            <p:cNvPr id="17422" name="Line 12"/>
            <p:cNvSpPr>
              <a:spLocks noChangeShapeType="1"/>
            </p:cNvSpPr>
            <p:nvPr/>
          </p:nvSpPr>
          <p:spPr bwMode="auto">
            <a:xfrm flipH="1">
              <a:off x="2871788" y="5608638"/>
              <a:ext cx="388937" cy="544512"/>
            </a:xfrm>
            <a:prstGeom prst="line">
              <a:avLst/>
            </a:prstGeom>
            <a:noFill/>
            <a:ln w="57150">
              <a:solidFill>
                <a:schemeClr val="tx1"/>
              </a:solidFill>
              <a:round/>
              <a:headEnd/>
              <a:tailEnd/>
            </a:ln>
          </p:spPr>
          <p:txBody>
            <a:bodyPr/>
            <a:lstStyle/>
            <a:p>
              <a:endParaRPr lang="es-AR"/>
            </a:p>
          </p:txBody>
        </p:sp>
        <p:sp>
          <p:nvSpPr>
            <p:cNvPr id="17423" name="Line 13"/>
            <p:cNvSpPr>
              <a:spLocks noChangeShapeType="1"/>
            </p:cNvSpPr>
            <p:nvPr/>
          </p:nvSpPr>
          <p:spPr bwMode="auto">
            <a:xfrm flipH="1">
              <a:off x="3105150" y="5608638"/>
              <a:ext cx="387350" cy="544512"/>
            </a:xfrm>
            <a:prstGeom prst="line">
              <a:avLst/>
            </a:prstGeom>
            <a:noFill/>
            <a:ln w="57150">
              <a:solidFill>
                <a:schemeClr val="tx1"/>
              </a:solidFill>
              <a:round/>
              <a:headEnd/>
              <a:tailEnd/>
            </a:ln>
          </p:spPr>
          <p:txBody>
            <a:bodyPr/>
            <a:lstStyle/>
            <a:p>
              <a:endParaRPr lang="es-AR"/>
            </a:p>
          </p:txBody>
        </p:sp>
        <p:sp>
          <p:nvSpPr>
            <p:cNvPr id="17424" name="Freeform 14"/>
            <p:cNvSpPr>
              <a:spLocks/>
            </p:cNvSpPr>
            <p:nvPr/>
          </p:nvSpPr>
          <p:spPr bwMode="auto">
            <a:xfrm>
              <a:off x="1160463" y="2654300"/>
              <a:ext cx="1555750" cy="2878138"/>
            </a:xfrm>
            <a:custGeom>
              <a:avLst/>
              <a:gdLst>
                <a:gd name="T0" fmla="*/ 0 w 1152"/>
                <a:gd name="T1" fmla="*/ 2147483647 h 1776"/>
                <a:gd name="T2" fmla="*/ 2147483647 w 1152"/>
                <a:gd name="T3" fmla="*/ 2147483647 h 1776"/>
                <a:gd name="T4" fmla="*/ 2147483647 w 1152"/>
                <a:gd name="T5" fmla="*/ 0 h 1776"/>
                <a:gd name="T6" fmla="*/ 0 60000 65536"/>
                <a:gd name="T7" fmla="*/ 0 60000 65536"/>
                <a:gd name="T8" fmla="*/ 0 60000 65536"/>
                <a:gd name="T9" fmla="*/ 0 w 1152"/>
                <a:gd name="T10" fmla="*/ 0 h 1776"/>
                <a:gd name="T11" fmla="*/ 1152 w 1152"/>
                <a:gd name="T12" fmla="*/ 1776 h 1776"/>
              </a:gdLst>
              <a:ahLst/>
              <a:cxnLst>
                <a:cxn ang="T6">
                  <a:pos x="T0" y="T1"/>
                </a:cxn>
                <a:cxn ang="T7">
                  <a:pos x="T2" y="T3"/>
                </a:cxn>
                <a:cxn ang="T8">
                  <a:pos x="T4" y="T5"/>
                </a:cxn>
              </a:cxnLst>
              <a:rect l="T9" t="T10" r="T11" b="T12"/>
              <a:pathLst>
                <a:path w="1152" h="1776">
                  <a:moveTo>
                    <a:pt x="0" y="1776"/>
                  </a:moveTo>
                  <a:cubicBezTo>
                    <a:pt x="0" y="1348"/>
                    <a:pt x="0" y="920"/>
                    <a:pt x="192" y="624"/>
                  </a:cubicBezTo>
                  <a:cubicBezTo>
                    <a:pt x="384" y="328"/>
                    <a:pt x="992" y="104"/>
                    <a:pt x="1152" y="0"/>
                  </a:cubicBezTo>
                </a:path>
              </a:pathLst>
            </a:custGeom>
            <a:noFill/>
            <a:ln w="57150">
              <a:solidFill>
                <a:schemeClr val="tx1"/>
              </a:solidFill>
              <a:prstDash val="dash"/>
              <a:round/>
              <a:headEnd/>
              <a:tailEnd type="arrow" w="med" len="med"/>
            </a:ln>
          </p:spPr>
          <p:txBody>
            <a:bodyPr lIns="93296" tIns="46648" rIns="93296" bIns="46648"/>
            <a:lstStyle/>
            <a:p>
              <a:endParaRPr lang="es-AR"/>
            </a:p>
          </p:txBody>
        </p:sp>
        <p:sp>
          <p:nvSpPr>
            <p:cNvPr id="17425" name="Freeform 15"/>
            <p:cNvSpPr>
              <a:spLocks/>
            </p:cNvSpPr>
            <p:nvPr/>
          </p:nvSpPr>
          <p:spPr bwMode="auto">
            <a:xfrm flipH="1">
              <a:off x="3492500" y="2654300"/>
              <a:ext cx="1555750" cy="2878138"/>
            </a:xfrm>
            <a:custGeom>
              <a:avLst/>
              <a:gdLst>
                <a:gd name="T0" fmla="*/ 0 w 1152"/>
                <a:gd name="T1" fmla="*/ 2147483647 h 1776"/>
                <a:gd name="T2" fmla="*/ 2147483647 w 1152"/>
                <a:gd name="T3" fmla="*/ 2147483647 h 1776"/>
                <a:gd name="T4" fmla="*/ 2147483647 w 1152"/>
                <a:gd name="T5" fmla="*/ 0 h 1776"/>
                <a:gd name="T6" fmla="*/ 0 60000 65536"/>
                <a:gd name="T7" fmla="*/ 0 60000 65536"/>
                <a:gd name="T8" fmla="*/ 0 60000 65536"/>
                <a:gd name="T9" fmla="*/ 0 w 1152"/>
                <a:gd name="T10" fmla="*/ 0 h 1776"/>
                <a:gd name="T11" fmla="*/ 1152 w 1152"/>
                <a:gd name="T12" fmla="*/ 1776 h 1776"/>
              </a:gdLst>
              <a:ahLst/>
              <a:cxnLst>
                <a:cxn ang="T6">
                  <a:pos x="T0" y="T1"/>
                </a:cxn>
                <a:cxn ang="T7">
                  <a:pos x="T2" y="T3"/>
                </a:cxn>
                <a:cxn ang="T8">
                  <a:pos x="T4" y="T5"/>
                </a:cxn>
              </a:cxnLst>
              <a:rect l="T9" t="T10" r="T11" b="T12"/>
              <a:pathLst>
                <a:path w="1152" h="1776">
                  <a:moveTo>
                    <a:pt x="0" y="1776"/>
                  </a:moveTo>
                  <a:cubicBezTo>
                    <a:pt x="0" y="1348"/>
                    <a:pt x="0" y="920"/>
                    <a:pt x="192" y="624"/>
                  </a:cubicBezTo>
                  <a:cubicBezTo>
                    <a:pt x="384" y="328"/>
                    <a:pt x="992" y="104"/>
                    <a:pt x="1152" y="0"/>
                  </a:cubicBezTo>
                </a:path>
              </a:pathLst>
            </a:custGeom>
            <a:noFill/>
            <a:ln w="57150">
              <a:solidFill>
                <a:schemeClr val="tx1"/>
              </a:solidFill>
              <a:prstDash val="dash"/>
              <a:round/>
              <a:headEnd/>
              <a:tailEnd type="arrow" w="med" len="med"/>
            </a:ln>
          </p:spPr>
          <p:txBody>
            <a:bodyPr lIns="93296" tIns="46648" rIns="93296" bIns="46648"/>
            <a:lstStyle/>
            <a:p>
              <a:endParaRPr lang="es-AR"/>
            </a:p>
          </p:txBody>
        </p:sp>
        <p:sp>
          <p:nvSpPr>
            <p:cNvPr id="17426" name="Line 16"/>
            <p:cNvSpPr>
              <a:spLocks noChangeShapeType="1"/>
            </p:cNvSpPr>
            <p:nvPr/>
          </p:nvSpPr>
          <p:spPr bwMode="auto">
            <a:xfrm flipV="1">
              <a:off x="3105150" y="3276600"/>
              <a:ext cx="0" cy="2643188"/>
            </a:xfrm>
            <a:prstGeom prst="line">
              <a:avLst/>
            </a:prstGeom>
            <a:noFill/>
            <a:ln w="76200">
              <a:solidFill>
                <a:schemeClr val="tx1"/>
              </a:solidFill>
              <a:round/>
              <a:headEnd/>
              <a:tailEnd type="triangle" w="med" len="med"/>
            </a:ln>
          </p:spPr>
          <p:txBody>
            <a:bodyPr/>
            <a:lstStyle/>
            <a:p>
              <a:endParaRPr lang="es-AR"/>
            </a:p>
          </p:txBody>
        </p:sp>
      </p:grpSp>
      <p:sp>
        <p:nvSpPr>
          <p:cNvPr id="18" name="Text Box 38"/>
          <p:cNvSpPr txBox="1">
            <a:spLocks noChangeArrowheads="1"/>
          </p:cNvSpPr>
          <p:nvPr/>
        </p:nvSpPr>
        <p:spPr bwMode="auto">
          <a:xfrm>
            <a:off x="254000" y="721028"/>
            <a:ext cx="8420100" cy="338554"/>
          </a:xfrm>
          <a:prstGeom prst="rect">
            <a:avLst/>
          </a:prstGeom>
          <a:noFill/>
          <a:ln w="9525" algn="ctr">
            <a:noFill/>
            <a:miter lim="800000"/>
            <a:headEnd/>
            <a:tailEnd/>
          </a:ln>
        </p:spPr>
        <p:txBody>
          <a:bodyPr>
            <a:spAutoFit/>
          </a:bodyPr>
          <a:lstStyle/>
          <a:p>
            <a:r>
              <a:rPr lang="en-US" b="1" dirty="0" smtClean="0">
                <a:solidFill>
                  <a:schemeClr val="bg2">
                    <a:lumMod val="75000"/>
                  </a:schemeClr>
                </a:solidFill>
              </a:rPr>
              <a:t>RESOLUCIÓN DE CONFLICTOS OPERATIVOS</a:t>
            </a:r>
            <a:endParaRPr lang="es-ES" b="1" dirty="0">
              <a:solidFill>
                <a:schemeClr val="bg2">
                  <a:lumMod val="75000"/>
                </a:schemeClr>
              </a:solidFill>
            </a:endParaRPr>
          </a:p>
        </p:txBody>
      </p:sp>
      <p:sp>
        <p:nvSpPr>
          <p:cNvPr id="19" name="Text Box 23"/>
          <p:cNvSpPr txBox="1">
            <a:spLocks noChangeArrowheads="1"/>
          </p:cNvSpPr>
          <p:nvPr/>
        </p:nvSpPr>
        <p:spPr bwMode="auto">
          <a:xfrm>
            <a:off x="5673419" y="1312348"/>
            <a:ext cx="2145600" cy="488700"/>
          </a:xfrm>
          <a:prstGeom prst="roundRect">
            <a:avLst/>
          </a:prstGeom>
          <a:solidFill>
            <a:schemeClr val="accent4"/>
          </a:solidFill>
          <a:ln w="15875" algn="ctr">
            <a:noFill/>
            <a:miter lim="800000"/>
            <a:headEnd/>
            <a:tailEnd/>
          </a:ln>
          <a:effectLst/>
          <a:scene3d>
            <a:camera prst="orthographicFront"/>
            <a:lightRig rig="threePt" dir="t"/>
          </a:scene3d>
          <a:sp3d>
            <a:bevelT w="165100" prst="coolSlant"/>
          </a:sp3d>
        </p:spPr>
        <p:txBody>
          <a:bodyPr lIns="45720" tIns="0" rIns="45720" bIns="0" anchor="ctr"/>
          <a:lstStyle/>
          <a:p>
            <a:pPr algn="ctr">
              <a:defRPr/>
            </a:pPr>
            <a:r>
              <a:rPr lang="en-US">
                <a:solidFill>
                  <a:schemeClr val="accent1"/>
                </a:solidFill>
                <a:latin typeface="Arial" pitchFamily="34" charset="0"/>
                <a:cs typeface="Arial" pitchFamily="34" charset="0"/>
              </a:rPr>
              <a:t>ELEVACIÓN EFECTIVA</a:t>
            </a:r>
          </a:p>
        </p:txBody>
      </p:sp>
      <p:grpSp>
        <p:nvGrpSpPr>
          <p:cNvPr id="3" name="15 Grupo"/>
          <p:cNvGrpSpPr>
            <a:grpSpLocks/>
          </p:cNvGrpSpPr>
          <p:nvPr/>
        </p:nvGrpSpPr>
        <p:grpSpPr bwMode="auto">
          <a:xfrm>
            <a:off x="4815656" y="2045512"/>
            <a:ext cx="3860576" cy="2863860"/>
            <a:chOff x="827088" y="2189163"/>
            <a:chExt cx="4758758" cy="4708995"/>
          </a:xfrm>
        </p:grpSpPr>
        <p:sp>
          <p:nvSpPr>
            <p:cNvPr id="21" name="Text Box 5"/>
            <p:cNvSpPr txBox="1">
              <a:spLocks noChangeArrowheads="1"/>
            </p:cNvSpPr>
            <p:nvPr/>
          </p:nvSpPr>
          <p:spPr bwMode="auto">
            <a:xfrm>
              <a:off x="827088" y="5376861"/>
              <a:ext cx="848746" cy="1521297"/>
            </a:xfrm>
            <a:prstGeom prst="rect">
              <a:avLst/>
            </a:prstGeom>
            <a:noFill/>
            <a:ln w="9525">
              <a:noFill/>
              <a:miter lim="800000"/>
              <a:headEnd/>
              <a:tailEnd/>
            </a:ln>
          </p:spPr>
          <p:txBody>
            <a:bodyPr wrap="none" lIns="93296" tIns="46648" rIns="93296" bIns="46648">
              <a:spAutoFit/>
            </a:bodyPr>
            <a:lstStyle/>
            <a:p>
              <a:pPr defTabSz="933450"/>
              <a:r>
                <a:rPr lang="en-US" sz="5400"/>
                <a:t>A</a:t>
              </a:r>
            </a:p>
          </p:txBody>
        </p:sp>
        <p:sp>
          <p:nvSpPr>
            <p:cNvPr id="22" name="Text Box 9"/>
            <p:cNvSpPr txBox="1">
              <a:spLocks noChangeArrowheads="1"/>
            </p:cNvSpPr>
            <p:nvPr/>
          </p:nvSpPr>
          <p:spPr bwMode="auto">
            <a:xfrm>
              <a:off x="4737100" y="5376861"/>
              <a:ext cx="848746" cy="1521297"/>
            </a:xfrm>
            <a:prstGeom prst="rect">
              <a:avLst/>
            </a:prstGeom>
            <a:noFill/>
            <a:ln w="9525">
              <a:noFill/>
              <a:miter lim="800000"/>
              <a:headEnd/>
              <a:tailEnd/>
            </a:ln>
          </p:spPr>
          <p:txBody>
            <a:bodyPr wrap="none" lIns="93296" tIns="46648" rIns="93296" bIns="46648">
              <a:spAutoFit/>
            </a:bodyPr>
            <a:lstStyle/>
            <a:p>
              <a:pPr defTabSz="933450"/>
              <a:r>
                <a:rPr lang="en-US" sz="5400"/>
                <a:t>B</a:t>
              </a:r>
            </a:p>
          </p:txBody>
        </p:sp>
        <p:sp>
          <p:nvSpPr>
            <p:cNvPr id="23" name="Text Box 10"/>
            <p:cNvSpPr txBox="1">
              <a:spLocks noChangeArrowheads="1"/>
            </p:cNvSpPr>
            <p:nvPr/>
          </p:nvSpPr>
          <p:spPr bwMode="auto">
            <a:xfrm>
              <a:off x="2716213" y="2189163"/>
              <a:ext cx="848746" cy="1521297"/>
            </a:xfrm>
            <a:prstGeom prst="rect">
              <a:avLst/>
            </a:prstGeom>
            <a:noFill/>
            <a:ln w="9525">
              <a:noFill/>
              <a:miter lim="800000"/>
              <a:headEnd/>
              <a:tailEnd/>
            </a:ln>
          </p:spPr>
          <p:txBody>
            <a:bodyPr wrap="none" lIns="93296" tIns="46648" rIns="93296" bIns="46648">
              <a:spAutoFit/>
            </a:bodyPr>
            <a:lstStyle/>
            <a:p>
              <a:pPr defTabSz="933450"/>
              <a:r>
                <a:rPr lang="en-US" sz="5400"/>
                <a:t>C</a:t>
              </a:r>
            </a:p>
          </p:txBody>
        </p:sp>
        <p:sp>
          <p:nvSpPr>
            <p:cNvPr id="24" name="Line 11"/>
            <p:cNvSpPr>
              <a:spLocks noChangeShapeType="1"/>
            </p:cNvSpPr>
            <p:nvPr/>
          </p:nvSpPr>
          <p:spPr bwMode="auto">
            <a:xfrm>
              <a:off x="1627188" y="5919788"/>
              <a:ext cx="3032125" cy="0"/>
            </a:xfrm>
            <a:prstGeom prst="line">
              <a:avLst/>
            </a:prstGeom>
            <a:noFill/>
            <a:ln w="57150">
              <a:solidFill>
                <a:schemeClr val="tx1"/>
              </a:solidFill>
              <a:round/>
              <a:headEnd type="arrow" w="med" len="med"/>
              <a:tailEnd type="arrow" w="med" len="med"/>
            </a:ln>
          </p:spPr>
          <p:txBody>
            <a:bodyPr/>
            <a:lstStyle/>
            <a:p>
              <a:endParaRPr lang="es-AR"/>
            </a:p>
          </p:txBody>
        </p:sp>
        <p:sp>
          <p:nvSpPr>
            <p:cNvPr id="25" name="Line 12"/>
            <p:cNvSpPr>
              <a:spLocks noChangeShapeType="1"/>
            </p:cNvSpPr>
            <p:nvPr/>
          </p:nvSpPr>
          <p:spPr bwMode="auto">
            <a:xfrm flipH="1">
              <a:off x="2871788" y="5608638"/>
              <a:ext cx="388937" cy="544512"/>
            </a:xfrm>
            <a:prstGeom prst="line">
              <a:avLst/>
            </a:prstGeom>
            <a:noFill/>
            <a:ln w="57150">
              <a:solidFill>
                <a:schemeClr val="tx1"/>
              </a:solidFill>
              <a:round/>
              <a:headEnd/>
              <a:tailEnd/>
            </a:ln>
          </p:spPr>
          <p:txBody>
            <a:bodyPr/>
            <a:lstStyle/>
            <a:p>
              <a:endParaRPr lang="es-AR"/>
            </a:p>
          </p:txBody>
        </p:sp>
        <p:sp>
          <p:nvSpPr>
            <p:cNvPr id="26" name="Line 13"/>
            <p:cNvSpPr>
              <a:spLocks noChangeShapeType="1"/>
            </p:cNvSpPr>
            <p:nvPr/>
          </p:nvSpPr>
          <p:spPr bwMode="auto">
            <a:xfrm flipH="1">
              <a:off x="3105150" y="5608638"/>
              <a:ext cx="387350" cy="544512"/>
            </a:xfrm>
            <a:prstGeom prst="line">
              <a:avLst/>
            </a:prstGeom>
            <a:noFill/>
            <a:ln w="57150">
              <a:solidFill>
                <a:schemeClr val="tx1"/>
              </a:solidFill>
              <a:round/>
              <a:headEnd/>
              <a:tailEnd/>
            </a:ln>
          </p:spPr>
          <p:txBody>
            <a:bodyPr/>
            <a:lstStyle/>
            <a:p>
              <a:endParaRPr lang="es-AR"/>
            </a:p>
          </p:txBody>
        </p:sp>
        <p:sp>
          <p:nvSpPr>
            <p:cNvPr id="27" name="Line 16"/>
            <p:cNvSpPr>
              <a:spLocks noChangeShapeType="1"/>
            </p:cNvSpPr>
            <p:nvPr/>
          </p:nvSpPr>
          <p:spPr bwMode="auto">
            <a:xfrm flipV="1">
              <a:off x="3105150" y="3276600"/>
              <a:ext cx="0" cy="2643188"/>
            </a:xfrm>
            <a:prstGeom prst="line">
              <a:avLst/>
            </a:prstGeom>
            <a:noFill/>
            <a:ln w="76200">
              <a:solidFill>
                <a:schemeClr val="tx1"/>
              </a:solidFill>
              <a:round/>
              <a:headEnd/>
              <a:tailEnd type="triangle" w="med" len="med"/>
            </a:ln>
          </p:spPr>
          <p:txBody>
            <a:bodyPr/>
            <a:lstStyle/>
            <a:p>
              <a:endParaRPr lang="es-AR"/>
            </a:p>
          </p:txBody>
        </p:sp>
      </p:grpSp>
      <p:sp>
        <p:nvSpPr>
          <p:cNvPr id="29" name="3 Marcador de pie de página"/>
          <p:cNvSpPr>
            <a:spLocks noGrp="1"/>
          </p:cNvSpPr>
          <p:nvPr>
            <p:ph type="ftr" sz="quarter" idx="11"/>
          </p:nvPr>
        </p:nvSpPr>
        <p:spPr>
          <a:xfrm>
            <a:off x="0" y="4918986"/>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800" dirty="0" smtClean="0">
                <a:sym typeface="Trebuchet MS" pitchFamily="34" charset="0"/>
              </a:rPr>
              <a:t>© 2017 Axialent, Inc. </a:t>
            </a:r>
            <a:r>
              <a:rPr lang="en-US" sz="800" dirty="0" err="1" smtClean="0">
                <a:sym typeface="Trebuchet MS" pitchFamily="34" charset="0"/>
              </a:rPr>
              <a:t>Todos</a:t>
            </a:r>
            <a:r>
              <a:rPr lang="en-US" sz="800" dirty="0" smtClean="0">
                <a:sym typeface="Trebuchet MS" pitchFamily="34" charset="0"/>
              </a:rPr>
              <a:t> los </a:t>
            </a:r>
            <a:r>
              <a:rPr lang="en-US" sz="800" dirty="0" err="1" smtClean="0">
                <a:sym typeface="Trebuchet MS" pitchFamily="34" charset="0"/>
              </a:rPr>
              <a:t>derechos</a:t>
            </a:r>
            <a:r>
              <a:rPr lang="en-US" sz="800" dirty="0" smtClean="0">
                <a:sym typeface="Trebuchet MS" pitchFamily="34" charset="0"/>
              </a:rPr>
              <a:t> </a:t>
            </a:r>
            <a:r>
              <a:rPr lang="en-US" sz="800" dirty="0" err="1" smtClean="0">
                <a:sym typeface="Trebuchet MS" pitchFamily="34" charset="0"/>
              </a:rPr>
              <a:t>reservados</a:t>
            </a:r>
            <a:r>
              <a:rPr lang="en-US" sz="8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9350"/>
                                        </p:tgtEl>
                                        <p:attrNameLst>
                                          <p:attrName>style.visibility</p:attrName>
                                        </p:attrNameLst>
                                      </p:cBhvr>
                                      <p:to>
                                        <p:strVal val="visible"/>
                                      </p:to>
                                    </p:set>
                                    <p:animEffect transition="in" filter="box(in)">
                                      <p:cBhvr>
                                        <p:cTn id="7" dur="500"/>
                                        <p:tgtEl>
                                          <p:spTgt spid="99350"/>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ou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6" presetClass="entr" presetSubtype="3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ou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4818" name="Rectangle 2"/>
          <p:cNvSpPr>
            <a:spLocks noGrp="1" noChangeArrowheads="1"/>
          </p:cNvSpPr>
          <p:nvPr>
            <p:ph type="title"/>
          </p:nvPr>
        </p:nvSpPr>
        <p:spPr>
          <a:xfrm>
            <a:off x="539552" y="947504"/>
            <a:ext cx="8685213" cy="400110"/>
          </a:xfrm>
        </p:spPr>
        <p:txBody>
          <a:bodyPr anchor="ctr">
            <a:spAutoFit/>
          </a:bodyPr>
          <a:lstStyle/>
          <a:p>
            <a:pPr eaLnBrk="1" hangingPunct="1"/>
            <a:r>
              <a:rPr lang="en-US" sz="2000" dirty="0" err="1"/>
              <a:t>P</a:t>
            </a:r>
            <a:r>
              <a:rPr lang="en-US" sz="2000" dirty="0" err="1" smtClean="0"/>
              <a:t>asar</a:t>
            </a:r>
            <a:r>
              <a:rPr lang="en-US" sz="2000" dirty="0" smtClean="0"/>
              <a:t> de </a:t>
            </a:r>
            <a:r>
              <a:rPr lang="en-US" sz="2000" dirty="0" err="1" smtClean="0"/>
              <a:t>posiciones</a:t>
            </a:r>
            <a:r>
              <a:rPr lang="en-US" sz="2000" dirty="0" smtClean="0"/>
              <a:t> a </a:t>
            </a:r>
            <a:r>
              <a:rPr lang="en-US" sz="2000" dirty="0" err="1" smtClean="0"/>
              <a:t>intereses</a:t>
            </a:r>
            <a:endParaRPr lang="en-US" sz="2000" dirty="0" smtClean="0"/>
          </a:p>
        </p:txBody>
      </p:sp>
      <p:sp>
        <p:nvSpPr>
          <p:cNvPr id="34819" name="17 Marcador de número de diapositiva"/>
          <p:cNvSpPr>
            <a:spLocks noGrp="1"/>
          </p:cNvSpPr>
          <p:nvPr>
            <p:ph type="sldNum" sz="quarter" idx="10"/>
          </p:nvPr>
        </p:nvSpPr>
        <p:spPr>
          <a:xfrm>
            <a:off x="6948264" y="4876006"/>
            <a:ext cx="2133600" cy="200025"/>
          </a:xfrm>
          <a:noFill/>
        </p:spPr>
        <p:txBody>
          <a:bodyPr/>
          <a:lstStyle/>
          <a:p>
            <a:pPr fontAlgn="base">
              <a:spcAft>
                <a:spcPct val="0"/>
              </a:spcAft>
            </a:pPr>
            <a:r>
              <a:rPr lang="en-US" smtClean="0">
                <a:latin typeface="Arial" charset="0"/>
                <a:ea typeface="MS PGothic" pitchFamily="34" charset="-128"/>
                <a:cs typeface="Arial" charset="0"/>
              </a:rPr>
              <a:t>| </a:t>
            </a:r>
            <a:fld id="{C07B5E94-3BC7-4C26-A652-0713EE5DF0F8}" type="slidenum">
              <a:rPr lang="en-US" smtClean="0">
                <a:solidFill>
                  <a:srgbClr val="B2B2B2"/>
                </a:solidFill>
                <a:latin typeface="Arial" charset="0"/>
                <a:ea typeface="MS PGothic" pitchFamily="34" charset="-128"/>
                <a:cs typeface="Arial" charset="0"/>
              </a:rPr>
              <a:pPr fontAlgn="base">
                <a:spcAft>
                  <a:spcPct val="0"/>
                </a:spcAft>
              </a:pPr>
              <a:t>161</a:t>
            </a:fld>
            <a:endParaRPr lang="en-US" smtClean="0">
              <a:solidFill>
                <a:srgbClr val="B2B2B2"/>
              </a:solidFill>
              <a:latin typeface="Arial" charset="0"/>
              <a:ea typeface="MS PGothic" pitchFamily="34" charset="-128"/>
              <a:cs typeface="Arial" charset="0"/>
            </a:endParaRPr>
          </a:p>
        </p:txBody>
      </p:sp>
      <p:sp>
        <p:nvSpPr>
          <p:cNvPr id="1212419" name="Rectangle 3"/>
          <p:cNvSpPr>
            <a:spLocks noChangeArrowheads="1"/>
          </p:cNvSpPr>
          <p:nvPr/>
        </p:nvSpPr>
        <p:spPr bwMode="auto">
          <a:xfrm>
            <a:off x="2012396" y="1862143"/>
            <a:ext cx="1623403" cy="565591"/>
          </a:xfrm>
          <a:prstGeom prst="rect">
            <a:avLst/>
          </a:prstGeom>
          <a:solidFill>
            <a:schemeClr val="accent4"/>
          </a:solidFill>
          <a:ln w="9525">
            <a:noFill/>
            <a:miter lim="800000"/>
            <a:headEnd/>
            <a:tailEnd/>
          </a:ln>
        </p:spPr>
        <p:txBody>
          <a:bodyPr lIns="91395" tIns="91395" rIns="91395" bIns="91395"/>
          <a:lstStyle/>
          <a:p>
            <a:pPr algn="ctr" defTabSz="895350" fontAlgn="auto">
              <a:spcBef>
                <a:spcPct val="20000"/>
              </a:spcBef>
              <a:spcAft>
                <a:spcPct val="50000"/>
              </a:spcAft>
              <a:buClr>
                <a:schemeClr val="folHlink"/>
              </a:buClr>
              <a:defRPr/>
            </a:pPr>
            <a:r>
              <a:rPr lang="es-ES" sz="1800" b="1" dirty="0">
                <a:solidFill>
                  <a:srgbClr val="FFFFFF"/>
                </a:solidFill>
              </a:rPr>
              <a:t>Posición</a:t>
            </a:r>
            <a:r>
              <a:rPr lang="en-US" sz="1800" b="1" dirty="0">
                <a:solidFill>
                  <a:srgbClr val="FFFFFF"/>
                </a:solidFill>
              </a:rPr>
              <a:t> A</a:t>
            </a:r>
          </a:p>
        </p:txBody>
      </p:sp>
      <p:sp>
        <p:nvSpPr>
          <p:cNvPr id="1212421" name="Line 5"/>
          <p:cNvSpPr>
            <a:spLocks noChangeShapeType="1"/>
          </p:cNvSpPr>
          <p:nvPr/>
        </p:nvSpPr>
        <p:spPr bwMode="auto">
          <a:xfrm flipH="1">
            <a:off x="2824824" y="2571750"/>
            <a:ext cx="18984" cy="1008112"/>
          </a:xfrm>
          <a:prstGeom prst="line">
            <a:avLst/>
          </a:prstGeom>
          <a:noFill/>
          <a:ln w="57150">
            <a:solidFill>
              <a:schemeClr val="bg2">
                <a:lumMod val="75000"/>
              </a:schemeClr>
            </a:solidFill>
            <a:round/>
            <a:headEnd/>
            <a:tailEnd type="triangle" w="med" len="med"/>
          </a:ln>
        </p:spPr>
        <p:txBody>
          <a:bodyPr lIns="89517" tIns="44758" rIns="89517" bIns="44758"/>
          <a:lstStyle/>
          <a:p>
            <a:pPr fontAlgn="auto">
              <a:spcBef>
                <a:spcPts val="0"/>
              </a:spcBef>
              <a:spcAft>
                <a:spcPts val="0"/>
              </a:spcAft>
              <a:defRPr/>
            </a:pPr>
            <a:endParaRPr lang="es-AR" b="1"/>
          </a:p>
        </p:txBody>
      </p:sp>
      <p:sp>
        <p:nvSpPr>
          <p:cNvPr id="1212425" name="Line 9"/>
          <p:cNvSpPr>
            <a:spLocks noChangeShapeType="1"/>
          </p:cNvSpPr>
          <p:nvPr/>
        </p:nvSpPr>
        <p:spPr bwMode="auto">
          <a:xfrm flipH="1">
            <a:off x="1371332" y="1635646"/>
            <a:ext cx="18843" cy="2597661"/>
          </a:xfrm>
          <a:prstGeom prst="line">
            <a:avLst/>
          </a:prstGeom>
          <a:noFill/>
          <a:ln w="57150">
            <a:solidFill>
              <a:schemeClr val="accent2"/>
            </a:solidFill>
            <a:round/>
            <a:headEnd type="oval" w="med" len="med"/>
            <a:tailEnd type="triangle" w="med" len="med"/>
          </a:ln>
        </p:spPr>
        <p:txBody>
          <a:bodyPr lIns="89517" tIns="44758" rIns="89517" bIns="44758"/>
          <a:lstStyle/>
          <a:p>
            <a:endParaRPr lang="es-AR"/>
          </a:p>
        </p:txBody>
      </p:sp>
      <p:sp>
        <p:nvSpPr>
          <p:cNvPr id="1212426" name="Text Box 10"/>
          <p:cNvSpPr txBox="1">
            <a:spLocks noChangeArrowheads="1"/>
          </p:cNvSpPr>
          <p:nvPr/>
        </p:nvSpPr>
        <p:spPr bwMode="auto">
          <a:xfrm rot="-5400000">
            <a:off x="-424534" y="2721691"/>
            <a:ext cx="2758361" cy="398140"/>
          </a:xfrm>
          <a:prstGeom prst="rect">
            <a:avLst/>
          </a:prstGeom>
          <a:noFill/>
          <a:ln w="9525" algn="ctr">
            <a:noFill/>
            <a:miter lim="800000"/>
            <a:headEnd/>
            <a:tailEnd/>
          </a:ln>
        </p:spPr>
        <p:txBody>
          <a:bodyPr wrap="none" lIns="89492" tIns="44745" rIns="89492" bIns="44745">
            <a:spAutoFit/>
          </a:bodyPr>
          <a:lstStyle/>
          <a:p>
            <a:r>
              <a:rPr lang="es-ES" sz="2000" b="1">
                <a:solidFill>
                  <a:srgbClr val="002960"/>
                </a:solidFill>
              </a:rPr>
              <a:t>Ampliar las opciones</a:t>
            </a:r>
          </a:p>
        </p:txBody>
      </p:sp>
      <p:sp>
        <p:nvSpPr>
          <p:cNvPr id="1212429" name="Rectangle 3"/>
          <p:cNvSpPr>
            <a:spLocks noChangeArrowheads="1"/>
          </p:cNvSpPr>
          <p:nvPr/>
        </p:nvSpPr>
        <p:spPr bwMode="auto">
          <a:xfrm>
            <a:off x="2012296" y="3710322"/>
            <a:ext cx="1623600" cy="589620"/>
          </a:xfrm>
          <a:prstGeom prst="rect">
            <a:avLst/>
          </a:prstGeom>
          <a:solidFill>
            <a:schemeClr val="tx1">
              <a:lumMod val="50000"/>
              <a:lumOff val="50000"/>
            </a:schemeClr>
          </a:solidFill>
          <a:ln w="9525">
            <a:noFill/>
            <a:miter lim="800000"/>
            <a:headEnd/>
            <a:tailEnd/>
          </a:ln>
        </p:spPr>
        <p:txBody>
          <a:bodyPr lIns="91395" tIns="91395" rIns="91395" bIns="91395"/>
          <a:lstStyle/>
          <a:p>
            <a:pPr algn="ctr" defTabSz="895350">
              <a:spcBef>
                <a:spcPct val="20000"/>
              </a:spcBef>
              <a:spcAft>
                <a:spcPct val="50000"/>
              </a:spcAft>
              <a:buClr>
                <a:schemeClr val="folHlink"/>
              </a:buClr>
            </a:pPr>
            <a:r>
              <a:rPr lang="es-ES" b="1" dirty="0">
                <a:solidFill>
                  <a:srgbClr val="FFFFFF"/>
                </a:solidFill>
              </a:rPr>
              <a:t>Intereses </a:t>
            </a:r>
            <a:r>
              <a:rPr lang="en-US" b="1" dirty="0">
                <a:solidFill>
                  <a:srgbClr val="FFFFFF"/>
                </a:solidFill>
              </a:rPr>
              <a:t>A</a:t>
            </a:r>
          </a:p>
        </p:txBody>
      </p:sp>
      <p:sp>
        <p:nvSpPr>
          <p:cNvPr id="17" name="Text Box 14"/>
          <p:cNvSpPr txBox="1">
            <a:spLocks noChangeArrowheads="1"/>
          </p:cNvSpPr>
          <p:nvPr/>
        </p:nvSpPr>
        <p:spPr bwMode="auto">
          <a:xfrm>
            <a:off x="4283968" y="1059582"/>
            <a:ext cx="4464496" cy="1940866"/>
          </a:xfrm>
          <a:prstGeom prst="rect">
            <a:avLst/>
          </a:prstGeom>
          <a:noFill/>
          <a:ln w="9525">
            <a:noFill/>
            <a:miter lim="800000"/>
            <a:headEnd/>
            <a:tailEnd/>
          </a:ln>
        </p:spPr>
        <p:txBody>
          <a:bodyPr wrap="square" lIns="93296" tIns="46648" rIns="93296" bIns="46648">
            <a:spAutoFit/>
          </a:bodyPr>
          <a:lstStyle/>
          <a:p>
            <a:pPr algn="ctr" defTabSz="933450" fontAlgn="auto">
              <a:spcBef>
                <a:spcPts val="0"/>
              </a:spcBef>
              <a:spcAft>
                <a:spcPts val="0"/>
              </a:spcAft>
              <a:defRPr/>
            </a:pPr>
            <a:r>
              <a:rPr lang="es-ES" sz="2400" b="1" dirty="0">
                <a:solidFill>
                  <a:schemeClr val="tx1"/>
                </a:solidFill>
              </a:rPr>
              <a:t>¿Qué es lo que “X</a:t>
            </a:r>
            <a:r>
              <a:rPr lang="es-ES" sz="2400" b="1" dirty="0" smtClean="0">
                <a:solidFill>
                  <a:schemeClr val="tx1"/>
                </a:solidFill>
              </a:rPr>
              <a:t>”</a:t>
            </a:r>
          </a:p>
          <a:p>
            <a:pPr algn="ctr" defTabSz="933450" fontAlgn="auto">
              <a:spcBef>
                <a:spcPts val="0"/>
              </a:spcBef>
              <a:spcAft>
                <a:spcPts val="0"/>
              </a:spcAft>
              <a:defRPr/>
            </a:pPr>
            <a:r>
              <a:rPr lang="es-ES" sz="2400" b="1" dirty="0" smtClean="0">
                <a:solidFill>
                  <a:schemeClr val="tx1"/>
                </a:solidFill>
              </a:rPr>
              <a:t>(</a:t>
            </a:r>
            <a:r>
              <a:rPr lang="es-ES" sz="2400" b="1" dirty="0">
                <a:solidFill>
                  <a:schemeClr val="tx1"/>
                </a:solidFill>
              </a:rPr>
              <a:t>tu posición) te permite obtener que es más importante que “X” (tu posición)?</a:t>
            </a:r>
          </a:p>
        </p:txBody>
      </p:sp>
      <p:sp>
        <p:nvSpPr>
          <p:cNvPr id="10" name="Rectangle 4"/>
          <p:cNvSpPr txBox="1">
            <a:spLocks noChangeArrowheads="1"/>
          </p:cNvSpPr>
          <p:nvPr/>
        </p:nvSpPr>
        <p:spPr bwMode="auto">
          <a:xfrm>
            <a:off x="107504" y="37518"/>
            <a:ext cx="8352928" cy="523212"/>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spAutoFit/>
          </a:bodyPr>
          <a:lstStyle/>
          <a:p>
            <a:pPr marL="449263" marR="0" lvl="0" indent="0" algn="l" defTabSz="914400" rtl="0" eaLnBrk="1" fontAlgn="base" latinLnBrk="0" hangingPunct="1">
              <a:lnSpc>
                <a:spcPct val="100000"/>
              </a:lnSpc>
              <a:spcBef>
                <a:spcPct val="0"/>
              </a:spcBef>
              <a:spcAft>
                <a:spcPct val="0"/>
              </a:spcAft>
              <a:buClrTx/>
              <a:buSzTx/>
              <a:buFontTx/>
              <a:buNone/>
              <a:tabLst/>
              <a:defRPr/>
            </a:pPr>
            <a:r>
              <a:rPr lang="es-ES" sz="2800" kern="0" dirty="0" smtClean="0">
                <a:latin typeface="+mj-lt"/>
                <a:ea typeface="+mj-ea"/>
                <a:cs typeface="+mj-cs"/>
              </a:rPr>
              <a:t>e</a:t>
            </a:r>
            <a:r>
              <a:rPr kumimoji="0" lang="es-ES" sz="2800" i="0" u="none" strike="noStrike" kern="0" cap="none" spc="0" normalizeH="0" baseline="0" noProof="0" dirty="0" err="1" smtClean="0">
                <a:ln>
                  <a:noFill/>
                </a:ln>
                <a:solidFill>
                  <a:srgbClr val="002D62"/>
                </a:solidFill>
                <a:effectLst/>
                <a:uLnTx/>
                <a:uFillTx/>
                <a:latin typeface="+mj-lt"/>
                <a:ea typeface="+mj-ea"/>
                <a:cs typeface="+mj-cs"/>
              </a:rPr>
              <a:t>scasez</a:t>
            </a:r>
            <a:r>
              <a:rPr kumimoji="0" lang="es-ES" sz="2800" i="0" u="none" strike="noStrike" kern="0" cap="none" spc="0" normalizeH="0" baseline="0" noProof="0" dirty="0" smtClean="0">
                <a:ln>
                  <a:noFill/>
                </a:ln>
                <a:solidFill>
                  <a:srgbClr val="002D62"/>
                </a:solidFill>
                <a:effectLst/>
                <a:uLnTx/>
                <a:uFillTx/>
                <a:latin typeface="+mj-lt"/>
                <a:ea typeface="+mj-ea"/>
                <a:cs typeface="+mj-cs"/>
              </a:rPr>
              <a:t> en los conflictos</a:t>
            </a:r>
            <a:endParaRPr kumimoji="0" lang="en-US" sz="2800" i="0" u="none" strike="noStrike" kern="0" cap="none" spc="0" normalizeH="0" baseline="0" noProof="0" dirty="0" smtClean="0">
              <a:ln>
                <a:noFill/>
              </a:ln>
              <a:solidFill>
                <a:srgbClr val="002D62"/>
              </a:solidFill>
              <a:effectLst/>
              <a:uLnTx/>
              <a:uFillTx/>
              <a:latin typeface="+mj-lt"/>
              <a:ea typeface="+mj-ea"/>
              <a:cs typeface="+mj-cs"/>
            </a:endParaRPr>
          </a:p>
        </p:txBody>
      </p:sp>
      <p:pic>
        <p:nvPicPr>
          <p:cNvPr id="12" name="Picture 6" descr="MPj04223160000[1]"/>
          <p:cNvPicPr>
            <a:picLocks noChangeAspect="1" noChangeArrowheads="1"/>
          </p:cNvPicPr>
          <p:nvPr/>
        </p:nvPicPr>
        <p:blipFill>
          <a:blip r:embed="rId3" cstate="print"/>
          <a:srcRect/>
          <a:stretch>
            <a:fillRect/>
          </a:stretch>
        </p:blipFill>
        <p:spPr bwMode="auto">
          <a:xfrm>
            <a:off x="5796136" y="3104834"/>
            <a:ext cx="2232248" cy="2025559"/>
          </a:xfrm>
          <a:prstGeom prst="rect">
            <a:avLst/>
          </a:prstGeom>
          <a:noFill/>
          <a:ln w="9525">
            <a:noFill/>
            <a:miter lim="800000"/>
            <a:headEnd/>
            <a:tailEnd/>
          </a:ln>
        </p:spPr>
      </p:pic>
      <p:sp>
        <p:nvSpPr>
          <p:cNvPr id="13" name="3 Marcador de pie de página"/>
          <p:cNvSpPr>
            <a:spLocks noGrp="1"/>
          </p:cNvSpPr>
          <p:nvPr>
            <p:ph type="ftr" sz="quarter" idx="11"/>
          </p:nvPr>
        </p:nvSpPr>
        <p:spPr>
          <a:xfrm>
            <a:off x="0" y="4855468"/>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15" name="Oval 12"/>
          <p:cNvSpPr>
            <a:spLocks noChangeArrowheads="1"/>
          </p:cNvSpPr>
          <p:nvPr/>
        </p:nvSpPr>
        <p:spPr bwMode="auto">
          <a:xfrm>
            <a:off x="113196" y="178265"/>
            <a:ext cx="368300" cy="276225"/>
          </a:xfrm>
          <a:prstGeom prst="ellipse">
            <a:avLst/>
          </a:prstGeom>
          <a:solidFill>
            <a:schemeClr val="accent4"/>
          </a:solidFill>
          <a:ln w="9525" algn="ctr">
            <a:noFill/>
            <a:round/>
            <a:headEnd/>
            <a:tailEnd/>
          </a:ln>
          <a:effectLst>
            <a:outerShdw blurRad="50800" dist="38100" dir="2700000" algn="tl" rotWithShape="0">
              <a:prstClr val="black">
                <a:alpha val="40000"/>
              </a:prstClr>
            </a:outerShdw>
          </a:effectLst>
        </p:spPr>
        <p:txBody>
          <a:bodyPr wrap="none" lIns="45707" tIns="45707" rIns="45707" bIns="45707" anchor="ctr"/>
          <a:lstStyle/>
          <a:p>
            <a:pPr algn="ctr" fontAlgn="auto">
              <a:spcBef>
                <a:spcPts val="0"/>
              </a:spcBef>
              <a:spcAft>
                <a:spcPts val="0"/>
              </a:spcAft>
              <a:defRPr/>
            </a:pPr>
            <a:r>
              <a:rPr lang="en-US" dirty="0" smtClean="0">
                <a:solidFill>
                  <a:schemeClr val="bg1"/>
                </a:solidFill>
              </a:rPr>
              <a:t>3</a:t>
            </a:r>
            <a:endParaRPr lang="en-US" b="1" dirty="0">
              <a:solidFill>
                <a:schemeClr val="bg1"/>
              </a:solidFill>
            </a:endParaRPr>
          </a:p>
        </p:txBody>
      </p:sp>
    </p:spTree>
    <p:extLst>
      <p:ext uri="{BB962C8B-B14F-4D97-AF65-F5344CB8AC3E}">
        <p14:creationId xmlns="" xmlns:p14="http://schemas.microsoft.com/office/powerpoint/2010/main" val="2589483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2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24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24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124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2426"/>
                                        </p:tgtEl>
                                        <p:attrNameLst>
                                          <p:attrName>style.visibility</p:attrName>
                                        </p:attrNameLst>
                                      </p:cBhvr>
                                      <p:to>
                                        <p:strVal val="visible"/>
                                      </p:to>
                                    </p:set>
                                  </p:childTnLst>
                                </p:cTn>
                              </p:par>
                              <p:par>
                                <p:cTn id="19" presetID="17"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425" grpId="0" animBg="1"/>
      <p:bldP spid="1212426" grpId="0"/>
      <p:bldP spid="17"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411" name="3 Marcador de número de diapositiva"/>
          <p:cNvSpPr>
            <a:spLocks noGrp="1"/>
          </p:cNvSpPr>
          <p:nvPr>
            <p:ph type="sldNum" sz="quarter" idx="10"/>
          </p:nvPr>
        </p:nvSpPr>
        <p:spPr/>
        <p:txBody>
          <a:bodyPr/>
          <a:lstStyle/>
          <a:p>
            <a:pPr>
              <a:defRPr/>
            </a:pPr>
            <a:r>
              <a:rPr lang="en-US" smtClean="0"/>
              <a:t>| </a:t>
            </a:r>
            <a:fld id="{9CBE6133-76AE-46A0-BF40-925B0254142E}" type="slidenum">
              <a:rPr lang="en-US" smtClean="0">
                <a:solidFill>
                  <a:srgbClr val="B2B2B2"/>
                </a:solidFill>
              </a:rPr>
              <a:pPr>
                <a:defRPr/>
              </a:pPr>
              <a:t>162</a:t>
            </a:fld>
            <a:endParaRPr lang="en-US" smtClean="0">
              <a:solidFill>
                <a:srgbClr val="B2B2B2"/>
              </a:solidFill>
            </a:endParaRPr>
          </a:p>
        </p:txBody>
      </p:sp>
      <p:cxnSp>
        <p:nvCxnSpPr>
          <p:cNvPr id="15364" name="AutoShape 97"/>
          <p:cNvCxnSpPr>
            <a:cxnSpLocks noChangeShapeType="1"/>
          </p:cNvCxnSpPr>
          <p:nvPr/>
        </p:nvCxnSpPr>
        <p:spPr bwMode="auto">
          <a:xfrm flipH="1">
            <a:off x="3579814" y="1884760"/>
            <a:ext cx="1587" cy="146447"/>
          </a:xfrm>
          <a:prstGeom prst="straightConnector1">
            <a:avLst/>
          </a:prstGeom>
          <a:noFill/>
          <a:ln w="9525">
            <a:solidFill>
              <a:srgbClr val="002960"/>
            </a:solidFill>
            <a:round/>
            <a:headEnd/>
            <a:tailEnd type="triangle" w="med" len="med"/>
          </a:ln>
        </p:spPr>
      </p:cxnSp>
      <p:sp>
        <p:nvSpPr>
          <p:cNvPr id="16390" name="Text Box 98"/>
          <p:cNvSpPr txBox="1">
            <a:spLocks noChangeArrowheads="1"/>
          </p:cNvSpPr>
          <p:nvPr/>
        </p:nvSpPr>
        <p:spPr bwMode="auto">
          <a:xfrm>
            <a:off x="1988792" y="1466694"/>
            <a:ext cx="3182709" cy="407980"/>
          </a:xfrm>
          <a:prstGeom prst="rect">
            <a:avLst/>
          </a:prstGeom>
          <a:solidFill>
            <a:schemeClr val="tx2">
              <a:alpha val="59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lnSpc>
                <a:spcPct val="80000"/>
              </a:lnSpc>
              <a:spcBef>
                <a:spcPct val="25000"/>
              </a:spcBef>
              <a:defRPr/>
            </a:pPr>
            <a:r>
              <a:rPr lang="es-ES" sz="1400" dirty="0" smtClean="0">
                <a:solidFill>
                  <a:schemeClr val="accent1"/>
                </a:solidFill>
                <a:latin typeface="Arial" pitchFamily="34" charset="0"/>
                <a:cs typeface="Arial" pitchFamily="34" charset="0"/>
              </a:rPr>
              <a:t>Acuerdo </a:t>
            </a:r>
            <a:r>
              <a:rPr lang="es-ES" sz="1400" dirty="0">
                <a:solidFill>
                  <a:schemeClr val="accent1"/>
                </a:solidFill>
                <a:latin typeface="Arial" pitchFamily="34" charset="0"/>
                <a:cs typeface="Arial" pitchFamily="34" charset="0"/>
              </a:rPr>
              <a:t>sobre </a:t>
            </a:r>
            <a:r>
              <a:rPr lang="es-ES" sz="1400" dirty="0" smtClean="0">
                <a:solidFill>
                  <a:schemeClr val="accent1"/>
                </a:solidFill>
                <a:latin typeface="Arial" pitchFamily="34" charset="0"/>
                <a:cs typeface="Arial" pitchFamily="34" charset="0"/>
              </a:rPr>
              <a:t>los mecanismos de decisión principal y alternativo</a:t>
            </a:r>
            <a:endParaRPr lang="es-ES" sz="1400" dirty="0">
              <a:solidFill>
                <a:schemeClr val="accent1"/>
              </a:solidFill>
              <a:latin typeface="Arial" pitchFamily="34" charset="0"/>
              <a:cs typeface="Arial" pitchFamily="34" charset="0"/>
            </a:endParaRPr>
          </a:p>
        </p:txBody>
      </p:sp>
      <p:grpSp>
        <p:nvGrpSpPr>
          <p:cNvPr id="2" name="Group 44"/>
          <p:cNvGrpSpPr/>
          <p:nvPr/>
        </p:nvGrpSpPr>
        <p:grpSpPr>
          <a:xfrm>
            <a:off x="2397436" y="2853929"/>
            <a:ext cx="2363849" cy="387053"/>
            <a:chOff x="2397435" y="3805238"/>
            <a:chExt cx="2363849" cy="516071"/>
          </a:xfrm>
        </p:grpSpPr>
        <p:sp>
          <p:nvSpPr>
            <p:cNvPr id="16395" name="Text Box 103"/>
            <p:cNvSpPr txBox="1">
              <a:spLocks noChangeArrowheads="1"/>
            </p:cNvSpPr>
            <p:nvPr/>
          </p:nvSpPr>
          <p:spPr bwMode="auto">
            <a:xfrm>
              <a:off x="2397435" y="4013907"/>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lnSpc>
                  <a:spcPct val="80000"/>
                </a:lnSpc>
                <a:spcBef>
                  <a:spcPct val="25000"/>
                </a:spcBef>
                <a:defRPr/>
              </a:pPr>
              <a:r>
                <a:rPr lang="es-ES" sz="1400" dirty="0">
                  <a:solidFill>
                    <a:srgbClr val="002960"/>
                  </a:solidFill>
                  <a:latin typeface="Arial" pitchFamily="34" charset="0"/>
                  <a:cs typeface="Arial" pitchFamily="34" charset="0"/>
                </a:rPr>
                <a:t>Seleccionar y Negociar</a:t>
              </a:r>
            </a:p>
          </p:txBody>
        </p:sp>
        <p:cxnSp>
          <p:nvCxnSpPr>
            <p:cNvPr id="15387" name="AutoShape 106"/>
            <p:cNvCxnSpPr>
              <a:cxnSpLocks noChangeShapeType="1"/>
            </p:cNvCxnSpPr>
            <p:nvPr/>
          </p:nvCxnSpPr>
          <p:spPr bwMode="auto">
            <a:xfrm>
              <a:off x="3579813" y="3805238"/>
              <a:ext cx="0" cy="195262"/>
            </a:xfrm>
            <a:prstGeom prst="straightConnector1">
              <a:avLst/>
            </a:prstGeom>
            <a:noFill/>
            <a:ln w="9525">
              <a:solidFill>
                <a:srgbClr val="002960"/>
              </a:solidFill>
              <a:round/>
              <a:headEnd/>
              <a:tailEnd type="triangle" w="med" len="med"/>
            </a:ln>
          </p:spPr>
        </p:cxnSp>
      </p:grpSp>
      <p:grpSp>
        <p:nvGrpSpPr>
          <p:cNvPr id="3" name="Group 45"/>
          <p:cNvGrpSpPr/>
          <p:nvPr/>
        </p:nvGrpSpPr>
        <p:grpSpPr>
          <a:xfrm>
            <a:off x="2397436" y="3250406"/>
            <a:ext cx="2363849" cy="386868"/>
            <a:chOff x="2397435" y="4333875"/>
            <a:chExt cx="2363849" cy="515824"/>
          </a:xfrm>
        </p:grpSpPr>
        <p:sp>
          <p:nvSpPr>
            <p:cNvPr id="16393" name="Text Box 101"/>
            <p:cNvSpPr txBox="1">
              <a:spLocks noChangeArrowheads="1"/>
            </p:cNvSpPr>
            <p:nvPr/>
          </p:nvSpPr>
          <p:spPr bwMode="auto">
            <a:xfrm>
              <a:off x="2397435" y="4542297"/>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lnSpc>
                  <a:spcPct val="80000"/>
                </a:lnSpc>
                <a:spcBef>
                  <a:spcPct val="25000"/>
                </a:spcBef>
                <a:defRPr/>
              </a:pPr>
              <a:r>
                <a:rPr lang="es-ES" sz="1400" dirty="0">
                  <a:solidFill>
                    <a:srgbClr val="002960"/>
                  </a:solidFill>
                  <a:latin typeface="Arial" pitchFamily="34" charset="0"/>
                  <a:cs typeface="Arial" pitchFamily="34" charset="0"/>
                </a:rPr>
                <a:t>¿Consenso material?</a:t>
              </a:r>
            </a:p>
          </p:txBody>
        </p:sp>
        <p:cxnSp>
          <p:nvCxnSpPr>
            <p:cNvPr id="15388" name="AutoShape 107"/>
            <p:cNvCxnSpPr>
              <a:cxnSpLocks noChangeShapeType="1"/>
            </p:cNvCxnSpPr>
            <p:nvPr/>
          </p:nvCxnSpPr>
          <p:spPr bwMode="auto">
            <a:xfrm>
              <a:off x="3579813" y="4333875"/>
              <a:ext cx="0" cy="195263"/>
            </a:xfrm>
            <a:prstGeom prst="straightConnector1">
              <a:avLst/>
            </a:prstGeom>
            <a:noFill/>
            <a:ln w="9525">
              <a:solidFill>
                <a:srgbClr val="002960"/>
              </a:solidFill>
              <a:round/>
              <a:headEnd/>
              <a:tailEnd type="triangle" w="med" len="med"/>
            </a:ln>
          </p:spPr>
        </p:cxnSp>
      </p:grpSp>
      <p:grpSp>
        <p:nvGrpSpPr>
          <p:cNvPr id="4" name="Group 43"/>
          <p:cNvGrpSpPr/>
          <p:nvPr/>
        </p:nvGrpSpPr>
        <p:grpSpPr>
          <a:xfrm>
            <a:off x="2397436" y="2457450"/>
            <a:ext cx="2363849" cy="387239"/>
            <a:chOff x="2397435" y="3276600"/>
            <a:chExt cx="2363849" cy="516318"/>
          </a:xfrm>
        </p:grpSpPr>
        <p:cxnSp>
          <p:nvCxnSpPr>
            <p:cNvPr id="15386" name="AutoShape 105"/>
            <p:cNvCxnSpPr>
              <a:cxnSpLocks noChangeShapeType="1"/>
            </p:cNvCxnSpPr>
            <p:nvPr/>
          </p:nvCxnSpPr>
          <p:spPr bwMode="auto">
            <a:xfrm>
              <a:off x="3579813" y="3276600"/>
              <a:ext cx="0" cy="196850"/>
            </a:xfrm>
            <a:prstGeom prst="straightConnector1">
              <a:avLst/>
            </a:prstGeom>
            <a:noFill/>
            <a:ln w="9525">
              <a:solidFill>
                <a:srgbClr val="002960"/>
              </a:solidFill>
              <a:round/>
              <a:headEnd/>
              <a:tailEnd type="triangle" w="med" len="med"/>
            </a:ln>
          </p:spPr>
        </p:cxnSp>
        <p:sp>
          <p:nvSpPr>
            <p:cNvPr id="16405" name="Text Box 113"/>
            <p:cNvSpPr txBox="1">
              <a:spLocks noChangeArrowheads="1"/>
            </p:cNvSpPr>
            <p:nvPr/>
          </p:nvSpPr>
          <p:spPr bwMode="auto">
            <a:xfrm>
              <a:off x="2397435" y="3485516"/>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lnSpc>
                  <a:spcPct val="80000"/>
                </a:lnSpc>
                <a:spcBef>
                  <a:spcPct val="25000"/>
                </a:spcBef>
                <a:defRPr/>
              </a:pPr>
              <a:r>
                <a:rPr lang="es-ES" sz="1400">
                  <a:solidFill>
                    <a:srgbClr val="002960"/>
                  </a:solidFill>
                  <a:latin typeface="Arial" pitchFamily="34" charset="0"/>
                  <a:cs typeface="Arial" pitchFamily="34" charset="0"/>
                </a:rPr>
                <a:t>Tormenta de ideas</a:t>
              </a:r>
            </a:p>
          </p:txBody>
        </p:sp>
      </p:grpSp>
      <p:cxnSp>
        <p:nvCxnSpPr>
          <p:cNvPr id="15403" name="AutoShape 116"/>
          <p:cNvCxnSpPr>
            <a:cxnSpLocks noChangeShapeType="1"/>
          </p:cNvCxnSpPr>
          <p:nvPr/>
        </p:nvCxnSpPr>
        <p:spPr bwMode="auto">
          <a:xfrm rot="16200000" flipH="1">
            <a:off x="3497065" y="1384102"/>
            <a:ext cx="165497" cy="0"/>
          </a:xfrm>
          <a:prstGeom prst="straightConnector1">
            <a:avLst/>
          </a:prstGeom>
          <a:noFill/>
          <a:ln w="9525">
            <a:solidFill>
              <a:srgbClr val="002960"/>
            </a:solidFill>
            <a:round/>
            <a:headEnd/>
            <a:tailEnd type="triangle" w="med" len="med"/>
          </a:ln>
        </p:spPr>
      </p:cxnSp>
      <p:grpSp>
        <p:nvGrpSpPr>
          <p:cNvPr id="5" name="Group 47"/>
          <p:cNvGrpSpPr/>
          <p:nvPr/>
        </p:nvGrpSpPr>
        <p:grpSpPr>
          <a:xfrm>
            <a:off x="4775201" y="3248288"/>
            <a:ext cx="2867025" cy="388993"/>
            <a:chOff x="4775200" y="4331042"/>
            <a:chExt cx="2867025" cy="518657"/>
          </a:xfrm>
        </p:grpSpPr>
        <p:sp>
          <p:nvSpPr>
            <p:cNvPr id="16394" name="Text Box 102"/>
            <p:cNvSpPr txBox="1">
              <a:spLocks noChangeArrowheads="1"/>
            </p:cNvSpPr>
            <p:nvPr/>
          </p:nvSpPr>
          <p:spPr bwMode="auto">
            <a:xfrm>
              <a:off x="5278376" y="4542297"/>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lnSpc>
                  <a:spcPct val="80000"/>
                </a:lnSpc>
                <a:spcBef>
                  <a:spcPct val="25000"/>
                </a:spcBef>
                <a:defRPr/>
              </a:pPr>
              <a:r>
                <a:rPr lang="es-ES" sz="1400" dirty="0">
                  <a:solidFill>
                    <a:srgbClr val="002960"/>
                  </a:solidFill>
                  <a:latin typeface="Arial" pitchFamily="34" charset="0"/>
                  <a:cs typeface="Arial" pitchFamily="34" charset="0"/>
                </a:rPr>
                <a:t>¿Seguir en el proceso?</a:t>
              </a:r>
            </a:p>
          </p:txBody>
        </p:sp>
        <p:cxnSp>
          <p:nvCxnSpPr>
            <p:cNvPr id="15391" name="AutoShape 110"/>
            <p:cNvCxnSpPr>
              <a:cxnSpLocks noChangeShapeType="1"/>
            </p:cNvCxnSpPr>
            <p:nvPr/>
          </p:nvCxnSpPr>
          <p:spPr bwMode="auto">
            <a:xfrm>
              <a:off x="4775200" y="4697413"/>
              <a:ext cx="488950" cy="0"/>
            </a:xfrm>
            <a:prstGeom prst="straightConnector1">
              <a:avLst/>
            </a:prstGeom>
            <a:noFill/>
            <a:ln w="9525">
              <a:solidFill>
                <a:srgbClr val="002960"/>
              </a:solidFill>
              <a:round/>
              <a:headEnd/>
              <a:tailEnd type="triangle" w="med" len="med"/>
            </a:ln>
          </p:spPr>
        </p:cxnSp>
        <p:sp>
          <p:nvSpPr>
            <p:cNvPr id="15404" name="Text Box 117"/>
            <p:cNvSpPr txBox="1">
              <a:spLocks noChangeArrowheads="1"/>
            </p:cNvSpPr>
            <p:nvPr/>
          </p:nvSpPr>
          <p:spPr bwMode="auto">
            <a:xfrm>
              <a:off x="4848952" y="4331042"/>
              <a:ext cx="297497"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no</a:t>
              </a:r>
            </a:p>
          </p:txBody>
        </p:sp>
      </p:grpSp>
      <p:grpSp>
        <p:nvGrpSpPr>
          <p:cNvPr id="6" name="Group 51"/>
          <p:cNvGrpSpPr/>
          <p:nvPr/>
        </p:nvGrpSpPr>
        <p:grpSpPr>
          <a:xfrm>
            <a:off x="5278377" y="3561010"/>
            <a:ext cx="2363849" cy="504432"/>
            <a:chOff x="5278376" y="4748013"/>
            <a:chExt cx="2363849" cy="672575"/>
          </a:xfrm>
        </p:grpSpPr>
        <p:cxnSp>
          <p:nvCxnSpPr>
            <p:cNvPr id="15389" name="AutoShape 108"/>
            <p:cNvCxnSpPr>
              <a:cxnSpLocks noChangeShapeType="1"/>
            </p:cNvCxnSpPr>
            <p:nvPr/>
          </p:nvCxnSpPr>
          <p:spPr bwMode="auto">
            <a:xfrm>
              <a:off x="6459538" y="4862513"/>
              <a:ext cx="0" cy="238125"/>
            </a:xfrm>
            <a:prstGeom prst="straightConnector1">
              <a:avLst/>
            </a:prstGeom>
            <a:noFill/>
            <a:ln w="9525">
              <a:solidFill>
                <a:srgbClr val="002960"/>
              </a:solidFill>
              <a:round/>
              <a:headEnd/>
              <a:tailEnd type="triangle" w="med" len="med"/>
            </a:ln>
          </p:spPr>
        </p:cxnSp>
        <p:sp>
          <p:nvSpPr>
            <p:cNvPr id="16404" name="Text Box 112"/>
            <p:cNvSpPr txBox="1">
              <a:spLocks noChangeArrowheads="1"/>
            </p:cNvSpPr>
            <p:nvPr/>
          </p:nvSpPr>
          <p:spPr bwMode="auto">
            <a:xfrm>
              <a:off x="5278376" y="5113186"/>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lnSpc>
                  <a:spcPct val="80000"/>
                </a:lnSpc>
                <a:spcBef>
                  <a:spcPct val="25000"/>
                </a:spcBef>
                <a:defRPr/>
              </a:pPr>
              <a:r>
                <a:rPr lang="es-ES" sz="1200" dirty="0" smtClean="0">
                  <a:solidFill>
                    <a:srgbClr val="002960"/>
                  </a:solidFill>
                  <a:latin typeface="Arial" pitchFamily="34" charset="0"/>
                  <a:cs typeface="Arial" pitchFamily="34" charset="0"/>
                </a:rPr>
                <a:t>¿Mecanismo alternativo?</a:t>
              </a:r>
              <a:endParaRPr lang="es-ES" sz="1400" dirty="0" smtClean="0">
                <a:solidFill>
                  <a:srgbClr val="002960"/>
                </a:solidFill>
                <a:latin typeface="Arial" pitchFamily="34" charset="0"/>
                <a:cs typeface="Arial" pitchFamily="34" charset="0"/>
              </a:endParaRPr>
            </a:p>
          </p:txBody>
        </p:sp>
        <p:sp>
          <p:nvSpPr>
            <p:cNvPr id="15405" name="Text Box 118"/>
            <p:cNvSpPr txBox="1">
              <a:spLocks noChangeArrowheads="1"/>
            </p:cNvSpPr>
            <p:nvPr/>
          </p:nvSpPr>
          <p:spPr bwMode="auto">
            <a:xfrm>
              <a:off x="6487187" y="4748013"/>
              <a:ext cx="297497" cy="389823"/>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no</a:t>
              </a:r>
            </a:p>
          </p:txBody>
        </p:sp>
      </p:grpSp>
      <p:grpSp>
        <p:nvGrpSpPr>
          <p:cNvPr id="7" name="Group 53"/>
          <p:cNvGrpSpPr/>
          <p:nvPr/>
        </p:nvGrpSpPr>
        <p:grpSpPr>
          <a:xfrm>
            <a:off x="5767177" y="3984854"/>
            <a:ext cx="1387818" cy="540627"/>
            <a:chOff x="5767177" y="5313138"/>
            <a:chExt cx="1387818" cy="720836"/>
          </a:xfrm>
        </p:grpSpPr>
        <p:sp>
          <p:nvSpPr>
            <p:cNvPr id="16392" name="Text Box 100"/>
            <p:cNvSpPr txBox="1">
              <a:spLocks noChangeArrowheads="1"/>
            </p:cNvSpPr>
            <p:nvPr/>
          </p:nvSpPr>
          <p:spPr bwMode="auto">
            <a:xfrm>
              <a:off x="5767177" y="5698241"/>
              <a:ext cx="1387818" cy="335733"/>
            </a:xfrm>
            <a:prstGeom prst="rect">
              <a:avLst/>
            </a:prstGeom>
            <a:solidFill>
              <a:schemeClr val="tx1">
                <a:lumMod val="25000"/>
                <a:lumOff val="75000"/>
                <a:alpha val="7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400">
                  <a:solidFill>
                    <a:srgbClr val="002960"/>
                  </a:solidFill>
                  <a:latin typeface="Arial" pitchFamily="34" charset="0"/>
                  <a:cs typeface="Arial" pitchFamily="34" charset="0"/>
                </a:rPr>
                <a:t>BATNAs</a:t>
              </a:r>
            </a:p>
          </p:txBody>
        </p:sp>
        <p:cxnSp>
          <p:nvCxnSpPr>
            <p:cNvPr id="15390" name="AutoShape 109"/>
            <p:cNvCxnSpPr>
              <a:cxnSpLocks noChangeShapeType="1"/>
            </p:cNvCxnSpPr>
            <p:nvPr/>
          </p:nvCxnSpPr>
          <p:spPr bwMode="auto">
            <a:xfrm>
              <a:off x="6459538" y="5434013"/>
              <a:ext cx="1587" cy="250825"/>
            </a:xfrm>
            <a:prstGeom prst="straightConnector1">
              <a:avLst/>
            </a:prstGeom>
            <a:noFill/>
            <a:ln w="9525">
              <a:solidFill>
                <a:srgbClr val="002960"/>
              </a:solidFill>
              <a:round/>
              <a:headEnd/>
              <a:tailEnd type="triangle" w="med" len="med"/>
            </a:ln>
          </p:spPr>
        </p:cxnSp>
        <p:sp>
          <p:nvSpPr>
            <p:cNvPr id="15406" name="Text Box 119"/>
            <p:cNvSpPr txBox="1">
              <a:spLocks noChangeArrowheads="1"/>
            </p:cNvSpPr>
            <p:nvPr/>
          </p:nvSpPr>
          <p:spPr bwMode="auto">
            <a:xfrm>
              <a:off x="6525352" y="5313138"/>
              <a:ext cx="297497"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no</a:t>
              </a:r>
            </a:p>
          </p:txBody>
        </p:sp>
      </p:grpSp>
      <p:grpSp>
        <p:nvGrpSpPr>
          <p:cNvPr id="8" name="Group 50"/>
          <p:cNvGrpSpPr/>
          <p:nvPr/>
        </p:nvGrpSpPr>
        <p:grpSpPr>
          <a:xfrm>
            <a:off x="3995937" y="2517744"/>
            <a:ext cx="2737539" cy="880300"/>
            <a:chOff x="3995937" y="3356992"/>
            <a:chExt cx="2737539" cy="1173734"/>
          </a:xfrm>
        </p:grpSpPr>
        <p:cxnSp>
          <p:nvCxnSpPr>
            <p:cNvPr id="15401" name="AutoShape 114"/>
            <p:cNvCxnSpPr>
              <a:cxnSpLocks noChangeShapeType="1"/>
            </p:cNvCxnSpPr>
            <p:nvPr/>
          </p:nvCxnSpPr>
          <p:spPr bwMode="auto">
            <a:xfrm rot="10800000">
              <a:off x="3995937" y="3356992"/>
              <a:ext cx="2463603" cy="1173734"/>
            </a:xfrm>
            <a:prstGeom prst="bentConnector3">
              <a:avLst>
                <a:gd name="adj1" fmla="val -327"/>
              </a:avLst>
            </a:prstGeom>
            <a:noFill/>
            <a:ln w="9525">
              <a:solidFill>
                <a:srgbClr val="002960"/>
              </a:solidFill>
              <a:miter lim="800000"/>
              <a:headEnd/>
              <a:tailEnd type="triangle" w="med" len="med"/>
            </a:ln>
          </p:spPr>
        </p:cxnSp>
        <p:sp>
          <p:nvSpPr>
            <p:cNvPr id="15407" name="Text Box 120"/>
            <p:cNvSpPr txBox="1">
              <a:spLocks noChangeArrowheads="1"/>
            </p:cNvSpPr>
            <p:nvPr/>
          </p:nvSpPr>
          <p:spPr bwMode="auto">
            <a:xfrm>
              <a:off x="6501702" y="4082472"/>
              <a:ext cx="231774"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si</a:t>
              </a:r>
            </a:p>
          </p:txBody>
        </p:sp>
      </p:grpSp>
      <p:grpSp>
        <p:nvGrpSpPr>
          <p:cNvPr id="9" name="Group 52"/>
          <p:cNvGrpSpPr/>
          <p:nvPr/>
        </p:nvGrpSpPr>
        <p:grpSpPr>
          <a:xfrm>
            <a:off x="3727450" y="3769515"/>
            <a:ext cx="1536700" cy="292368"/>
            <a:chOff x="3727450" y="5026025"/>
            <a:chExt cx="1536700" cy="389824"/>
          </a:xfrm>
        </p:grpSpPr>
        <p:cxnSp>
          <p:nvCxnSpPr>
            <p:cNvPr id="15408" name="AutoShape 121"/>
            <p:cNvCxnSpPr>
              <a:cxnSpLocks noChangeShapeType="1"/>
            </p:cNvCxnSpPr>
            <p:nvPr/>
          </p:nvCxnSpPr>
          <p:spPr bwMode="auto">
            <a:xfrm flipH="1" flipV="1">
              <a:off x="3727450" y="5262563"/>
              <a:ext cx="1536700" cy="4762"/>
            </a:xfrm>
            <a:prstGeom prst="straightConnector1">
              <a:avLst/>
            </a:prstGeom>
            <a:noFill/>
            <a:ln w="9525">
              <a:solidFill>
                <a:srgbClr val="002960"/>
              </a:solidFill>
              <a:round/>
              <a:headEnd/>
              <a:tailEnd type="triangle" w="med" len="med"/>
            </a:ln>
          </p:spPr>
        </p:cxnSp>
        <p:sp>
          <p:nvSpPr>
            <p:cNvPr id="15409" name="Text Box 122"/>
            <p:cNvSpPr txBox="1">
              <a:spLocks noChangeArrowheads="1"/>
            </p:cNvSpPr>
            <p:nvPr/>
          </p:nvSpPr>
          <p:spPr bwMode="auto">
            <a:xfrm>
              <a:off x="4970464" y="5026025"/>
              <a:ext cx="231774"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si</a:t>
              </a:r>
            </a:p>
          </p:txBody>
        </p:sp>
      </p:grpSp>
      <p:grpSp>
        <p:nvGrpSpPr>
          <p:cNvPr id="10" name="Group 46"/>
          <p:cNvGrpSpPr/>
          <p:nvPr/>
        </p:nvGrpSpPr>
        <p:grpSpPr>
          <a:xfrm>
            <a:off x="2023368" y="3631406"/>
            <a:ext cx="3113554" cy="938566"/>
            <a:chOff x="2023368" y="4841875"/>
            <a:chExt cx="3113554" cy="1251421"/>
          </a:xfrm>
        </p:grpSpPr>
        <p:sp>
          <p:nvSpPr>
            <p:cNvPr id="16403" name="Text Box 111"/>
            <p:cNvSpPr txBox="1">
              <a:spLocks noChangeArrowheads="1"/>
            </p:cNvSpPr>
            <p:nvPr/>
          </p:nvSpPr>
          <p:spPr bwMode="auto">
            <a:xfrm>
              <a:off x="2023368" y="5698241"/>
              <a:ext cx="3113554" cy="395055"/>
            </a:xfrm>
            <a:prstGeom prst="rect">
              <a:avLst/>
            </a:prstGeom>
            <a:solidFill>
              <a:schemeClr val="tx1">
                <a:lumMod val="25000"/>
                <a:lumOff val="75000"/>
                <a:alpha val="7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400" b="1" dirty="0">
                  <a:solidFill>
                    <a:srgbClr val="002960"/>
                  </a:solidFill>
                  <a:latin typeface="Arial" pitchFamily="34" charset="0"/>
                  <a:cs typeface="Arial" pitchFamily="34" charset="0"/>
                </a:rPr>
                <a:t>COMPROMISOS PARA LA ACCIÓN</a:t>
              </a:r>
            </a:p>
          </p:txBody>
        </p:sp>
        <p:cxnSp>
          <p:nvCxnSpPr>
            <p:cNvPr id="15402" name="AutoShape 115"/>
            <p:cNvCxnSpPr>
              <a:cxnSpLocks noChangeShapeType="1"/>
            </p:cNvCxnSpPr>
            <p:nvPr/>
          </p:nvCxnSpPr>
          <p:spPr bwMode="auto">
            <a:xfrm>
              <a:off x="3575050" y="4875213"/>
              <a:ext cx="6350" cy="809625"/>
            </a:xfrm>
            <a:prstGeom prst="straightConnector1">
              <a:avLst/>
            </a:prstGeom>
            <a:noFill/>
            <a:ln w="9525">
              <a:solidFill>
                <a:srgbClr val="002960"/>
              </a:solidFill>
              <a:round/>
              <a:headEnd/>
              <a:tailEnd type="triangle" w="med" len="med"/>
            </a:ln>
          </p:spPr>
        </p:cxnSp>
        <p:sp>
          <p:nvSpPr>
            <p:cNvPr id="15410" name="Text Box 123"/>
            <p:cNvSpPr txBox="1">
              <a:spLocks noChangeArrowheads="1"/>
            </p:cNvSpPr>
            <p:nvPr/>
          </p:nvSpPr>
          <p:spPr bwMode="auto">
            <a:xfrm>
              <a:off x="3321051" y="4841875"/>
              <a:ext cx="231774"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si</a:t>
              </a:r>
            </a:p>
          </p:txBody>
        </p:sp>
      </p:grpSp>
      <p:grpSp>
        <p:nvGrpSpPr>
          <p:cNvPr id="11" name="Group 54"/>
          <p:cNvGrpSpPr/>
          <p:nvPr/>
        </p:nvGrpSpPr>
        <p:grpSpPr>
          <a:xfrm>
            <a:off x="3579813" y="4463653"/>
            <a:ext cx="2881312" cy="357188"/>
            <a:chOff x="3579813" y="5951538"/>
            <a:chExt cx="2881312" cy="476250"/>
          </a:xfrm>
        </p:grpSpPr>
        <p:sp>
          <p:nvSpPr>
            <p:cNvPr id="15411" name="Text Box 124"/>
            <p:cNvSpPr txBox="1">
              <a:spLocks noChangeArrowheads="1"/>
            </p:cNvSpPr>
            <p:nvPr/>
          </p:nvSpPr>
          <p:spPr bwMode="auto">
            <a:xfrm>
              <a:off x="3997325" y="6119813"/>
              <a:ext cx="2043113" cy="307975"/>
            </a:xfrm>
            <a:prstGeom prst="rect">
              <a:avLst/>
            </a:prstGeom>
            <a:noFill/>
            <a:ln w="9525" algn="ctr">
              <a:noFill/>
              <a:miter lim="800000"/>
              <a:headEnd/>
              <a:tailEnd/>
            </a:ln>
          </p:spPr>
          <p:txBody>
            <a:bodyPr wrap="none" lIns="91420" tIns="91420" rIns="91420" bIns="91420" anchor="ctr"/>
            <a:lstStyle/>
            <a:p>
              <a:pPr algn="ctr" defTabSz="895350" eaLnBrk="1" hangingPunct="1"/>
              <a:r>
                <a:rPr lang="es-ES" sz="1400">
                  <a:solidFill>
                    <a:srgbClr val="002960"/>
                  </a:solidFill>
                </a:rPr>
                <a:t>Evaluación y aprendizaje</a:t>
              </a:r>
            </a:p>
          </p:txBody>
        </p:sp>
        <p:cxnSp>
          <p:nvCxnSpPr>
            <p:cNvPr id="15412" name="AutoShape 125"/>
            <p:cNvCxnSpPr>
              <a:cxnSpLocks noChangeShapeType="1"/>
            </p:cNvCxnSpPr>
            <p:nvPr/>
          </p:nvCxnSpPr>
          <p:spPr bwMode="auto">
            <a:xfrm rot="16200000" flipH="1">
              <a:off x="3586957" y="5944394"/>
              <a:ext cx="334962" cy="349250"/>
            </a:xfrm>
            <a:prstGeom prst="bentConnector2">
              <a:avLst/>
            </a:prstGeom>
            <a:noFill/>
            <a:ln w="9525">
              <a:solidFill>
                <a:srgbClr val="002960"/>
              </a:solidFill>
              <a:prstDash val="dash"/>
              <a:miter lim="800000"/>
              <a:headEnd/>
              <a:tailEnd type="triangle" w="med" len="med"/>
            </a:ln>
          </p:spPr>
        </p:cxnSp>
        <p:cxnSp>
          <p:nvCxnSpPr>
            <p:cNvPr id="15413" name="AutoShape 126"/>
            <p:cNvCxnSpPr>
              <a:cxnSpLocks noChangeShapeType="1"/>
            </p:cNvCxnSpPr>
            <p:nvPr/>
          </p:nvCxnSpPr>
          <p:spPr bwMode="auto">
            <a:xfrm rot="5400000">
              <a:off x="6176169" y="6001544"/>
              <a:ext cx="252412" cy="317500"/>
            </a:xfrm>
            <a:prstGeom prst="bentConnector2">
              <a:avLst/>
            </a:prstGeom>
            <a:noFill/>
            <a:ln w="9525">
              <a:solidFill>
                <a:srgbClr val="002960"/>
              </a:solidFill>
              <a:prstDash val="dash"/>
              <a:miter lim="800000"/>
              <a:headEnd/>
              <a:tailEnd type="triangle" w="med" len="med"/>
            </a:ln>
          </p:spPr>
        </p:cxnSp>
      </p:grpSp>
      <p:sp>
        <p:nvSpPr>
          <p:cNvPr id="36" name="Oval 22"/>
          <p:cNvSpPr>
            <a:spLocks noChangeArrowheads="1"/>
          </p:cNvSpPr>
          <p:nvPr/>
        </p:nvSpPr>
        <p:spPr bwMode="auto">
          <a:xfrm>
            <a:off x="1938700" y="735546"/>
            <a:ext cx="3328988" cy="567928"/>
          </a:xfrm>
          <a:prstGeom prst="ellipse">
            <a:avLst/>
          </a:prstGeom>
          <a:solidFill>
            <a:schemeClr val="tx1">
              <a:lumMod val="25000"/>
              <a:lumOff val="75000"/>
              <a:alpha val="42999"/>
            </a:schemeClr>
          </a:solidFill>
          <a:ln w="15875" algn="ctr">
            <a:noFill/>
            <a:round/>
            <a:headEnd/>
            <a:tailEnd/>
          </a:ln>
          <a:effectLst/>
          <a:scene3d>
            <a:camera prst="orthographicFront"/>
            <a:lightRig rig="threePt" dir="t"/>
          </a:scene3d>
          <a:sp3d>
            <a:bevelT/>
          </a:sp3d>
        </p:spPr>
        <p:txBody>
          <a:bodyPr lIns="45720" tIns="0" rIns="45720" bIns="0" anchor="ctr"/>
          <a:lstStyle/>
          <a:p>
            <a:pPr algn="ctr" defTabSz="895350">
              <a:lnSpc>
                <a:spcPct val="75000"/>
              </a:lnSpc>
              <a:spcBef>
                <a:spcPts val="0"/>
              </a:spcBef>
              <a:defRPr/>
            </a:pPr>
            <a:r>
              <a:rPr lang="es-ES" sz="1400" dirty="0" smtClean="0">
                <a:solidFill>
                  <a:srgbClr val="002960"/>
                </a:solidFill>
              </a:rPr>
              <a:t>P</a:t>
            </a:r>
            <a:r>
              <a:rPr lang="es-ES" sz="1400" dirty="0" smtClean="0">
                <a:solidFill>
                  <a:srgbClr val="002960"/>
                </a:solidFill>
                <a:latin typeface="Arial" pitchFamily="34" charset="0"/>
                <a:cs typeface="Arial" pitchFamily="34" charset="0"/>
              </a:rPr>
              <a:t>roceso </a:t>
            </a:r>
            <a:r>
              <a:rPr lang="es-ES" sz="1400" dirty="0">
                <a:solidFill>
                  <a:srgbClr val="002960"/>
                </a:solidFill>
                <a:latin typeface="Arial" pitchFamily="34" charset="0"/>
                <a:cs typeface="Arial" pitchFamily="34" charset="0"/>
              </a:rPr>
              <a:t>de </a:t>
            </a:r>
            <a:r>
              <a:rPr lang="es-ES" sz="1400" dirty="0" smtClean="0">
                <a:solidFill>
                  <a:srgbClr val="002960"/>
                </a:solidFill>
                <a:latin typeface="Arial" pitchFamily="34" charset="0"/>
                <a:cs typeface="Arial" pitchFamily="34" charset="0"/>
              </a:rPr>
              <a:t>disolución</a:t>
            </a:r>
            <a:endParaRPr lang="es-ES" sz="1400" dirty="0">
              <a:solidFill>
                <a:srgbClr val="002960"/>
              </a:solidFill>
              <a:latin typeface="Arial" pitchFamily="34" charset="0"/>
              <a:cs typeface="Arial" pitchFamily="34" charset="0"/>
            </a:endParaRPr>
          </a:p>
          <a:p>
            <a:pPr algn="ctr" defTabSz="895350">
              <a:lnSpc>
                <a:spcPct val="75000"/>
              </a:lnSpc>
              <a:spcBef>
                <a:spcPts val="0"/>
              </a:spcBef>
              <a:defRPr/>
            </a:pPr>
            <a:r>
              <a:rPr lang="es-ES" sz="1400" dirty="0">
                <a:solidFill>
                  <a:srgbClr val="002960"/>
                </a:solidFill>
                <a:latin typeface="Arial" pitchFamily="34" charset="0"/>
                <a:cs typeface="Arial" pitchFamily="34" charset="0"/>
              </a:rPr>
              <a:t> de </a:t>
            </a:r>
            <a:r>
              <a:rPr lang="es-ES" sz="1400" dirty="0" smtClean="0">
                <a:solidFill>
                  <a:srgbClr val="002960"/>
                </a:solidFill>
                <a:latin typeface="Arial" pitchFamily="34" charset="0"/>
                <a:cs typeface="Arial" pitchFamily="34" charset="0"/>
              </a:rPr>
              <a:t>Conflictos </a:t>
            </a:r>
            <a:r>
              <a:rPr lang="es-ES" sz="1400" dirty="0">
                <a:solidFill>
                  <a:srgbClr val="002960"/>
                </a:solidFill>
              </a:rPr>
              <a:t>P</a:t>
            </a:r>
            <a:r>
              <a:rPr lang="es-ES" sz="1400" dirty="0" smtClean="0">
                <a:solidFill>
                  <a:srgbClr val="002960"/>
                </a:solidFill>
                <a:latin typeface="Arial" pitchFamily="34" charset="0"/>
                <a:cs typeface="Arial" pitchFamily="34" charset="0"/>
              </a:rPr>
              <a:t>ersonales</a:t>
            </a:r>
            <a:endParaRPr lang="es-ES" sz="1400" dirty="0">
              <a:solidFill>
                <a:srgbClr val="002960"/>
              </a:solidFill>
              <a:latin typeface="Arial" pitchFamily="34" charset="0"/>
              <a:cs typeface="Arial" pitchFamily="34" charset="0"/>
            </a:endParaRPr>
          </a:p>
        </p:txBody>
      </p:sp>
      <p:grpSp>
        <p:nvGrpSpPr>
          <p:cNvPr id="12" name="Group 42"/>
          <p:cNvGrpSpPr/>
          <p:nvPr/>
        </p:nvGrpSpPr>
        <p:grpSpPr>
          <a:xfrm>
            <a:off x="323528" y="1383618"/>
            <a:ext cx="8568952" cy="1064777"/>
            <a:chOff x="323528" y="1844824"/>
            <a:chExt cx="8568952" cy="1419703"/>
          </a:xfrm>
        </p:grpSpPr>
        <p:sp>
          <p:nvSpPr>
            <p:cNvPr id="16391" name="Text Box 99"/>
            <p:cNvSpPr txBox="1">
              <a:spLocks noChangeArrowheads="1"/>
            </p:cNvSpPr>
            <p:nvPr/>
          </p:nvSpPr>
          <p:spPr bwMode="auto">
            <a:xfrm>
              <a:off x="2397435" y="2720554"/>
              <a:ext cx="2363849" cy="543973"/>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lnSpc>
                  <a:spcPct val="80000"/>
                </a:lnSpc>
                <a:spcBef>
                  <a:spcPct val="25000"/>
                </a:spcBef>
                <a:defRPr/>
              </a:pPr>
              <a:r>
                <a:rPr lang="es-ES" sz="1200" dirty="0">
                  <a:solidFill>
                    <a:srgbClr val="002960"/>
                  </a:solidFill>
                  <a:latin typeface="Arial" pitchFamily="34" charset="0"/>
                  <a:cs typeface="Arial" pitchFamily="34" charset="0"/>
                </a:rPr>
                <a:t>Planteo del conflicto de </a:t>
              </a:r>
            </a:p>
            <a:p>
              <a:pPr algn="ctr" defTabSz="895350">
                <a:lnSpc>
                  <a:spcPct val="80000"/>
                </a:lnSpc>
                <a:spcBef>
                  <a:spcPct val="25000"/>
                </a:spcBef>
                <a:defRPr/>
              </a:pPr>
              <a:r>
                <a:rPr lang="es-ES" sz="1200" dirty="0">
                  <a:solidFill>
                    <a:srgbClr val="002960"/>
                  </a:solidFill>
                  <a:latin typeface="Arial" pitchFamily="34" charset="0"/>
                  <a:cs typeface="Arial" pitchFamily="34" charset="0"/>
                </a:rPr>
                <a:t>intereses subyacentes</a:t>
              </a:r>
            </a:p>
          </p:txBody>
        </p:sp>
        <p:grpSp>
          <p:nvGrpSpPr>
            <p:cNvPr id="13" name="Group 29"/>
            <p:cNvGrpSpPr/>
            <p:nvPr/>
          </p:nvGrpSpPr>
          <p:grpSpPr>
            <a:xfrm>
              <a:off x="323528" y="1844824"/>
              <a:ext cx="8568952" cy="1008112"/>
              <a:chOff x="323528" y="2060848"/>
              <a:chExt cx="8568952" cy="1008112"/>
            </a:xfrm>
          </p:grpSpPr>
          <p:sp>
            <p:nvSpPr>
              <p:cNvPr id="38" name="Oval 142"/>
              <p:cNvSpPr>
                <a:spLocks noChangeArrowheads="1"/>
              </p:cNvSpPr>
              <p:nvPr/>
            </p:nvSpPr>
            <p:spPr bwMode="auto">
              <a:xfrm>
                <a:off x="7092280" y="2204864"/>
                <a:ext cx="1800200" cy="864096"/>
              </a:xfrm>
              <a:prstGeom prst="ellipse">
                <a:avLst/>
              </a:prstGeom>
              <a:solidFill>
                <a:srgbClr val="32A063"/>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smtClean="0">
                    <a:solidFill>
                      <a:schemeClr val="bg1"/>
                    </a:solidFill>
                    <a:latin typeface="Arial" pitchFamily="34" charset="0"/>
                    <a:cs typeface="Arial" pitchFamily="34" charset="0"/>
                  </a:rPr>
                  <a:t>Proceso de Resolución </a:t>
                </a:r>
                <a:r>
                  <a:rPr lang="es-ES" sz="1200" dirty="0">
                    <a:solidFill>
                      <a:schemeClr val="bg1"/>
                    </a:solidFill>
                    <a:latin typeface="Arial" pitchFamily="34" charset="0"/>
                    <a:cs typeface="Arial" pitchFamily="34" charset="0"/>
                  </a:rPr>
                  <a:t>Operativa </a:t>
                </a:r>
              </a:p>
            </p:txBody>
          </p:sp>
          <p:cxnSp>
            <p:nvCxnSpPr>
              <p:cNvPr id="39" name="Straight Connector 38"/>
              <p:cNvCxnSpPr/>
              <p:nvPr/>
            </p:nvCxnSpPr>
            <p:spPr bwMode="auto">
              <a:xfrm>
                <a:off x="323528" y="2060848"/>
                <a:ext cx="8568952" cy="0"/>
              </a:xfrm>
              <a:prstGeom prst="line">
                <a:avLst/>
              </a:prstGeom>
              <a:solidFill>
                <a:schemeClr val="accent1"/>
              </a:solidFill>
              <a:ln w="38100" cap="flat" cmpd="sng" algn="ctr">
                <a:solidFill>
                  <a:srgbClr val="FF0000"/>
                </a:solidFill>
                <a:prstDash val="dash"/>
                <a:round/>
                <a:headEnd type="none" w="med" len="med"/>
                <a:tailEnd type="none" w="med" len="med"/>
              </a:ln>
              <a:effectLst/>
            </p:spPr>
          </p:cxnSp>
        </p:grpSp>
      </p:grpSp>
      <p:sp>
        <p:nvSpPr>
          <p:cNvPr id="41" name="Rectangle 2"/>
          <p:cNvSpPr>
            <a:spLocks noGrp="1" noChangeArrowheads="1"/>
          </p:cNvSpPr>
          <p:nvPr>
            <p:ph type="title"/>
          </p:nvPr>
        </p:nvSpPr>
        <p:spPr>
          <a:xfrm>
            <a:off x="279401" y="84945"/>
            <a:ext cx="8685213" cy="434578"/>
          </a:xfrm>
        </p:spPr>
        <p:txBody>
          <a:bodyPr/>
          <a:lstStyle/>
          <a:p>
            <a:pPr eaLnBrk="1" hangingPunct="1"/>
            <a:r>
              <a:rPr lang="es-ES" dirty="0" smtClean="0"/>
              <a:t>resolución de conflictos operativos </a:t>
            </a:r>
          </a:p>
        </p:txBody>
      </p:sp>
      <p:pic>
        <p:nvPicPr>
          <p:cNvPr id="42" name="Picture 1"/>
          <p:cNvPicPr>
            <a:picLocks noChangeAspect="1" noChangeArrowheads="1"/>
          </p:cNvPicPr>
          <p:nvPr/>
        </p:nvPicPr>
        <p:blipFill>
          <a:blip r:embed="rId2" cstate="print"/>
          <a:srcRect/>
          <a:stretch>
            <a:fillRect/>
          </a:stretch>
        </p:blipFill>
        <p:spPr bwMode="auto">
          <a:xfrm>
            <a:off x="6510735" y="141480"/>
            <a:ext cx="2496637" cy="270030"/>
          </a:xfrm>
          <a:prstGeom prst="rect">
            <a:avLst/>
          </a:prstGeom>
          <a:noFill/>
          <a:ln w="9525">
            <a:noFill/>
            <a:miter lim="800000"/>
            <a:headEnd/>
            <a:tailEnd/>
          </a:ln>
          <a:effectLst/>
        </p:spPr>
      </p:pic>
      <p:sp>
        <p:nvSpPr>
          <p:cNvPr id="50" name="3 Marcador de pie de página"/>
          <p:cNvSpPr>
            <a:spLocks noGrp="1"/>
          </p:cNvSpPr>
          <p:nvPr>
            <p:ph type="ftr" sz="quarter" idx="11"/>
          </p:nvPr>
        </p:nvSpPr>
        <p:spPr>
          <a:xfrm>
            <a:off x="0" y="4918986"/>
            <a:ext cx="24837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800" dirty="0" smtClean="0">
                <a:sym typeface="Trebuchet MS" pitchFamily="34" charset="0"/>
              </a:rPr>
              <a:t>© 2017 Axialent, Inc. </a:t>
            </a:r>
            <a:r>
              <a:rPr lang="en-US" sz="800" dirty="0" err="1" smtClean="0">
                <a:sym typeface="Trebuchet MS" pitchFamily="34" charset="0"/>
              </a:rPr>
              <a:t>Todos</a:t>
            </a:r>
            <a:r>
              <a:rPr lang="en-US" sz="800" dirty="0" smtClean="0">
                <a:sym typeface="Trebuchet MS" pitchFamily="34" charset="0"/>
              </a:rPr>
              <a:t> los </a:t>
            </a:r>
            <a:r>
              <a:rPr lang="en-US" sz="800" dirty="0" err="1" smtClean="0">
                <a:sym typeface="Trebuchet MS" pitchFamily="34" charset="0"/>
              </a:rPr>
              <a:t>derechos</a:t>
            </a:r>
            <a:r>
              <a:rPr lang="en-US" sz="800" dirty="0" smtClean="0">
                <a:sym typeface="Trebuchet MS" pitchFamily="34" charset="0"/>
              </a:rPr>
              <a:t> </a:t>
            </a:r>
            <a:r>
              <a:rPr lang="en-US" sz="800" dirty="0" err="1" smtClean="0">
                <a:sym typeface="Trebuchet MS" pitchFamily="34" charset="0"/>
              </a:rPr>
              <a:t>reservados</a:t>
            </a:r>
            <a:r>
              <a:rPr lang="en-US" sz="8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p:cBhvr override="childStyle">
                                        <p:cTn id="6" dur="500" fill="hold"/>
                                        <p:tgtEl>
                                          <p:spTgt spid="36"/>
                                        </p:tgtEl>
                                        <p:attrNameLst>
                                          <p:attrName>style.color</p:attrName>
                                        </p:attrNameLst>
                                      </p:cBhvr>
                                      <p:by>
                                        <p:hsl h="0" s="12549" l="25098"/>
                                      </p:by>
                                    </p:animClr>
                                    <p:animClr clrSpc="hsl">
                                      <p:cBhvr>
                                        <p:cTn id="7" dur="500" fill="hold"/>
                                        <p:tgtEl>
                                          <p:spTgt spid="36"/>
                                        </p:tgtEl>
                                        <p:attrNameLst>
                                          <p:attrName>fillcolor</p:attrName>
                                        </p:attrNameLst>
                                      </p:cBhvr>
                                      <p:by>
                                        <p:hsl h="0" s="12549" l="25098"/>
                                      </p:by>
                                    </p:animClr>
                                    <p:animClr clrSpc="hsl">
                                      <p:cBhvr>
                                        <p:cTn id="8" dur="500" fill="hold"/>
                                        <p:tgtEl>
                                          <p:spTgt spid="36"/>
                                        </p:tgtEl>
                                        <p:attrNameLst>
                                          <p:attrName>stroke.color</p:attrName>
                                        </p:attrNameLst>
                                      </p:cBhvr>
                                      <p:by>
                                        <p:hsl h="0" s="12549" l="25098"/>
                                      </p:by>
                                    </p:animClr>
                                    <p:set>
                                      <p:cBhvr>
                                        <p:cTn id="9" dur="500" fill="hold"/>
                                        <p:tgtEl>
                                          <p:spTgt spid="3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up)">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right)">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up)">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smtClean="0"/>
              <a:t>y café</a:t>
            </a:r>
            <a:endParaRPr lang="es-AR" sz="5400" b="1" dirty="0"/>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163</a:t>
            </a:fld>
            <a:endParaRPr lang="en-US" dirty="0">
              <a:solidFill>
                <a:srgbClr val="B2B2B2"/>
              </a:solidFill>
            </a:endParaRPr>
          </a:p>
        </p:txBody>
      </p:sp>
      <p:sp>
        <p:nvSpPr>
          <p:cNvPr id="5" name="3 Marcador de pie de página"/>
          <p:cNvSpPr txBox="1">
            <a:spLocks/>
          </p:cNvSpPr>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1200" cap="none" spc="0" normalizeH="0" baseline="0" noProof="0" smtClean="0">
                <a:ln>
                  <a:noFill/>
                </a:ln>
                <a:solidFill>
                  <a:schemeClr val="bg1">
                    <a:lumMod val="65000"/>
                  </a:schemeClr>
                </a:solidFill>
                <a:effectLst/>
                <a:uLnTx/>
                <a:uFillTx/>
                <a:latin typeface="Arial Narrow" pitchFamily="34" charset="0"/>
                <a:ea typeface="+mn-ea"/>
                <a:cs typeface="Arial" pitchFamily="34" charset="0"/>
                <a:sym typeface="Trebuchet MS" pitchFamily="34" charset="0"/>
              </a:rPr>
              <a:t>© 2017 Axialent, Inc. Todos los derechos reservados. </a:t>
            </a:r>
            <a:endParaRPr kumimoji="0" lang="en-US" sz="900" b="0" i="0" u="none" strike="noStrike" kern="1200" cap="none" spc="0" normalizeH="0" baseline="0" noProof="0" dirty="0" smtClean="0">
              <a:ln>
                <a:noFill/>
              </a:ln>
              <a:solidFill>
                <a:schemeClr val="bg1">
                  <a:lumMod val="65000"/>
                </a:schemeClr>
              </a:solidFill>
              <a:effectLst/>
              <a:uLnTx/>
              <a:uFillTx/>
              <a:latin typeface="Arial Narrow" pitchFamily="34" charset="0"/>
              <a:ea typeface="+mn-ea"/>
              <a:cs typeface="Arial" pitchFamily="34" charset="0"/>
              <a:sym typeface="Trebuchet MS" pitchFamily="34" charset="0"/>
            </a:endParaRPr>
          </a:p>
        </p:txBody>
      </p:sp>
    </p:spTree>
    <p:extLst>
      <p:ext uri="{BB962C8B-B14F-4D97-AF65-F5344CB8AC3E}">
        <p14:creationId xmlns:p14="http://schemas.microsoft.com/office/powerpoint/2010/main" xmlns="" val="241659108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p:txBody>
          <a:bodyPr/>
          <a:lstStyle/>
          <a:p>
            <a:pPr>
              <a:defRPr/>
            </a:pPr>
            <a:r>
              <a:rPr lang="en-US" smtClean="0">
                <a:ea typeface="MS PGothic" pitchFamily="34" charset="-128"/>
              </a:rPr>
              <a:t>| </a:t>
            </a:r>
            <a:fld id="{D3AC1059-18E3-4DCE-B898-32CC98451936}" type="slidenum">
              <a:rPr lang="en-US" smtClean="0">
                <a:solidFill>
                  <a:srgbClr val="B2B2B2"/>
                </a:solidFill>
                <a:ea typeface="MS PGothic" pitchFamily="34" charset="-128"/>
              </a:rPr>
              <a:pPr>
                <a:defRPr/>
              </a:pPr>
              <a:t>164</a:t>
            </a:fld>
            <a:endParaRPr lang="en-US" smtClean="0">
              <a:solidFill>
                <a:srgbClr val="B2B2B2"/>
              </a:solidFill>
              <a:ea typeface="MS PGothic" pitchFamily="34" charset="-128"/>
            </a:endParaRPr>
          </a:p>
        </p:txBody>
      </p:sp>
      <p:sp>
        <p:nvSpPr>
          <p:cNvPr id="3" name="Rectangle 2"/>
          <p:cNvSpPr/>
          <p:nvPr/>
        </p:nvSpPr>
        <p:spPr bwMode="auto">
          <a:xfrm>
            <a:off x="0" y="20538"/>
            <a:ext cx="9144000" cy="5143500"/>
          </a:xfrm>
          <a:prstGeom prst="rect">
            <a:avLst/>
          </a:prstGeom>
          <a:solidFill>
            <a:schemeClr val="bg1"/>
          </a:solidFill>
          <a:ln w="9525" cap="flat" cmpd="sng" algn="ctr">
            <a:noFill/>
            <a:prstDash val="solid"/>
            <a:round/>
            <a:headEnd type="none" w="med" len="med"/>
            <a:tailEnd type="none" w="med" len="med"/>
          </a:ln>
          <a:effectLst/>
        </p:spPr>
        <p:txBody>
          <a:bodyPr anchor="ctr"/>
          <a:lstStyle/>
          <a:p>
            <a:pPr algn="ctr">
              <a:defRPr/>
            </a:pPr>
            <a:r>
              <a:rPr lang="en-US" sz="6600" dirty="0" smtClean="0">
                <a:solidFill>
                  <a:srgbClr val="FF0000"/>
                </a:solidFill>
                <a:latin typeface="Arial" pitchFamily="34" charset="0"/>
                <a:cs typeface="Arial" pitchFamily="34" charset="0"/>
              </a:rPr>
              <a:t>DÍA 2, BLOQUE </a:t>
            </a:r>
            <a:r>
              <a:rPr lang="en-US" sz="6600" dirty="0" smtClean="0">
                <a:solidFill>
                  <a:srgbClr val="FF0000"/>
                </a:solidFill>
              </a:rPr>
              <a:t>4</a:t>
            </a:r>
            <a:endParaRPr lang="en-US" sz="6600" dirty="0">
              <a:solidFill>
                <a:srgbClr val="FF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6866" name="Rectangle 2"/>
          <p:cNvSpPr>
            <a:spLocks noGrp="1" noChangeArrowheads="1"/>
          </p:cNvSpPr>
          <p:nvPr>
            <p:ph type="title"/>
          </p:nvPr>
        </p:nvSpPr>
        <p:spPr>
          <a:xfrm>
            <a:off x="107504" y="34426"/>
            <a:ext cx="8685213" cy="434578"/>
          </a:xfrm>
        </p:spPr>
        <p:txBody>
          <a:bodyPr/>
          <a:lstStyle/>
          <a:p>
            <a:pPr eaLnBrk="1" hangingPunct="1"/>
            <a:r>
              <a:rPr lang="es-ES" sz="2400" dirty="0" smtClean="0"/>
              <a:t>¿Qué criterios usará este equipo para decidir?</a:t>
            </a:r>
            <a:br>
              <a:rPr lang="es-ES" sz="2400" dirty="0" smtClean="0"/>
            </a:br>
            <a:endParaRPr lang="es-ES" sz="2400" dirty="0" smtClean="0"/>
          </a:p>
        </p:txBody>
      </p:sp>
      <p:sp>
        <p:nvSpPr>
          <p:cNvPr id="36867" name="7 Marcador de número de diapositiva"/>
          <p:cNvSpPr>
            <a:spLocks noGrp="1"/>
          </p:cNvSpPr>
          <p:nvPr>
            <p:ph type="sldNum" sz="quarter" idx="10"/>
          </p:nvPr>
        </p:nvSpPr>
        <p:spPr>
          <a:noFill/>
        </p:spPr>
        <p:txBody>
          <a:bodyPr/>
          <a:lstStyle/>
          <a:p>
            <a:pPr fontAlgn="base">
              <a:spcAft>
                <a:spcPct val="0"/>
              </a:spcAft>
            </a:pPr>
            <a:r>
              <a:rPr lang="en-US" smtClean="0">
                <a:latin typeface="Arial" charset="0"/>
                <a:ea typeface="MS PGothic" pitchFamily="34" charset="-128"/>
                <a:cs typeface="Arial" charset="0"/>
              </a:rPr>
              <a:t>| </a:t>
            </a:r>
            <a:fld id="{AA3518E4-5E3C-49B2-8046-25BE4216DC8E}" type="slidenum">
              <a:rPr lang="en-US" smtClean="0">
                <a:solidFill>
                  <a:srgbClr val="B2B2B2"/>
                </a:solidFill>
                <a:latin typeface="Arial" charset="0"/>
                <a:ea typeface="MS PGothic" pitchFamily="34" charset="-128"/>
                <a:cs typeface="Arial" charset="0"/>
              </a:rPr>
              <a:pPr fontAlgn="base">
                <a:spcAft>
                  <a:spcPct val="0"/>
                </a:spcAft>
              </a:pPr>
              <a:t>165</a:t>
            </a:fld>
            <a:endParaRPr lang="en-US" smtClean="0">
              <a:solidFill>
                <a:srgbClr val="B2B2B2"/>
              </a:solidFill>
              <a:latin typeface="Arial" charset="0"/>
              <a:ea typeface="MS PGothic" pitchFamily="34" charset="-128"/>
              <a:cs typeface="Arial" charset="0"/>
            </a:endParaRPr>
          </a:p>
        </p:txBody>
      </p:sp>
      <p:sp>
        <p:nvSpPr>
          <p:cNvPr id="89" name="Text Box 12"/>
          <p:cNvSpPr txBox="1">
            <a:spLocks noChangeAspect="1" noChangeArrowheads="1"/>
          </p:cNvSpPr>
          <p:nvPr/>
        </p:nvSpPr>
        <p:spPr bwMode="auto">
          <a:xfrm>
            <a:off x="1901310" y="1090724"/>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smtClean="0">
                <a:solidFill>
                  <a:srgbClr val="FF3300"/>
                </a:solidFill>
                <a:latin typeface="Lato" panose="020F0502020204030203" pitchFamily="34" charset="0"/>
                <a:ea typeface="Lato" panose="020F0502020204030203" pitchFamily="34" charset="0"/>
                <a:cs typeface="Lato" panose="020F0502020204030203" pitchFamily="34" charset="0"/>
              </a:rPr>
              <a:t>ALTO</a:t>
            </a:r>
            <a:endParaRPr lang="en-US" sz="1100" b="1" dirty="0">
              <a:solidFill>
                <a:srgbClr val="FF3300"/>
              </a:solidFill>
              <a:latin typeface="Lato" panose="020F0502020204030203" pitchFamily="34" charset="0"/>
              <a:ea typeface="Lato" panose="020F0502020204030203" pitchFamily="34" charset="0"/>
              <a:cs typeface="Lato" panose="020F0502020204030203" pitchFamily="34" charset="0"/>
            </a:endParaRPr>
          </a:p>
        </p:txBody>
      </p:sp>
      <p:sp>
        <p:nvSpPr>
          <p:cNvPr id="90" name="Text Box 15"/>
          <p:cNvSpPr txBox="1">
            <a:spLocks noChangeAspect="1" noChangeArrowheads="1"/>
          </p:cNvSpPr>
          <p:nvPr/>
        </p:nvSpPr>
        <p:spPr bwMode="auto">
          <a:xfrm>
            <a:off x="1901310" y="3904721"/>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smtClean="0">
                <a:solidFill>
                  <a:srgbClr val="FF3300"/>
                </a:solidFill>
                <a:latin typeface="Lato" panose="020F0502020204030203" pitchFamily="34" charset="0"/>
                <a:ea typeface="Lato" panose="020F0502020204030203" pitchFamily="34" charset="0"/>
                <a:cs typeface="Lato" panose="020F0502020204030203" pitchFamily="34" charset="0"/>
              </a:rPr>
              <a:t>BAJO</a:t>
            </a:r>
            <a:endParaRPr lang="en-US" sz="1100" b="1" dirty="0">
              <a:solidFill>
                <a:srgbClr val="FF3300"/>
              </a:solidFill>
              <a:latin typeface="Lato" panose="020F0502020204030203" pitchFamily="34" charset="0"/>
              <a:ea typeface="Lato" panose="020F0502020204030203" pitchFamily="34" charset="0"/>
              <a:cs typeface="Lato" panose="020F0502020204030203" pitchFamily="34" charset="0"/>
            </a:endParaRPr>
          </a:p>
        </p:txBody>
      </p:sp>
      <p:sp>
        <p:nvSpPr>
          <p:cNvPr id="91" name="Text Box 17"/>
          <p:cNvSpPr txBox="1">
            <a:spLocks noChangeAspect="1" noChangeArrowheads="1"/>
          </p:cNvSpPr>
          <p:nvPr/>
        </p:nvSpPr>
        <p:spPr bwMode="auto">
          <a:xfrm rot="16200000">
            <a:off x="1376244" y="2444509"/>
            <a:ext cx="2034023" cy="276991"/>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200" b="1" dirty="0" smtClean="0">
                <a:solidFill>
                  <a:prstClr val="white">
                    <a:lumMod val="50000"/>
                  </a:prstClr>
                </a:solidFill>
                <a:latin typeface="Lato" panose="020F0502020204030203" pitchFamily="34" charset="0"/>
                <a:ea typeface="Lato" panose="020F0502020204030203" pitchFamily="34" charset="0"/>
                <a:cs typeface="Lato" panose="020F0502020204030203" pitchFamily="34" charset="0"/>
              </a:rPr>
              <a:t>NIVEL DE CONTROL</a:t>
            </a:r>
            <a:endParaRPr lang="en-US" sz="12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endParaRPr>
          </a:p>
        </p:txBody>
      </p:sp>
      <p:sp>
        <p:nvSpPr>
          <p:cNvPr id="92" name="Text Box 11"/>
          <p:cNvSpPr txBox="1">
            <a:spLocks noChangeAspect="1" noChangeArrowheads="1"/>
          </p:cNvSpPr>
          <p:nvPr/>
        </p:nvSpPr>
        <p:spPr bwMode="auto">
          <a:xfrm>
            <a:off x="4603331" y="2957523"/>
            <a:ext cx="1358131"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DECIDEN</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3" name="Text Box 18"/>
          <p:cNvSpPr txBox="1">
            <a:spLocks noChangeAspect="1" noChangeArrowheads="1"/>
          </p:cNvSpPr>
          <p:nvPr/>
        </p:nvSpPr>
        <p:spPr bwMode="auto">
          <a:xfrm>
            <a:off x="3786870" y="2414548"/>
            <a:ext cx="1451346"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DECIDIMOS</a:t>
            </a:r>
            <a:endParaRPr lang="es-E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4" name="Text Box 10"/>
          <p:cNvSpPr txBox="1">
            <a:spLocks noChangeAspect="1" noChangeArrowheads="1"/>
          </p:cNvSpPr>
          <p:nvPr/>
        </p:nvSpPr>
        <p:spPr bwMode="auto">
          <a:xfrm>
            <a:off x="3108348" y="1878491"/>
            <a:ext cx="1357047"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a:p>
            <a:pPr algn="ctr">
              <a:lnSpc>
                <a:spcPct val="90000"/>
              </a:lnSpc>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DECIDO</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5" name="Text Box 9"/>
          <p:cNvSpPr txBox="1">
            <a:spLocks noChangeAspect="1" noChangeArrowheads="1"/>
          </p:cNvSpPr>
          <p:nvPr/>
        </p:nvSpPr>
        <p:spPr bwMode="auto">
          <a:xfrm>
            <a:off x="2754563" y="1458659"/>
            <a:ext cx="1082280" cy="286224"/>
          </a:xfrm>
          <a:prstGeom prst="rect">
            <a:avLst/>
          </a:prstGeom>
          <a:noFill/>
          <a:ln w="9525">
            <a:noFill/>
            <a:miter lim="800000"/>
            <a:headEnd/>
            <a:tailEnd/>
          </a:ln>
        </p:spPr>
        <p:txBody>
          <a:bodyPr wrap="square" lIns="91432" tIns="45716" rIns="91432" bIns="45716">
            <a:spAutoFit/>
          </a:bodyPr>
          <a:lstStyle/>
          <a:p>
            <a:pPr algn="ctr">
              <a:lnSpc>
                <a:spcPct val="90000"/>
              </a:lnSpc>
              <a:spcBef>
                <a:spcPct val="5000"/>
              </a:spcBef>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DECIDO</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6" name="Text Box 9"/>
          <p:cNvSpPr txBox="1">
            <a:spLocks noChangeAspect="1" noChangeArrowheads="1"/>
          </p:cNvSpPr>
          <p:nvPr/>
        </p:nvSpPr>
        <p:spPr bwMode="auto">
          <a:xfrm>
            <a:off x="5110262" y="3565943"/>
            <a:ext cx="1217329" cy="286224"/>
          </a:xfrm>
          <a:prstGeom prst="rect">
            <a:avLst/>
          </a:prstGeom>
          <a:noFill/>
          <a:ln w="9525">
            <a:noFill/>
            <a:miter lim="800000"/>
            <a:headEnd/>
            <a:tailEnd/>
          </a:ln>
        </p:spPr>
        <p:txBody>
          <a:bodyPr wrap="square" lIns="91432" tIns="45716" rIns="91432" bIns="45716">
            <a:spAutoFit/>
          </a:bodyPr>
          <a:lstStyle/>
          <a:p>
            <a:pPr marL="4763" lvl="1" algn="ctr">
              <a:lnSpc>
                <a:spcPct val="90000"/>
              </a:lnSpc>
              <a:spcBef>
                <a:spcPct val="5000"/>
              </a:spcBef>
            </a:pPr>
            <a:r>
              <a:rPr lang="en-US" sz="1400" b="1" dirty="0" smtClean="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DECIDEN</a:t>
            </a:r>
            <a:endPar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7" name="Line 35"/>
          <p:cNvSpPr>
            <a:spLocks noChangeShapeType="1"/>
          </p:cNvSpPr>
          <p:nvPr/>
        </p:nvSpPr>
        <p:spPr bwMode="auto">
          <a:xfrm flipV="1">
            <a:off x="2614799" y="1054462"/>
            <a:ext cx="0" cy="2948361"/>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8" name="Text Box 16"/>
          <p:cNvSpPr txBox="1">
            <a:spLocks noChangeAspect="1" noChangeArrowheads="1"/>
          </p:cNvSpPr>
          <p:nvPr/>
        </p:nvSpPr>
        <p:spPr bwMode="auto">
          <a:xfrm>
            <a:off x="2632120" y="4038340"/>
            <a:ext cx="3874000" cy="261602"/>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100" b="1" dirty="0" smtClean="0">
                <a:solidFill>
                  <a:prstClr val="white">
                    <a:lumMod val="50000"/>
                  </a:prstClr>
                </a:solidFill>
                <a:latin typeface="Lato" panose="020F0502020204030203" pitchFamily="34" charset="0"/>
                <a:ea typeface="Lato" panose="020F0502020204030203" pitchFamily="34" charset="0"/>
                <a:cs typeface="Lato" panose="020F0502020204030203" pitchFamily="34" charset="0"/>
              </a:rPr>
              <a:t>VISIÓN, EXPERIENCIA Y HABILIDAD DEL TEAM</a:t>
            </a:r>
            <a:endParaRPr lang="en-US" sz="11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endParaRPr>
          </a:p>
        </p:txBody>
      </p:sp>
      <p:sp>
        <p:nvSpPr>
          <p:cNvPr id="99" name="Text Box 12"/>
          <p:cNvSpPr txBox="1">
            <a:spLocks noChangeAspect="1" noChangeArrowheads="1"/>
          </p:cNvSpPr>
          <p:nvPr/>
        </p:nvSpPr>
        <p:spPr bwMode="auto">
          <a:xfrm>
            <a:off x="6724550" y="3854033"/>
            <a:ext cx="655762" cy="261602"/>
          </a:xfrm>
          <a:prstGeom prst="rect">
            <a:avLst/>
          </a:prstGeom>
          <a:noFill/>
          <a:ln w="9525">
            <a:noFill/>
            <a:miter lim="800000"/>
            <a:headEnd/>
            <a:tailEnd/>
          </a:ln>
        </p:spPr>
        <p:txBody>
          <a:bodyPr wrap="square" lIns="91432" tIns="45716" rIns="91432" bIns="45716">
            <a:spAutoFit/>
          </a:bodyPr>
          <a:lstStyle/>
          <a:p>
            <a:pPr>
              <a:spcBef>
                <a:spcPct val="50000"/>
              </a:spcBef>
            </a:pPr>
            <a:r>
              <a:rPr lang="en-US" sz="1100" b="1" dirty="0" smtClean="0">
                <a:solidFill>
                  <a:srgbClr val="FF3300"/>
                </a:solidFill>
                <a:latin typeface="Lato" panose="020F0502020204030203" pitchFamily="34" charset="0"/>
                <a:ea typeface="Lato" panose="020F0502020204030203" pitchFamily="34" charset="0"/>
                <a:cs typeface="Lato" panose="020F0502020204030203" pitchFamily="34" charset="0"/>
              </a:rPr>
              <a:t>ALTO</a:t>
            </a:r>
            <a:endParaRPr lang="en-US" sz="1100" b="1" dirty="0">
              <a:solidFill>
                <a:srgbClr val="FF3300"/>
              </a:solidFill>
              <a:latin typeface="Lato" panose="020F0502020204030203" pitchFamily="34" charset="0"/>
              <a:ea typeface="Lato" panose="020F0502020204030203" pitchFamily="34" charset="0"/>
              <a:cs typeface="Lato" panose="020F0502020204030203" pitchFamily="34" charset="0"/>
            </a:endParaRPr>
          </a:p>
        </p:txBody>
      </p:sp>
      <p:sp>
        <p:nvSpPr>
          <p:cNvPr id="100" name="Rectangle 15"/>
          <p:cNvSpPr/>
          <p:nvPr/>
        </p:nvSpPr>
        <p:spPr bwMode="auto">
          <a:xfrm>
            <a:off x="2683946" y="1234717"/>
            <a:ext cx="3770351" cy="2719754"/>
          </a:xfrm>
          <a:prstGeom prst="rect">
            <a:avLst/>
          </a:prstGeom>
          <a:noFill/>
          <a:ln w="2857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smtClean="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1" name="Right Triangle 16"/>
          <p:cNvSpPr/>
          <p:nvPr/>
        </p:nvSpPr>
        <p:spPr bwMode="auto">
          <a:xfrm>
            <a:off x="2685090" y="2299174"/>
            <a:ext cx="2614442" cy="1654438"/>
          </a:xfrm>
          <a:prstGeom prst="rtTriangle">
            <a:avLst/>
          </a:prstGeom>
          <a:solidFill>
            <a:srgbClr val="33CC3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smtClean="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2" name="Text Box 8"/>
          <p:cNvSpPr txBox="1">
            <a:spLocks noChangeAspect="1" noChangeArrowheads="1"/>
          </p:cNvSpPr>
          <p:nvPr/>
        </p:nvSpPr>
        <p:spPr bwMode="auto">
          <a:xfrm>
            <a:off x="2819526" y="3452510"/>
            <a:ext cx="1590976" cy="307768"/>
          </a:xfrm>
          <a:prstGeom prst="rect">
            <a:avLst/>
          </a:prstGeom>
          <a:noFill/>
          <a:ln w="9525">
            <a:noFill/>
            <a:miter lim="800000"/>
            <a:headEnd/>
            <a:tailEnd/>
          </a:ln>
        </p:spPr>
        <p:txBody>
          <a:bodyPr wrap="square" lIns="91432" tIns="45716" rIns="91432" bIns="45716">
            <a:spAutoFit/>
          </a:bodyPr>
          <a:lstStyle/>
          <a:p>
            <a:pPr>
              <a:spcBef>
                <a:spcPct val="50000"/>
              </a:spcBef>
            </a:pPr>
            <a:r>
              <a:rPr lang="en-US" sz="1400" b="1" dirty="0" smtClean="0">
                <a:solidFill>
                  <a:prstClr val="white"/>
                </a:solidFill>
                <a:latin typeface="Lato" panose="020F0502020204030203" pitchFamily="34" charset="0"/>
                <a:ea typeface="Lato" panose="020F0502020204030203" pitchFamily="34" charset="0"/>
                <a:cs typeface="Lato" panose="020F0502020204030203" pitchFamily="34" charset="0"/>
              </a:rPr>
              <a:t>ABDICACIÓN</a:t>
            </a:r>
            <a:endParaRPr lang="en-US" sz="1400" b="1" dirty="0">
              <a:solidFill>
                <a:prstClr val="white"/>
              </a:solidFill>
              <a:latin typeface="Lato" panose="020F0502020204030203" pitchFamily="34" charset="0"/>
              <a:ea typeface="Lato" panose="020F0502020204030203" pitchFamily="34" charset="0"/>
              <a:cs typeface="Lato" panose="020F0502020204030203" pitchFamily="34" charset="0"/>
            </a:endParaRPr>
          </a:p>
        </p:txBody>
      </p:sp>
      <p:sp>
        <p:nvSpPr>
          <p:cNvPr id="103" name="Line 36"/>
          <p:cNvSpPr>
            <a:spLocks noChangeShapeType="1"/>
          </p:cNvSpPr>
          <p:nvPr/>
        </p:nvSpPr>
        <p:spPr bwMode="auto">
          <a:xfrm rot="5400000" flipV="1">
            <a:off x="4645439" y="1985168"/>
            <a:ext cx="0" cy="4035309"/>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4" name="Right Triangle 19"/>
          <p:cNvSpPr/>
          <p:nvPr/>
        </p:nvSpPr>
        <p:spPr bwMode="auto">
          <a:xfrm rot="16200000" flipH="1">
            <a:off x="4192159" y="808783"/>
            <a:ext cx="1836206" cy="2688076"/>
          </a:xfrm>
          <a:prstGeom prst="rtTriangle">
            <a:avLst/>
          </a:prstGeom>
          <a:solidFill>
            <a:srgbClr val="FF33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smtClean="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5" name="Text Box 7"/>
          <p:cNvSpPr txBox="1">
            <a:spLocks noChangeAspect="1" noChangeArrowheads="1"/>
          </p:cNvSpPr>
          <p:nvPr/>
        </p:nvSpPr>
        <p:spPr bwMode="auto">
          <a:xfrm>
            <a:off x="4703031" y="1335167"/>
            <a:ext cx="1684809" cy="307768"/>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400" b="1" dirty="0" smtClean="0">
                <a:solidFill>
                  <a:prstClr val="white"/>
                </a:solidFill>
                <a:latin typeface="Lato" panose="020F0502020204030203" pitchFamily="34" charset="0"/>
                <a:ea typeface="Lato" panose="020F0502020204030203" pitchFamily="34" charset="0"/>
                <a:cs typeface="Lato" panose="020F0502020204030203" pitchFamily="34" charset="0"/>
              </a:rPr>
              <a:t>AUTOCRACIA</a:t>
            </a:r>
            <a:endParaRPr lang="en-US" sz="1400" b="1" dirty="0">
              <a:solidFill>
                <a:prstClr val="white"/>
              </a:solidFill>
              <a:latin typeface="Lato" panose="020F0502020204030203" pitchFamily="34" charset="0"/>
              <a:ea typeface="Lato" panose="020F0502020204030203" pitchFamily="34" charset="0"/>
              <a:cs typeface="Lato" panose="020F0502020204030203" pitchFamily="34" charset="0"/>
            </a:endParaRPr>
          </a:p>
        </p:txBody>
      </p:sp>
      <p:sp>
        <p:nvSpPr>
          <p:cNvPr id="23"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extLst>
      <p:ext uri="{BB962C8B-B14F-4D97-AF65-F5344CB8AC3E}">
        <p14:creationId xmlns:p14="http://schemas.microsoft.com/office/powerpoint/2010/main" xmlns="" val="39037246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down)">
                                      <p:cBhvr>
                                        <p:cTn id="7" dur="500"/>
                                        <p:tgtEl>
                                          <p:spTgt spid="97"/>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childTnLst>
                          </p:cTn>
                        </p:par>
                        <p:par>
                          <p:cTn id="11" fill="hold">
                            <p:stCondLst>
                              <p:cond delay="800"/>
                            </p:stCondLst>
                            <p:childTnLst>
                              <p:par>
                                <p:cTn id="12" presetID="10" presetClass="entr" presetSubtype="0" fill="hold" grpId="0" nodeType="after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500"/>
                                        <p:tgtEl>
                                          <p:spTgt spid="90"/>
                                        </p:tgtEl>
                                      </p:cBhvr>
                                    </p:animEffect>
                                  </p:childTnLst>
                                </p:cTn>
                              </p:par>
                            </p:childTnLst>
                          </p:cTn>
                        </p:par>
                        <p:par>
                          <p:cTn id="15" fill="hold">
                            <p:stCondLst>
                              <p:cond delay="1300"/>
                            </p:stCondLst>
                            <p:childTnLst>
                              <p:par>
                                <p:cTn id="16" presetID="10" presetClass="entr" presetSubtype="0" fill="hold" grpId="0" nodeType="after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childTnLst>
                                </p:cTn>
                              </p:par>
                            </p:childTnLst>
                          </p:cTn>
                        </p:par>
                        <p:par>
                          <p:cTn id="19" fill="hold">
                            <p:stCondLst>
                              <p:cond delay="1800"/>
                            </p:stCondLst>
                            <p:childTnLst>
                              <p:par>
                                <p:cTn id="20" presetID="35" presetClass="emph" presetSubtype="0" repeatCount="2000" fill="hold" grpId="1" nodeType="afterEffect">
                                  <p:stCondLst>
                                    <p:cond delay="0"/>
                                  </p:stCondLst>
                                  <p:childTnLst>
                                    <p:anim calcmode="discrete" valueType="str">
                                      <p:cBhvr>
                                        <p:cTn id="21" dur="100" fill="hold"/>
                                        <p:tgtEl>
                                          <p:spTgt spid="90"/>
                                        </p:tgtEl>
                                        <p:attrNameLst>
                                          <p:attrName>style.visibility</p:attrName>
                                        </p:attrNameLst>
                                      </p:cBhvr>
                                      <p:tavLst>
                                        <p:tav tm="0">
                                          <p:val>
                                            <p:strVal val="hidden"/>
                                          </p:val>
                                        </p:tav>
                                        <p:tav tm="50000">
                                          <p:val>
                                            <p:strVal val="visible"/>
                                          </p:val>
                                        </p:tav>
                                      </p:tavLst>
                                    </p:anim>
                                  </p:childTnLst>
                                </p:cTn>
                              </p:par>
                              <p:par>
                                <p:cTn id="22" presetID="35" presetClass="emph" presetSubtype="0" repeatCount="2000" fill="hold" grpId="1" nodeType="withEffect">
                                  <p:stCondLst>
                                    <p:cond delay="0"/>
                                  </p:stCondLst>
                                  <p:childTnLst>
                                    <p:anim calcmode="discrete" valueType="str">
                                      <p:cBhvr>
                                        <p:cTn id="23" dur="100" fill="hold"/>
                                        <p:tgtEl>
                                          <p:spTgt spid="89"/>
                                        </p:tgtEl>
                                        <p:attrNameLst>
                                          <p:attrName>style.visibility</p:attrName>
                                        </p:attrNameLst>
                                      </p:cBhvr>
                                      <p:tavLst>
                                        <p:tav tm="0">
                                          <p:val>
                                            <p:strVal val="hidden"/>
                                          </p:val>
                                        </p:tav>
                                        <p:tav tm="50000">
                                          <p:val>
                                            <p:strVal val="visible"/>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left)">
                                      <p:cBhvr>
                                        <p:cTn id="27" dur="500"/>
                                        <p:tgtEl>
                                          <p:spTgt spid="10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35" presetClass="emph" presetSubtype="0" repeatCount="2000" fill="hold" grpId="1" nodeType="withEffect">
                                  <p:stCondLst>
                                    <p:cond delay="0"/>
                                  </p:stCondLst>
                                  <p:childTnLst>
                                    <p:anim calcmode="discrete" valueType="str">
                                      <p:cBhvr>
                                        <p:cTn id="36" dur="100" fill="hold"/>
                                        <p:tgtEl>
                                          <p:spTgt spid="99"/>
                                        </p:tgtEl>
                                        <p:attrNameLst>
                                          <p:attrName>style.visibility</p:attrName>
                                        </p:attrNameLst>
                                      </p:cBhvr>
                                      <p:tavLst>
                                        <p:tav tm="0">
                                          <p:val>
                                            <p:strVal val="hidden"/>
                                          </p:val>
                                        </p:tav>
                                        <p:tav tm="50000">
                                          <p:val>
                                            <p:strVal val="visible"/>
                                          </p:val>
                                        </p:tav>
                                      </p:tavLst>
                                    </p:anim>
                                  </p:childTnLst>
                                </p:cTn>
                              </p:par>
                              <p:par>
                                <p:cTn id="37" presetID="10" presetClass="entr" presetSubtype="0" fill="hold" grpId="0" nodeType="withEffect">
                                  <p:stCondLst>
                                    <p:cond delay="40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par>
                                <p:cTn id="40" presetID="10" presetClass="entr" presetSubtype="0" fill="hold" grpId="0" nodeType="withEffect">
                                  <p:stCondLst>
                                    <p:cond delay="70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93"/>
                                        </p:tgtEl>
                                        <p:attrNameLst>
                                          <p:attrName>style.visibility</p:attrName>
                                        </p:attrNameLst>
                                      </p:cBhvr>
                                      <p:to>
                                        <p:strVal val="visible"/>
                                      </p:to>
                                    </p:set>
                                    <p:animEffect transition="in" filter="fade">
                                      <p:cBhvr>
                                        <p:cTn id="45" dur="500"/>
                                        <p:tgtEl>
                                          <p:spTgt spid="93"/>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92"/>
                                        </p:tgtEl>
                                        <p:attrNameLst>
                                          <p:attrName>style.visibility</p:attrName>
                                        </p:attrNameLst>
                                      </p:cBhvr>
                                      <p:to>
                                        <p:strVal val="visible"/>
                                      </p:to>
                                    </p:set>
                                    <p:animEffect transition="in" filter="fade">
                                      <p:cBhvr>
                                        <p:cTn id="48" dur="500"/>
                                        <p:tgtEl>
                                          <p:spTgt spid="92"/>
                                        </p:tgtEl>
                                      </p:cBhvr>
                                    </p:animEffect>
                                  </p:childTnLst>
                                </p:cTn>
                              </p:par>
                              <p:par>
                                <p:cTn id="49" presetID="10" presetClass="entr" presetSubtype="0" fill="hold" grpId="0" nodeType="withEffect">
                                  <p:stCondLst>
                                    <p:cond delay="120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89" grpId="1"/>
      <p:bldP spid="90" grpId="0"/>
      <p:bldP spid="90" grpId="1"/>
      <p:bldP spid="91" grpId="0"/>
      <p:bldP spid="92" grpId="0"/>
      <p:bldP spid="93" grpId="0"/>
      <p:bldP spid="94" grpId="0"/>
      <p:bldP spid="95" grpId="0"/>
      <p:bldP spid="96" grpId="0"/>
      <p:bldP spid="97" grpId="0" animBg="1"/>
      <p:bldP spid="98" grpId="0"/>
      <p:bldP spid="99" grpId="0"/>
      <p:bldP spid="99" grpId="1"/>
      <p:bldP spid="102" grpId="0"/>
      <p:bldP spid="103" grpId="0" animBg="1"/>
      <p:bldP spid="10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Slide Number Placeholder 1"/>
          <p:cNvSpPr>
            <a:spLocks noGrp="1"/>
          </p:cNvSpPr>
          <p:nvPr>
            <p:ph type="sldNum" sz="quarter" idx="10"/>
          </p:nvPr>
        </p:nvSpPr>
        <p:spPr>
          <a:xfrm>
            <a:off x="6948264" y="4876006"/>
            <a:ext cx="2133600" cy="200025"/>
          </a:xfrm>
        </p:spPr>
        <p:txBody>
          <a:bodyPr/>
          <a:lstStyle/>
          <a:p>
            <a:pPr>
              <a:defRPr/>
            </a:pPr>
            <a:r>
              <a:rPr lang="en-US" dirty="0" smtClean="0">
                <a:solidFill>
                  <a:schemeClr val="bg1"/>
                </a:solidFill>
              </a:rPr>
              <a:t> PSA Corporate University </a:t>
            </a:r>
            <a:r>
              <a:rPr lang="en-US" dirty="0" smtClean="0">
                <a:solidFill>
                  <a:schemeClr val="accent4">
                    <a:lumMod val="60000"/>
                    <a:lumOff val="40000"/>
                  </a:schemeClr>
                </a:solidFill>
              </a:rPr>
              <a:t>|</a:t>
            </a:r>
            <a:r>
              <a:rPr lang="en-US" dirty="0" smtClean="0"/>
              <a:t> </a:t>
            </a:r>
            <a:fld id="{B562BDBD-34F9-49F1-98B5-751500D78356}" type="slidenum">
              <a:rPr lang="en-US" smtClean="0">
                <a:solidFill>
                  <a:srgbClr val="B2B2B2"/>
                </a:solidFill>
              </a:rPr>
              <a:pPr>
                <a:defRPr/>
              </a:pPr>
              <a:t>166</a:t>
            </a:fld>
            <a:endParaRPr lang="en-US" dirty="0">
              <a:solidFill>
                <a:srgbClr val="B2B2B2"/>
              </a:solidFill>
            </a:endParaRPr>
          </a:p>
        </p:txBody>
      </p:sp>
      <p:sp>
        <p:nvSpPr>
          <p:cNvPr id="3" name="Rectangle 2"/>
          <p:cNvSpPr txBox="1">
            <a:spLocks noChangeArrowheads="1"/>
          </p:cNvSpPr>
          <p:nvPr/>
        </p:nvSpPr>
        <p:spPr bwMode="auto">
          <a:xfrm>
            <a:off x="395858" y="51470"/>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AR" sz="2800" b="1" i="0" u="none" strike="noStrike" kern="0" cap="none" spc="0" normalizeH="0" baseline="0" noProof="0" dirty="0" smtClean="0">
                <a:ln>
                  <a:noFill/>
                </a:ln>
                <a:solidFill>
                  <a:srgbClr val="002D62"/>
                </a:solidFill>
                <a:effectLst/>
                <a:uLnTx/>
                <a:uFillTx/>
                <a:latin typeface="+mj-lt"/>
                <a:ea typeface="+mj-ea"/>
                <a:cs typeface="+mj-cs"/>
              </a:rPr>
              <a:t>Reuniones del MT</a:t>
            </a:r>
            <a:endParaRPr kumimoji="0" lang="es-AR" sz="2800" b="1" i="0" u="none" strike="noStrike" kern="0" cap="none" spc="0" normalizeH="0" baseline="0" noProof="0" dirty="0">
              <a:ln>
                <a:noFill/>
              </a:ln>
              <a:solidFill>
                <a:srgbClr val="FF0000"/>
              </a:solidFill>
              <a:effectLst/>
              <a:uLnTx/>
              <a:uFillTx/>
              <a:latin typeface="+mj-lt"/>
              <a:ea typeface="+mj-ea"/>
              <a:cs typeface="+mj-cs"/>
            </a:endParaRPr>
          </a:p>
        </p:txBody>
      </p:sp>
      <p:sp>
        <p:nvSpPr>
          <p:cNvPr id="4" name="Rectangle 3"/>
          <p:cNvSpPr txBox="1">
            <a:spLocks noChangeArrowheads="1"/>
          </p:cNvSpPr>
          <p:nvPr/>
        </p:nvSpPr>
        <p:spPr bwMode="auto">
          <a:xfrm>
            <a:off x="395537" y="1135427"/>
            <a:ext cx="8497887" cy="2804475"/>
          </a:xfrm>
          <a:prstGeom prst="rect">
            <a:avLst/>
          </a:prstGeom>
          <a:noFill/>
          <a:ln w="9525">
            <a:noFill/>
            <a:miter lim="800000"/>
            <a:headEnd/>
            <a:tailEnd/>
          </a:ln>
        </p:spPr>
        <p:txBody>
          <a:bodyPr vert="horz" wrap="square" lIns="93276" tIns="93276" rIns="93276" bIns="93276" numCol="1" anchor="t" anchorCtr="0" compatLnSpc="1">
            <a:prstTxWarp prst="textNoShape">
              <a:avLst/>
            </a:prstTxWarp>
            <a:spAutoFit/>
          </a:bodyPr>
          <a:lstStyle/>
          <a:p>
            <a:pPr marL="342900" marR="0" lvl="0" indent="-342900" algn="l" defTabSz="895350" rtl="0" eaLnBrk="0" fontAlgn="base" latinLnBrk="0" hangingPunct="0">
              <a:lnSpc>
                <a:spcPct val="100000"/>
              </a:lnSpc>
              <a:spcBef>
                <a:spcPts val="600"/>
              </a:spcBef>
              <a:spcAft>
                <a:spcPts val="600"/>
              </a:spcAft>
              <a:buClr>
                <a:schemeClr val="accent2"/>
              </a:buClr>
              <a:buSzTx/>
              <a:buFontTx/>
              <a:buAutoNum type="arabicPeriod"/>
              <a:tabLst/>
              <a:defRPr/>
            </a:pPr>
            <a:r>
              <a:rPr kumimoji="0" lang="es-AR" sz="2000" b="1" i="0" u="none" strike="noStrike" kern="0" cap="none" spc="0" normalizeH="0" baseline="0" noProof="0" dirty="0" smtClean="0">
                <a:ln>
                  <a:noFill/>
                </a:ln>
                <a:solidFill>
                  <a:srgbClr val="002D62"/>
                </a:solidFill>
                <a:effectLst/>
                <a:uLnTx/>
                <a:uFillTx/>
                <a:latin typeface="+mn-lt"/>
                <a:ea typeface="+mn-ea"/>
                <a:cs typeface="+mn-cs"/>
              </a:rPr>
              <a:t>Qué funciona</a:t>
            </a:r>
          </a:p>
          <a:p>
            <a:pPr marL="342900" marR="0" lvl="0" indent="-342900" algn="l" defTabSz="895350" rtl="0" eaLnBrk="0" fontAlgn="base" latinLnBrk="0" hangingPunct="0">
              <a:lnSpc>
                <a:spcPct val="100000"/>
              </a:lnSpc>
              <a:spcBef>
                <a:spcPts val="600"/>
              </a:spcBef>
              <a:spcAft>
                <a:spcPts val="600"/>
              </a:spcAft>
              <a:buClr>
                <a:schemeClr val="accent2"/>
              </a:buClr>
              <a:buSzTx/>
              <a:buFontTx/>
              <a:buAutoNum type="arabicPeriod"/>
              <a:tabLst/>
              <a:defRPr/>
            </a:pPr>
            <a:r>
              <a:rPr kumimoji="0" lang="es-AR" sz="2000" b="1" i="0" u="none" strike="noStrike" kern="0" cap="none" spc="0" normalizeH="0" baseline="0" noProof="0" dirty="0" smtClean="0">
                <a:ln>
                  <a:noFill/>
                </a:ln>
                <a:solidFill>
                  <a:srgbClr val="002D62"/>
                </a:solidFill>
                <a:effectLst/>
                <a:uLnTx/>
                <a:uFillTx/>
                <a:latin typeface="+mn-lt"/>
                <a:ea typeface="+mn-ea"/>
                <a:cs typeface="+mn-cs"/>
              </a:rPr>
              <a:t>Qué no funciona.</a:t>
            </a:r>
          </a:p>
          <a:p>
            <a:pPr marL="342900" marR="0" lvl="0" indent="-342900" algn="l" defTabSz="895350" rtl="0" eaLnBrk="0" fontAlgn="base" latinLnBrk="0" hangingPunct="0">
              <a:lnSpc>
                <a:spcPct val="100000"/>
              </a:lnSpc>
              <a:spcBef>
                <a:spcPts val="600"/>
              </a:spcBef>
              <a:spcAft>
                <a:spcPts val="600"/>
              </a:spcAft>
              <a:buClr>
                <a:schemeClr val="accent2"/>
              </a:buClr>
              <a:buSzTx/>
              <a:buFontTx/>
              <a:buAutoNum type="arabicPeriod"/>
              <a:tabLst/>
              <a:defRPr/>
            </a:pPr>
            <a:r>
              <a:rPr lang="es-AR" sz="2000" kern="0" dirty="0" smtClean="0">
                <a:latin typeface="+mn-lt"/>
                <a:cs typeface="+mn-cs"/>
              </a:rPr>
              <a:t>Acuerdos operativos a futuro para las reuniones efectivas</a:t>
            </a:r>
          </a:p>
          <a:p>
            <a:pPr marL="800100" lvl="1" indent="-342900" defTabSz="895350">
              <a:spcBef>
                <a:spcPts val="600"/>
              </a:spcBef>
              <a:spcAft>
                <a:spcPts val="600"/>
              </a:spcAft>
              <a:buClr>
                <a:schemeClr val="accent2"/>
              </a:buClr>
              <a:buFont typeface="Wingdings" pitchFamily="2" charset="2"/>
              <a:buChar char="ü"/>
            </a:pPr>
            <a:r>
              <a:rPr kumimoji="0" lang="es-AR" sz="2000" b="1" i="0" u="none" strike="noStrike" kern="0" cap="none" spc="0" normalizeH="0" baseline="0" noProof="0" dirty="0" smtClean="0">
                <a:ln>
                  <a:noFill/>
                </a:ln>
                <a:solidFill>
                  <a:srgbClr val="002D62"/>
                </a:solidFill>
                <a:effectLst/>
                <a:uLnTx/>
                <a:uFillTx/>
                <a:latin typeface="+mn-lt"/>
                <a:ea typeface="+mn-ea"/>
                <a:cs typeface="+mn-cs"/>
              </a:rPr>
              <a:t>Agenda</a:t>
            </a:r>
          </a:p>
          <a:p>
            <a:pPr marL="800100" lvl="1" indent="-342900" defTabSz="895350">
              <a:spcBef>
                <a:spcPts val="600"/>
              </a:spcBef>
              <a:spcAft>
                <a:spcPts val="600"/>
              </a:spcAft>
              <a:buClr>
                <a:schemeClr val="accent2"/>
              </a:buClr>
              <a:buFont typeface="Wingdings" pitchFamily="2" charset="2"/>
              <a:buChar char="ü"/>
            </a:pPr>
            <a:r>
              <a:rPr lang="es-AR" sz="2000" kern="0" dirty="0" err="1" smtClean="0">
                <a:latin typeface="+mn-lt"/>
                <a:cs typeface="+mn-cs"/>
              </a:rPr>
              <a:t>Coordinacion</a:t>
            </a:r>
            <a:endParaRPr lang="es-AR" sz="2000" kern="0" dirty="0" smtClean="0">
              <a:latin typeface="+mn-lt"/>
              <a:cs typeface="+mn-cs"/>
            </a:endParaRPr>
          </a:p>
          <a:p>
            <a:pPr marL="800100" lvl="1" indent="-342900" defTabSz="895350">
              <a:spcBef>
                <a:spcPts val="600"/>
              </a:spcBef>
              <a:spcAft>
                <a:spcPts val="600"/>
              </a:spcAft>
              <a:buClr>
                <a:schemeClr val="accent2"/>
              </a:buClr>
              <a:buFont typeface="Wingdings" pitchFamily="2" charset="2"/>
              <a:buChar char="ü"/>
            </a:pPr>
            <a:r>
              <a:rPr kumimoji="0" lang="es-AR" sz="2000" b="1" i="0" u="none" strike="noStrike" kern="0" cap="none" spc="0" normalizeH="0" baseline="0" noProof="0" dirty="0" smtClean="0">
                <a:ln>
                  <a:noFill/>
                </a:ln>
                <a:solidFill>
                  <a:srgbClr val="002D62"/>
                </a:solidFill>
                <a:effectLst/>
                <a:uLnTx/>
                <a:uFillTx/>
                <a:latin typeface="+mn-lt"/>
                <a:ea typeface="+mn-ea"/>
                <a:cs typeface="+mn-cs"/>
              </a:rPr>
              <a:t>Roles</a:t>
            </a:r>
          </a:p>
        </p:txBody>
      </p:sp>
      <p:sp>
        <p:nvSpPr>
          <p:cNvPr id="5"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966858" y="4876006"/>
            <a:ext cx="2133600" cy="200025"/>
          </a:xfrm>
        </p:spPr>
        <p:txBody>
          <a:bodyPr/>
          <a:lstStyle/>
          <a:p>
            <a:pPr>
              <a:defRPr/>
            </a:pPr>
            <a:r>
              <a:rPr lang="en-US" dirty="0" smtClean="0">
                <a:solidFill>
                  <a:schemeClr val="bg1"/>
                </a:solidFill>
              </a:rPr>
              <a:t> PSA Corporate University </a:t>
            </a:r>
            <a:r>
              <a:rPr lang="en-US" dirty="0" smtClean="0">
                <a:solidFill>
                  <a:schemeClr val="accent4">
                    <a:lumMod val="60000"/>
                    <a:lumOff val="40000"/>
                  </a:schemeClr>
                </a:solidFill>
              </a:rPr>
              <a:t>|</a:t>
            </a:r>
            <a:r>
              <a:rPr lang="en-US" dirty="0" smtClean="0"/>
              <a:t> </a:t>
            </a:r>
            <a:fld id="{B562BDBD-34F9-49F1-98B5-751500D78356}" type="slidenum">
              <a:rPr lang="en-US" smtClean="0">
                <a:solidFill>
                  <a:srgbClr val="B2B2B2"/>
                </a:solidFill>
              </a:rPr>
              <a:pPr>
                <a:defRPr/>
              </a:pPr>
              <a:t>167</a:t>
            </a:fld>
            <a:endParaRPr lang="en-US" dirty="0">
              <a:solidFill>
                <a:srgbClr val="B2B2B2"/>
              </a:solidFill>
            </a:endParaRPr>
          </a:p>
        </p:txBody>
      </p:sp>
      <p:sp>
        <p:nvSpPr>
          <p:cNvPr id="3"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 name="Rectangle 2"/>
          <p:cNvSpPr txBox="1">
            <a:spLocks noChangeArrowheads="1"/>
          </p:cNvSpPr>
          <p:nvPr/>
        </p:nvSpPr>
        <p:spPr bwMode="auto">
          <a:xfrm>
            <a:off x="251520" y="195486"/>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AR" sz="2800" b="1" i="0" u="none" strike="noStrike" kern="0" cap="none" spc="0" normalizeH="0" baseline="0" noProof="0" dirty="0" smtClean="0">
                <a:ln>
                  <a:noFill/>
                </a:ln>
                <a:solidFill>
                  <a:srgbClr val="002D62"/>
                </a:solidFill>
                <a:effectLst/>
                <a:uLnTx/>
                <a:uFillTx/>
                <a:latin typeface="+mj-lt"/>
                <a:ea typeface="+mj-ea"/>
                <a:cs typeface="+mj-cs"/>
              </a:rPr>
              <a:t>Acuerdos operativos preliminares (no consensuados aún en el MT)</a:t>
            </a:r>
            <a:endParaRPr kumimoji="0" lang="es-AR" sz="2800" b="1" i="0" u="none" strike="noStrike" kern="0" cap="none" spc="0" normalizeH="0" baseline="0" noProof="0" dirty="0">
              <a:ln>
                <a:noFill/>
              </a:ln>
              <a:solidFill>
                <a:srgbClr val="FF0000"/>
              </a:solidFill>
              <a:effectLst/>
              <a:uLnTx/>
              <a:uFillTx/>
              <a:latin typeface="+mj-lt"/>
              <a:ea typeface="+mj-ea"/>
              <a:cs typeface="+mj-cs"/>
            </a:endParaRPr>
          </a:p>
        </p:txBody>
      </p:sp>
      <p:sp>
        <p:nvSpPr>
          <p:cNvPr id="5" name="Rectangle 3"/>
          <p:cNvSpPr txBox="1">
            <a:spLocks noChangeArrowheads="1"/>
          </p:cNvSpPr>
          <p:nvPr/>
        </p:nvSpPr>
        <p:spPr bwMode="auto">
          <a:xfrm>
            <a:off x="395537" y="1403715"/>
            <a:ext cx="8497887" cy="3112251"/>
          </a:xfrm>
          <a:prstGeom prst="rect">
            <a:avLst/>
          </a:prstGeom>
          <a:noFill/>
          <a:ln w="9525">
            <a:noFill/>
            <a:miter lim="800000"/>
            <a:headEnd/>
            <a:tailEnd/>
          </a:ln>
        </p:spPr>
        <p:txBody>
          <a:bodyPr vert="horz" wrap="square" lIns="93276" tIns="93276" rIns="93276" bIns="93276" numCol="1" anchor="t" anchorCtr="0" compatLnSpc="1">
            <a:prstTxWarp prst="textNoShape">
              <a:avLst/>
            </a:prstTxWarp>
            <a:spAutoFit/>
          </a:bodyPr>
          <a:lstStyle/>
          <a:p>
            <a:pPr marL="342900" marR="0" lvl="0" indent="-342900" algn="l" defTabSz="895350" rtl="0" eaLnBrk="0" fontAlgn="base" latinLnBrk="0" hangingPunct="0">
              <a:lnSpc>
                <a:spcPct val="100000"/>
              </a:lnSpc>
              <a:spcBef>
                <a:spcPts val="600"/>
              </a:spcBef>
              <a:spcAft>
                <a:spcPts val="600"/>
              </a:spcAft>
              <a:buClr>
                <a:schemeClr val="accent2"/>
              </a:buClr>
              <a:buSzTx/>
              <a:buFontTx/>
              <a:buAutoNum type="arabicPeriod"/>
              <a:tabLst/>
              <a:defRPr/>
            </a:pPr>
            <a:r>
              <a:rPr kumimoji="0" lang="es-AR" sz="2000" b="0" i="0" u="none" strike="noStrike" kern="0" cap="none" spc="0" normalizeH="0" baseline="0" noProof="0" dirty="0" smtClean="0">
                <a:ln>
                  <a:noFill/>
                </a:ln>
                <a:solidFill>
                  <a:srgbClr val="002D62"/>
                </a:solidFill>
                <a:effectLst/>
                <a:uLnTx/>
                <a:uFillTx/>
                <a:latin typeface="+mn-lt"/>
                <a:ea typeface="+mn-ea"/>
                <a:cs typeface="+mn-cs"/>
              </a:rPr>
              <a:t>Lograr acuerdos de manera constructiva</a:t>
            </a:r>
          </a:p>
          <a:p>
            <a:pPr marL="800100" lvl="1" indent="-342900" defTabSz="895350">
              <a:spcBef>
                <a:spcPts val="600"/>
              </a:spcBef>
              <a:spcAft>
                <a:spcPts val="600"/>
              </a:spcAft>
              <a:buClr>
                <a:schemeClr val="accent2"/>
              </a:buClr>
              <a:buFont typeface="Arial" pitchFamily="34" charset="0"/>
              <a:buChar char="•"/>
              <a:defRPr/>
            </a:pPr>
            <a:r>
              <a:rPr lang="es-AR" sz="2000" b="0" kern="0" noProof="0" dirty="0" smtClean="0">
                <a:latin typeface="+mn-lt"/>
                <a:cs typeface="+mn-cs"/>
              </a:rPr>
              <a:t>Tomar compromisos en primera persona</a:t>
            </a:r>
          </a:p>
          <a:p>
            <a:pPr marL="342900" indent="-342900" defTabSz="895350">
              <a:spcBef>
                <a:spcPts val="600"/>
              </a:spcBef>
              <a:spcAft>
                <a:spcPts val="600"/>
              </a:spcAft>
              <a:buClr>
                <a:schemeClr val="accent2"/>
              </a:buClr>
              <a:buFontTx/>
              <a:buAutoNum type="arabicPeriod"/>
              <a:defRPr/>
            </a:pPr>
            <a:r>
              <a:rPr kumimoji="0" lang="es-AR" sz="2000" b="0" i="0" u="none" strike="noStrike" kern="0" cap="none" spc="0" normalizeH="0" baseline="0" dirty="0" smtClean="0">
                <a:ln>
                  <a:noFill/>
                </a:ln>
                <a:solidFill>
                  <a:srgbClr val="002D62"/>
                </a:solidFill>
                <a:effectLst/>
                <a:uLnTx/>
                <a:uFillTx/>
                <a:latin typeface="+mn-lt"/>
                <a:ea typeface="+mn-ea"/>
                <a:cs typeface="+mn-cs"/>
              </a:rPr>
              <a:t>Dedicar 10 minutos en cada reunión a</a:t>
            </a:r>
            <a:r>
              <a:rPr kumimoji="0" lang="es-AR" sz="2000" b="0" i="0" u="none" strike="noStrike" kern="0" cap="none" spc="0" normalizeH="0" dirty="0" smtClean="0">
                <a:ln>
                  <a:noFill/>
                </a:ln>
                <a:solidFill>
                  <a:srgbClr val="002D62"/>
                </a:solidFill>
                <a:effectLst/>
                <a:uLnTx/>
                <a:uFillTx/>
                <a:latin typeface="+mn-lt"/>
                <a:ea typeface="+mn-ea"/>
                <a:cs typeface="+mn-cs"/>
              </a:rPr>
              <a:t> compartir casos / ejemplos donde las cosas no salieron bien (símil “</a:t>
            </a:r>
            <a:r>
              <a:rPr kumimoji="0" lang="es-AR" sz="2000" b="0" i="0" u="none" strike="noStrike" kern="0" cap="none" spc="0" normalizeH="0" dirty="0" err="1" smtClean="0">
                <a:ln>
                  <a:noFill/>
                </a:ln>
                <a:solidFill>
                  <a:srgbClr val="002D62"/>
                </a:solidFill>
                <a:effectLst/>
                <a:uLnTx/>
                <a:uFillTx/>
                <a:latin typeface="+mn-lt"/>
                <a:ea typeface="+mn-ea"/>
                <a:cs typeface="+mn-cs"/>
              </a:rPr>
              <a:t>fuck</a:t>
            </a:r>
            <a:r>
              <a:rPr kumimoji="0" lang="es-AR" sz="2000" b="0" i="0" u="none" strike="noStrike" kern="0" cap="none" spc="0" normalizeH="0" dirty="0" smtClean="0">
                <a:ln>
                  <a:noFill/>
                </a:ln>
                <a:solidFill>
                  <a:srgbClr val="002D62"/>
                </a:solidFill>
                <a:effectLst/>
                <a:uLnTx/>
                <a:uFillTx/>
                <a:latin typeface="+mn-lt"/>
                <a:ea typeface="+mn-ea"/>
                <a:cs typeface="+mn-cs"/>
              </a:rPr>
              <a:t> up </a:t>
            </a:r>
            <a:r>
              <a:rPr kumimoji="0" lang="es-AR" sz="2000" b="0" i="0" u="none" strike="noStrike" kern="0" cap="none" spc="0" normalizeH="0" dirty="0" err="1" smtClean="0">
                <a:ln>
                  <a:noFill/>
                </a:ln>
                <a:solidFill>
                  <a:srgbClr val="002D62"/>
                </a:solidFill>
                <a:effectLst/>
                <a:uLnTx/>
                <a:uFillTx/>
                <a:latin typeface="+mn-lt"/>
                <a:ea typeface="+mn-ea"/>
                <a:cs typeface="+mn-cs"/>
              </a:rPr>
              <a:t>nights</a:t>
            </a:r>
            <a:r>
              <a:rPr kumimoji="0" lang="es-AR" sz="2000" b="0" i="0" u="none" strike="noStrike" kern="0" cap="none" spc="0" normalizeH="0" dirty="0" smtClean="0">
                <a:ln>
                  <a:noFill/>
                </a:ln>
                <a:solidFill>
                  <a:srgbClr val="002D62"/>
                </a:solidFill>
                <a:effectLst/>
                <a:uLnTx/>
                <a:uFillTx/>
                <a:latin typeface="+mn-lt"/>
                <a:ea typeface="+mn-ea"/>
                <a:cs typeface="+mn-cs"/>
              </a:rPr>
              <a:t>”)</a:t>
            </a:r>
          </a:p>
          <a:p>
            <a:pPr marL="342900" indent="-342900" defTabSz="895350">
              <a:spcBef>
                <a:spcPts val="600"/>
              </a:spcBef>
              <a:spcAft>
                <a:spcPts val="600"/>
              </a:spcAft>
              <a:buClr>
                <a:schemeClr val="accent2"/>
              </a:buClr>
              <a:buFontTx/>
              <a:buAutoNum type="arabicPeriod"/>
              <a:defRPr/>
            </a:pPr>
            <a:r>
              <a:rPr lang="es-AR" sz="2000" b="0" kern="0" baseline="0" noProof="0" dirty="0" smtClean="0">
                <a:latin typeface="+mn-lt"/>
                <a:cs typeface="+mn-cs"/>
              </a:rPr>
              <a:t>Compartir en el MT los temas críticos.</a:t>
            </a:r>
          </a:p>
          <a:p>
            <a:pPr marL="342900" indent="-342900" defTabSz="895350">
              <a:spcBef>
                <a:spcPts val="600"/>
              </a:spcBef>
              <a:spcAft>
                <a:spcPts val="600"/>
              </a:spcAft>
              <a:buClr>
                <a:schemeClr val="accent2"/>
              </a:buClr>
              <a:buFontTx/>
              <a:buAutoNum type="arabicPeriod"/>
              <a:defRPr/>
            </a:pPr>
            <a:r>
              <a:rPr kumimoji="0" lang="es-AR" sz="2000" b="0" i="0" u="none" strike="noStrike" kern="0" cap="none" spc="0" normalizeH="0" dirty="0" smtClean="0">
                <a:ln>
                  <a:noFill/>
                </a:ln>
                <a:solidFill>
                  <a:srgbClr val="002D62"/>
                </a:solidFill>
                <a:effectLst/>
                <a:uLnTx/>
                <a:uFillTx/>
                <a:latin typeface="+mn-lt"/>
                <a:ea typeface="+mn-ea"/>
                <a:cs typeface="+mn-cs"/>
              </a:rPr>
              <a:t>Todos aportan ideas para desafiar el statu quo.</a:t>
            </a:r>
            <a:endParaRPr kumimoji="0" lang="es-AR" sz="2000" b="0" i="0" u="none" strike="noStrike" kern="0" cap="none" spc="0" normalizeH="0" baseline="0" noProof="0" dirty="0" smtClean="0">
              <a:ln>
                <a:noFill/>
              </a:ln>
              <a:solidFill>
                <a:srgbClr val="002D62"/>
              </a:solidFill>
              <a:effectLst/>
              <a:uLnTx/>
              <a:uFillTx/>
              <a:latin typeface="+mn-lt"/>
              <a:ea typeface="+mn-ea"/>
              <a:cs typeface="+mn-cs"/>
            </a:endParaRPr>
          </a:p>
          <a:p>
            <a:pPr marL="342900" marR="0" lvl="0" indent="-342900" algn="l" defTabSz="895350" rtl="0" eaLnBrk="0" fontAlgn="base" latinLnBrk="0" hangingPunct="0">
              <a:lnSpc>
                <a:spcPct val="100000"/>
              </a:lnSpc>
              <a:spcBef>
                <a:spcPts val="600"/>
              </a:spcBef>
              <a:spcAft>
                <a:spcPts val="600"/>
              </a:spcAft>
              <a:buClr>
                <a:schemeClr val="accent2"/>
              </a:buClr>
              <a:buSzTx/>
              <a:buFontTx/>
              <a:buAutoNum type="arabicPeriod"/>
              <a:tabLst/>
              <a:defRPr/>
            </a:pPr>
            <a:endParaRPr kumimoji="0" lang="es-AR" sz="2000" b="0" i="0" u="none" strike="noStrike" kern="0" cap="none" spc="0" normalizeH="0" baseline="0" noProof="0" dirty="0" smtClean="0">
              <a:ln>
                <a:noFill/>
              </a:ln>
              <a:solidFill>
                <a:srgbClr val="002D62"/>
              </a:solidFill>
              <a:effectLst/>
              <a:uLnTx/>
              <a:uFillTx/>
              <a:latin typeface="+mn-lt"/>
              <a:ea typeface="+mn-ea"/>
              <a:cs typeface="+mn-cs"/>
            </a:endParaRPr>
          </a:p>
        </p:txBody>
      </p:sp>
      <p:sp>
        <p:nvSpPr>
          <p:cNvPr id="6" name="TextBox 5"/>
          <p:cNvSpPr txBox="1"/>
          <p:nvPr/>
        </p:nvSpPr>
        <p:spPr>
          <a:xfrm>
            <a:off x="323528" y="843558"/>
            <a:ext cx="5267789" cy="338554"/>
          </a:xfrm>
          <a:prstGeom prst="rect">
            <a:avLst/>
          </a:prstGeom>
          <a:noFill/>
        </p:spPr>
        <p:txBody>
          <a:bodyPr wrap="none" rtlCol="0">
            <a:spAutoFit/>
          </a:bodyPr>
          <a:lstStyle/>
          <a:p>
            <a:r>
              <a:rPr lang="es-AR" dirty="0" smtClean="0"/>
              <a:t>Elaborados en subgrupos en encuentro del 4/8/2017</a:t>
            </a:r>
            <a:endParaRPr lang="es-AR" dirty="0"/>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23528" y="1662891"/>
            <a:ext cx="8383083" cy="631259"/>
            <a:chOff x="323528" y="1662891"/>
            <a:chExt cx="8383083" cy="631259"/>
          </a:xfrm>
        </p:grpSpPr>
        <p:grpSp>
          <p:nvGrpSpPr>
            <p:cNvPr id="26" name="Group 25"/>
            <p:cNvGrpSpPr/>
            <p:nvPr/>
          </p:nvGrpSpPr>
          <p:grpSpPr>
            <a:xfrm>
              <a:off x="323528" y="1662891"/>
              <a:ext cx="4134611" cy="609977"/>
              <a:chOff x="-2340768" y="1203598"/>
              <a:chExt cx="4134611" cy="609977"/>
            </a:xfrm>
          </p:grpSpPr>
          <p:sp>
            <p:nvSpPr>
              <p:cNvPr id="34" name="1 CuadroTexto">
                <a:extLst>
                  <a:ext uri="{FF2B5EF4-FFF2-40B4-BE49-F238E27FC236}">
                    <a16:creationId xmlns:a16="http://schemas.microsoft.com/office/drawing/2014/main" xmlns="" id="{7DEE0E74-E4BC-454B-B73D-2AA87D49357C}"/>
                  </a:ext>
                </a:extLst>
              </p:cNvPr>
              <p:cNvSpPr txBox="1"/>
              <p:nvPr/>
            </p:nvSpPr>
            <p:spPr>
              <a:xfrm>
                <a:off x="-2340768" y="1228800"/>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t>1</a:t>
                </a:r>
              </a:p>
            </p:txBody>
          </p:sp>
          <p:sp>
            <p:nvSpPr>
              <p:cNvPr id="40" name="15 CuadroTexto">
                <a:extLst>
                  <a:ext uri="{FF2B5EF4-FFF2-40B4-BE49-F238E27FC236}">
                    <a16:creationId xmlns:a16="http://schemas.microsoft.com/office/drawing/2014/main" xmlns="" id="{EDBEF9E1-B4DE-400D-9DF0-0830820A39DE}"/>
                  </a:ext>
                </a:extLst>
              </p:cNvPr>
              <p:cNvSpPr txBox="1"/>
              <p:nvPr/>
            </p:nvSpPr>
            <p:spPr>
              <a:xfrm>
                <a:off x="-2016419" y="1203598"/>
                <a:ext cx="3810262"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t>Exponer puntos de vista y nunca preguntar</a:t>
                </a:r>
              </a:p>
            </p:txBody>
          </p:sp>
        </p:grpSp>
        <p:grpSp>
          <p:nvGrpSpPr>
            <p:cNvPr id="35" name="Group 34"/>
            <p:cNvGrpSpPr/>
            <p:nvPr/>
          </p:nvGrpSpPr>
          <p:grpSpPr>
            <a:xfrm>
              <a:off x="4572000" y="1670903"/>
              <a:ext cx="4134611" cy="623247"/>
              <a:chOff x="278673" y="1475272"/>
              <a:chExt cx="4134611" cy="623247"/>
            </a:xfrm>
          </p:grpSpPr>
          <p:sp>
            <p:nvSpPr>
              <p:cNvPr id="55" name="1 CuadroTexto">
                <a:extLst>
                  <a:ext uri="{FF2B5EF4-FFF2-40B4-BE49-F238E27FC236}">
                    <a16:creationId xmlns:a16="http://schemas.microsoft.com/office/drawing/2014/main" xmlns="" id="{7DEE0E74-E4BC-454B-B73D-2AA87D49357C}"/>
                  </a:ext>
                </a:extLst>
              </p:cNvPr>
              <p:cNvSpPr txBox="1"/>
              <p:nvPr/>
            </p:nvSpPr>
            <p:spPr>
              <a:xfrm>
                <a:off x="278673" y="149835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t>1</a:t>
                </a:r>
              </a:p>
            </p:txBody>
          </p:sp>
          <p:sp>
            <p:nvSpPr>
              <p:cNvPr id="56" name="15 CuadroTexto">
                <a:extLst>
                  <a:ext uri="{FF2B5EF4-FFF2-40B4-BE49-F238E27FC236}">
                    <a16:creationId xmlns:a16="http://schemas.microsoft.com/office/drawing/2014/main" xmlns="" id="{EDBEF9E1-B4DE-400D-9DF0-0830820A39DE}"/>
                  </a:ext>
                </a:extLst>
              </p:cNvPr>
              <p:cNvSpPr txBox="1"/>
              <p:nvPr/>
            </p:nvSpPr>
            <p:spPr>
              <a:xfrm>
                <a:off x="603022" y="1475272"/>
                <a:ext cx="3810262"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t>Exponer puntos de vista y hacer preguntas genuinas </a:t>
                </a:r>
              </a:p>
            </p:txBody>
          </p:sp>
        </p:grpSp>
      </p:grpSp>
      <p:grpSp>
        <p:nvGrpSpPr>
          <p:cNvPr id="36" name="Group 35"/>
          <p:cNvGrpSpPr/>
          <p:nvPr/>
        </p:nvGrpSpPr>
        <p:grpSpPr>
          <a:xfrm>
            <a:off x="323528" y="2437422"/>
            <a:ext cx="8169373" cy="659899"/>
            <a:chOff x="323528" y="2437422"/>
            <a:chExt cx="8169373" cy="659899"/>
          </a:xfrm>
        </p:grpSpPr>
        <p:grpSp>
          <p:nvGrpSpPr>
            <p:cNvPr id="27" name="Group 26"/>
            <p:cNvGrpSpPr/>
            <p:nvPr/>
          </p:nvGrpSpPr>
          <p:grpSpPr>
            <a:xfrm>
              <a:off x="323528" y="2512546"/>
              <a:ext cx="3920901" cy="584775"/>
              <a:chOff x="-2340768" y="2257828"/>
              <a:chExt cx="3920901" cy="584775"/>
            </a:xfrm>
          </p:grpSpPr>
          <p:sp>
            <p:nvSpPr>
              <p:cNvPr id="41" name="16 CuadroTexto">
                <a:extLst>
                  <a:ext uri="{FF2B5EF4-FFF2-40B4-BE49-F238E27FC236}">
                    <a16:creationId xmlns:a16="http://schemas.microsoft.com/office/drawing/2014/main" xmlns="" id="{8B8FAD4A-578A-4AE2-981B-D5C9C0499138}"/>
                  </a:ext>
                </a:extLst>
              </p:cNvPr>
              <p:cNvSpPr txBox="1"/>
              <p:nvPr/>
            </p:nvSpPr>
            <p:spPr>
              <a:xfrm>
                <a:off x="-2340768" y="2257828"/>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accent4">
                        <a:lumMod val="75000"/>
                      </a:schemeClr>
                    </a:solidFill>
                  </a:rPr>
                  <a:t>2</a:t>
                </a:r>
              </a:p>
            </p:txBody>
          </p:sp>
          <p:sp>
            <p:nvSpPr>
              <p:cNvPr id="44" name="21 CuadroTexto">
                <a:extLst>
                  <a:ext uri="{FF2B5EF4-FFF2-40B4-BE49-F238E27FC236}">
                    <a16:creationId xmlns:a16="http://schemas.microsoft.com/office/drawing/2014/main" xmlns="" id="{436B9D30-0EB0-4BD1-A6F5-155FB07B33FB}"/>
                  </a:ext>
                </a:extLst>
              </p:cNvPr>
              <p:cNvSpPr txBox="1"/>
              <p:nvPr/>
            </p:nvSpPr>
            <p:spPr>
              <a:xfrm>
                <a:off x="-2016418" y="2383835"/>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accent4">
                        <a:lumMod val="75000"/>
                      </a:schemeClr>
                    </a:solidFill>
                  </a:rPr>
                  <a:t>Esconder información relevante</a:t>
                </a:r>
              </a:p>
            </p:txBody>
          </p:sp>
        </p:grpSp>
        <p:grpSp>
          <p:nvGrpSpPr>
            <p:cNvPr id="57" name="Group 56"/>
            <p:cNvGrpSpPr/>
            <p:nvPr/>
          </p:nvGrpSpPr>
          <p:grpSpPr>
            <a:xfrm>
              <a:off x="4572000" y="2437422"/>
              <a:ext cx="3920901" cy="623248"/>
              <a:chOff x="278673" y="2241791"/>
              <a:chExt cx="3920901" cy="623248"/>
            </a:xfrm>
          </p:grpSpPr>
          <p:sp>
            <p:nvSpPr>
              <p:cNvPr id="58" name="16 CuadroTexto">
                <a:extLst>
                  <a:ext uri="{FF2B5EF4-FFF2-40B4-BE49-F238E27FC236}">
                    <a16:creationId xmlns:a16="http://schemas.microsoft.com/office/drawing/2014/main" xmlns="" id="{8B8FAD4A-578A-4AE2-981B-D5C9C0499138}"/>
                  </a:ext>
                </a:extLst>
              </p:cNvPr>
              <p:cNvSpPr txBox="1"/>
              <p:nvPr/>
            </p:nvSpPr>
            <p:spPr>
              <a:xfrm>
                <a:off x="278673" y="226487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accent4">
                        <a:lumMod val="75000"/>
                      </a:schemeClr>
                    </a:solidFill>
                  </a:rPr>
                  <a:t>2</a:t>
                </a:r>
              </a:p>
            </p:txBody>
          </p:sp>
          <p:sp>
            <p:nvSpPr>
              <p:cNvPr id="59" name="21 CuadroTexto">
                <a:extLst>
                  <a:ext uri="{FF2B5EF4-FFF2-40B4-BE49-F238E27FC236}">
                    <a16:creationId xmlns:a16="http://schemas.microsoft.com/office/drawing/2014/main" xmlns="" id="{436B9D30-0EB0-4BD1-A6F5-155FB07B33FB}"/>
                  </a:ext>
                </a:extLst>
              </p:cNvPr>
              <p:cNvSpPr txBox="1"/>
              <p:nvPr/>
            </p:nvSpPr>
            <p:spPr>
              <a:xfrm>
                <a:off x="603023" y="2241791"/>
                <a:ext cx="3596551"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accent4">
                        <a:lumMod val="75000"/>
                      </a:schemeClr>
                    </a:solidFill>
                  </a:rPr>
                  <a:t>Compartir toda la información relevante</a:t>
                </a:r>
              </a:p>
            </p:txBody>
          </p:sp>
        </p:grpSp>
      </p:grpSp>
      <p:grpSp>
        <p:nvGrpSpPr>
          <p:cNvPr id="37" name="Group 36"/>
          <p:cNvGrpSpPr/>
          <p:nvPr/>
        </p:nvGrpSpPr>
        <p:grpSpPr>
          <a:xfrm>
            <a:off x="323528" y="3241464"/>
            <a:ext cx="8508865" cy="830997"/>
            <a:chOff x="323528" y="3241464"/>
            <a:chExt cx="8508865" cy="830997"/>
          </a:xfrm>
        </p:grpSpPr>
        <p:grpSp>
          <p:nvGrpSpPr>
            <p:cNvPr id="28" name="Group 27"/>
            <p:cNvGrpSpPr/>
            <p:nvPr/>
          </p:nvGrpSpPr>
          <p:grpSpPr>
            <a:xfrm>
              <a:off x="323528" y="3383593"/>
              <a:ext cx="4260393" cy="591537"/>
              <a:chOff x="-2340768" y="3128875"/>
              <a:chExt cx="4260393" cy="591537"/>
            </a:xfrm>
          </p:grpSpPr>
          <p:sp>
            <p:nvSpPr>
              <p:cNvPr id="42" name="17 CuadroTexto">
                <a:extLst>
                  <a:ext uri="{FF2B5EF4-FFF2-40B4-BE49-F238E27FC236}">
                    <a16:creationId xmlns:a16="http://schemas.microsoft.com/office/drawing/2014/main" xmlns="" id="{EDE1FEB6-D560-4292-BB38-E0D896C16A00}"/>
                  </a:ext>
                </a:extLst>
              </p:cNvPr>
              <p:cNvSpPr txBox="1"/>
              <p:nvPr/>
            </p:nvSpPr>
            <p:spPr>
              <a:xfrm>
                <a:off x="-2340768" y="3135637"/>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006600"/>
                    </a:solidFill>
                  </a:rPr>
                  <a:t>3</a:t>
                </a:r>
              </a:p>
            </p:txBody>
          </p:sp>
          <p:sp>
            <p:nvSpPr>
              <p:cNvPr id="45" name="22 CuadroTexto">
                <a:extLst>
                  <a:ext uri="{FF2B5EF4-FFF2-40B4-BE49-F238E27FC236}">
                    <a16:creationId xmlns:a16="http://schemas.microsoft.com/office/drawing/2014/main" xmlns="" id="{6057B881-3167-4E06-A2BA-7A02774B5776}"/>
                  </a:ext>
                </a:extLst>
              </p:cNvPr>
              <p:cNvSpPr txBox="1"/>
              <p:nvPr/>
            </p:nvSpPr>
            <p:spPr>
              <a:xfrm>
                <a:off x="-2016419" y="3128875"/>
                <a:ext cx="3936044"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006600"/>
                    </a:solidFill>
                  </a:rPr>
                  <a:t>Hablar generalidades y  evitar acordar lo que significan palabras importantes</a:t>
                </a:r>
              </a:p>
            </p:txBody>
          </p:sp>
        </p:grpSp>
        <p:grpSp>
          <p:nvGrpSpPr>
            <p:cNvPr id="60" name="Group 59"/>
            <p:cNvGrpSpPr/>
            <p:nvPr/>
          </p:nvGrpSpPr>
          <p:grpSpPr>
            <a:xfrm>
              <a:off x="4572000" y="3241464"/>
              <a:ext cx="4260393" cy="830997"/>
              <a:chOff x="278673" y="3045833"/>
              <a:chExt cx="4260393" cy="830997"/>
            </a:xfrm>
          </p:grpSpPr>
          <p:sp>
            <p:nvSpPr>
              <p:cNvPr id="61" name="17 CuadroTexto">
                <a:extLst>
                  <a:ext uri="{FF2B5EF4-FFF2-40B4-BE49-F238E27FC236}">
                    <a16:creationId xmlns:a16="http://schemas.microsoft.com/office/drawing/2014/main" xmlns="" id="{EDE1FEB6-D560-4292-BB38-E0D896C16A00}"/>
                  </a:ext>
                </a:extLst>
              </p:cNvPr>
              <p:cNvSpPr txBox="1"/>
              <p:nvPr/>
            </p:nvSpPr>
            <p:spPr>
              <a:xfrm>
                <a:off x="278673" y="3207416"/>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006600"/>
                    </a:solidFill>
                  </a:rPr>
                  <a:t>3</a:t>
                </a:r>
              </a:p>
            </p:txBody>
          </p:sp>
          <p:sp>
            <p:nvSpPr>
              <p:cNvPr id="62" name="22 CuadroTexto">
                <a:extLst>
                  <a:ext uri="{FF2B5EF4-FFF2-40B4-BE49-F238E27FC236}">
                    <a16:creationId xmlns:a16="http://schemas.microsoft.com/office/drawing/2014/main" xmlns="" id="{6057B881-3167-4E06-A2BA-7A02774B5776}"/>
                  </a:ext>
                </a:extLst>
              </p:cNvPr>
              <p:cNvSpPr txBox="1"/>
              <p:nvPr/>
            </p:nvSpPr>
            <p:spPr>
              <a:xfrm>
                <a:off x="603022" y="3045833"/>
                <a:ext cx="3936044" cy="830997"/>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006600"/>
                    </a:solidFill>
                  </a:rPr>
                  <a:t>Usar ejemplos específicos y  ponerse de acuerdo en lo que significan palabras importantes</a:t>
                </a:r>
              </a:p>
            </p:txBody>
          </p:sp>
        </p:grpSp>
      </p:grpSp>
      <p:grpSp>
        <p:nvGrpSpPr>
          <p:cNvPr id="38" name="Group 37"/>
          <p:cNvGrpSpPr/>
          <p:nvPr/>
        </p:nvGrpSpPr>
        <p:grpSpPr>
          <a:xfrm>
            <a:off x="323528" y="4155926"/>
            <a:ext cx="8169372" cy="609977"/>
            <a:chOff x="323528" y="4155926"/>
            <a:chExt cx="8169372" cy="609977"/>
          </a:xfrm>
        </p:grpSpPr>
        <p:grpSp>
          <p:nvGrpSpPr>
            <p:cNvPr id="29" name="Group 28"/>
            <p:cNvGrpSpPr/>
            <p:nvPr/>
          </p:nvGrpSpPr>
          <p:grpSpPr>
            <a:xfrm>
              <a:off x="323528" y="4155926"/>
              <a:ext cx="4038494" cy="609977"/>
              <a:chOff x="-2340768" y="4083319"/>
              <a:chExt cx="4038494" cy="609977"/>
            </a:xfrm>
          </p:grpSpPr>
          <p:sp>
            <p:nvSpPr>
              <p:cNvPr id="43" name="18 CuadroTexto">
                <a:extLst>
                  <a:ext uri="{FF2B5EF4-FFF2-40B4-BE49-F238E27FC236}">
                    <a16:creationId xmlns:a16="http://schemas.microsoft.com/office/drawing/2014/main" xmlns="" id="{FD6FE50D-2122-40A7-8D3E-359AFE942083}"/>
                  </a:ext>
                </a:extLst>
              </p:cNvPr>
              <p:cNvSpPr txBox="1"/>
              <p:nvPr/>
            </p:nvSpPr>
            <p:spPr>
              <a:xfrm>
                <a:off x="-2340768" y="4108521"/>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tx1"/>
                    </a:solidFill>
                  </a:rPr>
                  <a:t>4</a:t>
                </a:r>
              </a:p>
            </p:txBody>
          </p:sp>
          <p:sp>
            <p:nvSpPr>
              <p:cNvPr id="54" name="23 CuadroTexto">
                <a:extLst>
                  <a:ext uri="{FF2B5EF4-FFF2-40B4-BE49-F238E27FC236}">
                    <a16:creationId xmlns:a16="http://schemas.microsoft.com/office/drawing/2014/main" xmlns="" id="{EF096593-F218-4B47-AE4D-282EF4C8085C}"/>
                  </a:ext>
                </a:extLst>
              </p:cNvPr>
              <p:cNvSpPr txBox="1"/>
              <p:nvPr/>
            </p:nvSpPr>
            <p:spPr>
              <a:xfrm>
                <a:off x="-2016420" y="4083319"/>
                <a:ext cx="3714146"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tx1"/>
                    </a:solidFill>
                  </a:rPr>
                  <a:t>Guardarse el razonamiento, no preguntar a otros su razonamiento</a:t>
                </a:r>
              </a:p>
            </p:txBody>
          </p:sp>
        </p:grpSp>
        <p:grpSp>
          <p:nvGrpSpPr>
            <p:cNvPr id="63" name="Group 62"/>
            <p:cNvGrpSpPr/>
            <p:nvPr/>
          </p:nvGrpSpPr>
          <p:grpSpPr>
            <a:xfrm>
              <a:off x="4572000" y="4155926"/>
              <a:ext cx="3920900" cy="600164"/>
              <a:chOff x="278673" y="4075448"/>
              <a:chExt cx="3920900" cy="600164"/>
            </a:xfrm>
          </p:grpSpPr>
          <p:sp>
            <p:nvSpPr>
              <p:cNvPr id="64" name="18 CuadroTexto">
                <a:extLst>
                  <a:ext uri="{FF2B5EF4-FFF2-40B4-BE49-F238E27FC236}">
                    <a16:creationId xmlns:a16="http://schemas.microsoft.com/office/drawing/2014/main" xmlns="" id="{FD6FE50D-2122-40A7-8D3E-359AFE942083}"/>
                  </a:ext>
                </a:extLst>
              </p:cNvPr>
              <p:cNvSpPr txBox="1"/>
              <p:nvPr/>
            </p:nvSpPr>
            <p:spPr>
              <a:xfrm>
                <a:off x="278673" y="4075448"/>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tx1"/>
                    </a:solidFill>
                  </a:rPr>
                  <a:t>4</a:t>
                </a:r>
              </a:p>
            </p:txBody>
          </p:sp>
          <p:sp>
            <p:nvSpPr>
              <p:cNvPr id="65" name="23 CuadroTexto">
                <a:extLst>
                  <a:ext uri="{FF2B5EF4-FFF2-40B4-BE49-F238E27FC236}">
                    <a16:creationId xmlns:a16="http://schemas.microsoft.com/office/drawing/2014/main" xmlns="" id="{EF096593-F218-4B47-AE4D-282EF4C8085C}"/>
                  </a:ext>
                </a:extLst>
              </p:cNvPr>
              <p:cNvSpPr txBox="1"/>
              <p:nvPr/>
            </p:nvSpPr>
            <p:spPr>
              <a:xfrm>
                <a:off x="603022" y="4190864"/>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tx1"/>
                    </a:solidFill>
                  </a:rPr>
                  <a:t>Explicar razonamiento e intención</a:t>
                </a:r>
              </a:p>
            </p:txBody>
          </p:sp>
        </p:grpSp>
      </p:grpSp>
      <p:sp>
        <p:nvSpPr>
          <p:cNvPr id="6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68"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9" name="Rectangle 2"/>
          <p:cNvSpPr txBox="1">
            <a:spLocks noChangeArrowheads="1"/>
          </p:cNvSpPr>
          <p:nvPr/>
        </p:nvSpPr>
        <p:spPr bwMode="auto">
          <a:xfrm>
            <a:off x="222492" y="65422"/>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AR" sz="2400" kern="0" noProof="0" dirty="0" smtClean="0">
                <a:latin typeface="+mj-lt"/>
                <a:ea typeface="+mj-ea"/>
                <a:cs typeface="+mj-cs"/>
              </a:rPr>
              <a:t>e</a:t>
            </a:r>
            <a:r>
              <a:rPr kumimoji="0" lang="es-AR" sz="2400" b="1" i="0" u="none" strike="noStrike" kern="0" cap="none" spc="0" normalizeH="0" baseline="0" noProof="0" dirty="0" smtClean="0">
                <a:ln>
                  <a:noFill/>
                </a:ln>
                <a:solidFill>
                  <a:srgbClr val="002D62"/>
                </a:solidFill>
                <a:effectLst/>
                <a:uLnTx/>
                <a:uFillTx/>
                <a:latin typeface="+mj-lt"/>
                <a:ea typeface="+mj-ea"/>
                <a:cs typeface="+mj-cs"/>
              </a:rPr>
              <a:t>fectividad de las Interacciones</a:t>
            </a:r>
            <a:endParaRPr kumimoji="0" lang="es-AR" sz="2400" b="1" i="0" u="none" strike="noStrike" kern="0" cap="none" spc="0" normalizeH="0" baseline="0" noProof="0" dirty="0">
              <a:ln>
                <a:noFill/>
              </a:ln>
              <a:solidFill>
                <a:srgbClr val="FF0000"/>
              </a:solidFill>
              <a:effectLst/>
              <a:uLnTx/>
              <a:uFillTx/>
              <a:latin typeface="+mj-lt"/>
              <a:ea typeface="+mj-ea"/>
              <a:cs typeface="+mj-cs"/>
            </a:endParaRPr>
          </a:p>
        </p:txBody>
      </p:sp>
      <p:sp>
        <p:nvSpPr>
          <p:cNvPr id="70" name="TextBox 69"/>
          <p:cNvSpPr txBox="1"/>
          <p:nvPr/>
        </p:nvSpPr>
        <p:spPr>
          <a:xfrm>
            <a:off x="49448" y="656000"/>
            <a:ext cx="3969356" cy="338554"/>
          </a:xfrm>
          <a:prstGeom prst="rect">
            <a:avLst/>
          </a:prstGeom>
          <a:noFill/>
        </p:spPr>
        <p:txBody>
          <a:bodyPr wrap="none" rtlCol="0">
            <a:spAutoFit/>
          </a:bodyPr>
          <a:lstStyle/>
          <a:p>
            <a:r>
              <a:rPr lang="es-AR" i="1" dirty="0" smtClean="0"/>
              <a:t>¿Futuros acuerdos operativos del MT?</a:t>
            </a:r>
            <a:endParaRPr lang="es-AR" i="1" dirty="0"/>
          </a:p>
        </p:txBody>
      </p:sp>
      <p:sp>
        <p:nvSpPr>
          <p:cNvPr id="71" name="TextBox 70"/>
          <p:cNvSpPr txBox="1"/>
          <p:nvPr/>
        </p:nvSpPr>
        <p:spPr>
          <a:xfrm>
            <a:off x="1043608" y="1131590"/>
            <a:ext cx="2468112" cy="338554"/>
          </a:xfrm>
          <a:prstGeom prst="rect">
            <a:avLst/>
          </a:prstGeom>
          <a:noFill/>
        </p:spPr>
        <p:txBody>
          <a:bodyPr wrap="none" rtlCol="0">
            <a:spAutoFit/>
          </a:bodyPr>
          <a:lstStyle/>
          <a:p>
            <a:r>
              <a:rPr lang="es-AR" u="sng" dirty="0" smtClean="0"/>
              <a:t>FORMAS INEFECTIVAS</a:t>
            </a:r>
            <a:endParaRPr lang="es-AR" u="sng" dirty="0"/>
          </a:p>
        </p:txBody>
      </p:sp>
      <p:sp>
        <p:nvSpPr>
          <p:cNvPr id="72" name="TextBox 71"/>
          <p:cNvSpPr txBox="1"/>
          <p:nvPr/>
        </p:nvSpPr>
        <p:spPr>
          <a:xfrm>
            <a:off x="5560272" y="1145542"/>
            <a:ext cx="2320635" cy="338554"/>
          </a:xfrm>
          <a:prstGeom prst="rect">
            <a:avLst/>
          </a:prstGeom>
          <a:noFill/>
        </p:spPr>
        <p:txBody>
          <a:bodyPr wrap="none" rtlCol="0">
            <a:spAutoFit/>
          </a:bodyPr>
          <a:lstStyle/>
          <a:p>
            <a:r>
              <a:rPr lang="es-AR" u="sng" dirty="0" smtClean="0"/>
              <a:t>FORMAS EFECTIVAS</a:t>
            </a:r>
            <a:endParaRPr lang="es-AR" u="sng" dirty="0"/>
          </a:p>
        </p:txBody>
      </p:sp>
      <p:sp>
        <p:nvSpPr>
          <p:cNvPr id="73" name="Slide Number Placeholder 1"/>
          <p:cNvSpPr>
            <a:spLocks noGrp="1"/>
          </p:cNvSpPr>
          <p:nvPr>
            <p:ph type="sldNum" sz="quarter" idx="10"/>
          </p:nvPr>
        </p:nvSpPr>
        <p:spPr>
          <a:xfrm>
            <a:off x="6966858" y="4876006"/>
            <a:ext cx="2133600" cy="200025"/>
          </a:xfrm>
        </p:spPr>
        <p:txBody>
          <a:bodyPr/>
          <a:lstStyle/>
          <a:p>
            <a:pPr>
              <a:defRPr/>
            </a:pPr>
            <a:r>
              <a:rPr lang="en-US" dirty="0" smtClean="0">
                <a:solidFill>
                  <a:schemeClr val="bg1"/>
                </a:solidFill>
              </a:rPr>
              <a:t> PSA Corporate University </a:t>
            </a:r>
            <a:r>
              <a:rPr lang="en-US" dirty="0" smtClean="0">
                <a:solidFill>
                  <a:schemeClr val="accent4">
                    <a:lumMod val="60000"/>
                    <a:lumOff val="40000"/>
                  </a:schemeClr>
                </a:solidFill>
              </a:rPr>
              <a:t>|</a:t>
            </a:r>
            <a:r>
              <a:rPr lang="en-US" dirty="0" smtClean="0"/>
              <a:t> </a:t>
            </a:r>
            <a:fld id="{B562BDBD-34F9-49F1-98B5-751500D78356}" type="slidenum">
              <a:rPr lang="en-US" smtClean="0">
                <a:solidFill>
                  <a:srgbClr val="B2B2B2"/>
                </a:solidFill>
              </a:rPr>
              <a:pPr>
                <a:defRPr/>
              </a:pPr>
              <a:t>168</a:t>
            </a:fld>
            <a:endParaRPr lang="en-US" dirty="0">
              <a:solidFill>
                <a:srgbClr val="B2B2B2"/>
              </a:solidFill>
            </a:endParaRPr>
          </a:p>
        </p:txBody>
      </p:sp>
    </p:spTree>
    <p:extLst>
      <p:ext uri="{BB962C8B-B14F-4D97-AF65-F5344CB8AC3E}">
        <p14:creationId xmlns="" xmlns:p14="http://schemas.microsoft.com/office/powerpoint/2010/main" val="5639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51098" y="1530234"/>
            <a:ext cx="8148066" cy="601934"/>
            <a:chOff x="651098" y="1530234"/>
            <a:chExt cx="8148066" cy="601934"/>
          </a:xfrm>
        </p:grpSpPr>
        <p:grpSp>
          <p:nvGrpSpPr>
            <p:cNvPr id="5" name="Group 29"/>
            <p:cNvGrpSpPr/>
            <p:nvPr/>
          </p:nvGrpSpPr>
          <p:grpSpPr>
            <a:xfrm>
              <a:off x="651098" y="1547393"/>
              <a:ext cx="3920902" cy="584775"/>
              <a:chOff x="2258821" y="1228800"/>
              <a:chExt cx="3920902" cy="584775"/>
            </a:xfrm>
          </p:grpSpPr>
          <p:sp>
            <p:nvSpPr>
              <p:cNvPr id="46" name="24 CuadroTexto">
                <a:extLst>
                  <a:ext uri="{FF2B5EF4-FFF2-40B4-BE49-F238E27FC236}">
                    <a16:creationId xmlns:a16="http://schemas.microsoft.com/office/drawing/2014/main" xmlns="" id="{EBB87C0E-A5C0-4BB0-9145-D59A7B9FEC65}"/>
                  </a:ext>
                </a:extLst>
              </p:cNvPr>
              <p:cNvSpPr txBox="1"/>
              <p:nvPr/>
            </p:nvSpPr>
            <p:spPr>
              <a:xfrm>
                <a:off x="2258821" y="1228800"/>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60007A"/>
                    </a:solidFill>
                  </a:rPr>
                  <a:t>5</a:t>
                </a:r>
              </a:p>
            </p:txBody>
          </p:sp>
          <p:sp>
            <p:nvSpPr>
              <p:cNvPr id="47" name="25 CuadroTexto">
                <a:extLst>
                  <a:ext uri="{FF2B5EF4-FFF2-40B4-BE49-F238E27FC236}">
                    <a16:creationId xmlns:a16="http://schemas.microsoft.com/office/drawing/2014/main" xmlns="" id="{93597F23-D2FA-4225-8AF9-9126AC2C0F79}"/>
                  </a:ext>
                </a:extLst>
              </p:cNvPr>
              <p:cNvSpPr txBox="1"/>
              <p:nvPr/>
            </p:nvSpPr>
            <p:spPr>
              <a:xfrm>
                <a:off x="2583172" y="1359471"/>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60007A"/>
                    </a:solidFill>
                  </a:rPr>
                  <a:t>Foco en posiciones, no en intereses</a:t>
                </a:r>
              </a:p>
            </p:txBody>
          </p:sp>
        </p:grpSp>
        <p:grpSp>
          <p:nvGrpSpPr>
            <p:cNvPr id="26" name="Group 25"/>
            <p:cNvGrpSpPr/>
            <p:nvPr/>
          </p:nvGrpSpPr>
          <p:grpSpPr>
            <a:xfrm>
              <a:off x="4878262" y="1530234"/>
              <a:ext cx="3920902" cy="600164"/>
              <a:chOff x="4878262" y="1498355"/>
              <a:chExt cx="3920902" cy="600164"/>
            </a:xfrm>
          </p:grpSpPr>
          <p:sp>
            <p:nvSpPr>
              <p:cNvPr id="27" name="24 CuadroTexto">
                <a:extLst>
                  <a:ext uri="{FF2B5EF4-FFF2-40B4-BE49-F238E27FC236}">
                    <a16:creationId xmlns:a16="http://schemas.microsoft.com/office/drawing/2014/main" xmlns="" id="{EBB87C0E-A5C0-4BB0-9145-D59A7B9FEC65}"/>
                  </a:ext>
                </a:extLst>
              </p:cNvPr>
              <p:cNvSpPr txBox="1"/>
              <p:nvPr/>
            </p:nvSpPr>
            <p:spPr>
              <a:xfrm>
                <a:off x="4878262" y="149835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60007A"/>
                    </a:solidFill>
                  </a:rPr>
                  <a:t>5</a:t>
                </a:r>
              </a:p>
            </p:txBody>
          </p:sp>
          <p:sp>
            <p:nvSpPr>
              <p:cNvPr id="28" name="25 CuadroTexto">
                <a:extLst>
                  <a:ext uri="{FF2B5EF4-FFF2-40B4-BE49-F238E27FC236}">
                    <a16:creationId xmlns:a16="http://schemas.microsoft.com/office/drawing/2014/main" xmlns="" id="{93597F23-D2FA-4225-8AF9-9126AC2C0F79}"/>
                  </a:ext>
                </a:extLst>
              </p:cNvPr>
              <p:cNvSpPr txBox="1"/>
              <p:nvPr/>
            </p:nvSpPr>
            <p:spPr>
              <a:xfrm>
                <a:off x="5202613" y="1632233"/>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60007A"/>
                    </a:solidFill>
                  </a:rPr>
                  <a:t>Foco en intereses, no en posiciones</a:t>
                </a:r>
              </a:p>
            </p:txBody>
          </p:sp>
        </p:grpSp>
      </p:grpSp>
      <p:grpSp>
        <p:nvGrpSpPr>
          <p:cNvPr id="41" name="Group 40"/>
          <p:cNvGrpSpPr/>
          <p:nvPr/>
        </p:nvGrpSpPr>
        <p:grpSpPr>
          <a:xfrm>
            <a:off x="651098" y="2237275"/>
            <a:ext cx="8148066" cy="830997"/>
            <a:chOff x="651098" y="2237275"/>
            <a:chExt cx="8148066" cy="830997"/>
          </a:xfrm>
        </p:grpSpPr>
        <p:grpSp>
          <p:nvGrpSpPr>
            <p:cNvPr id="6" name="Group 30"/>
            <p:cNvGrpSpPr/>
            <p:nvPr/>
          </p:nvGrpSpPr>
          <p:grpSpPr>
            <a:xfrm>
              <a:off x="651098" y="2237275"/>
              <a:ext cx="3920902" cy="830997"/>
              <a:chOff x="2258821" y="2081419"/>
              <a:chExt cx="3920902" cy="830997"/>
            </a:xfrm>
          </p:grpSpPr>
          <p:sp>
            <p:nvSpPr>
              <p:cNvPr id="48" name="26 CuadroTexto">
                <a:extLst>
                  <a:ext uri="{FF2B5EF4-FFF2-40B4-BE49-F238E27FC236}">
                    <a16:creationId xmlns:a16="http://schemas.microsoft.com/office/drawing/2014/main" xmlns="" id="{A250E898-5161-4020-B326-52ADA2160D77}"/>
                  </a:ext>
                </a:extLst>
              </p:cNvPr>
              <p:cNvSpPr txBox="1"/>
              <p:nvPr/>
            </p:nvSpPr>
            <p:spPr>
              <a:xfrm>
                <a:off x="2258821" y="2187696"/>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C00000"/>
                    </a:solidFill>
                  </a:rPr>
                  <a:t>6</a:t>
                </a:r>
              </a:p>
            </p:txBody>
          </p:sp>
          <p:sp>
            <p:nvSpPr>
              <p:cNvPr id="51" name="29 CuadroTexto">
                <a:extLst>
                  <a:ext uri="{FF2B5EF4-FFF2-40B4-BE49-F238E27FC236}">
                    <a16:creationId xmlns:a16="http://schemas.microsoft.com/office/drawing/2014/main" xmlns="" id="{4EFCE257-3AD9-492F-B432-D823A7492F54}"/>
                  </a:ext>
                </a:extLst>
              </p:cNvPr>
              <p:cNvSpPr txBox="1"/>
              <p:nvPr/>
            </p:nvSpPr>
            <p:spPr>
              <a:xfrm>
                <a:off x="2583172" y="2081419"/>
                <a:ext cx="3596551" cy="830997"/>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C00000"/>
                    </a:solidFill>
                  </a:rPr>
                  <a:t>Nunca validar supuestos e inferencias, actuar como si fuesen ciertos.</a:t>
                </a:r>
              </a:p>
            </p:txBody>
          </p:sp>
        </p:grpSp>
        <p:grpSp>
          <p:nvGrpSpPr>
            <p:cNvPr id="29" name="Group 28"/>
            <p:cNvGrpSpPr/>
            <p:nvPr/>
          </p:nvGrpSpPr>
          <p:grpSpPr>
            <a:xfrm>
              <a:off x="4878262" y="2310859"/>
              <a:ext cx="3920902" cy="600164"/>
              <a:chOff x="4878262" y="2264875"/>
              <a:chExt cx="3920902" cy="600164"/>
            </a:xfrm>
          </p:grpSpPr>
          <p:sp>
            <p:nvSpPr>
              <p:cNvPr id="30" name="26 CuadroTexto">
                <a:extLst>
                  <a:ext uri="{FF2B5EF4-FFF2-40B4-BE49-F238E27FC236}">
                    <a16:creationId xmlns:a16="http://schemas.microsoft.com/office/drawing/2014/main" xmlns="" id="{A250E898-5161-4020-B326-52ADA2160D77}"/>
                  </a:ext>
                </a:extLst>
              </p:cNvPr>
              <p:cNvSpPr txBox="1"/>
              <p:nvPr/>
            </p:nvSpPr>
            <p:spPr>
              <a:xfrm>
                <a:off x="4878262" y="226487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C00000"/>
                    </a:solidFill>
                  </a:rPr>
                  <a:t>6</a:t>
                </a:r>
              </a:p>
            </p:txBody>
          </p:sp>
          <p:sp>
            <p:nvSpPr>
              <p:cNvPr id="31" name="29 CuadroTexto">
                <a:extLst>
                  <a:ext uri="{FF2B5EF4-FFF2-40B4-BE49-F238E27FC236}">
                    <a16:creationId xmlns:a16="http://schemas.microsoft.com/office/drawing/2014/main" xmlns="" id="{4EFCE257-3AD9-492F-B432-D823A7492F54}"/>
                  </a:ext>
                </a:extLst>
              </p:cNvPr>
              <p:cNvSpPr txBox="1"/>
              <p:nvPr/>
            </p:nvSpPr>
            <p:spPr>
              <a:xfrm>
                <a:off x="5202613" y="2380291"/>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C00000"/>
                    </a:solidFill>
                  </a:rPr>
                  <a:t>Validar suposiciones e inferencias</a:t>
                </a:r>
              </a:p>
            </p:txBody>
          </p:sp>
        </p:grpSp>
      </p:grpSp>
      <p:grpSp>
        <p:nvGrpSpPr>
          <p:cNvPr id="40" name="Group 39"/>
          <p:cNvGrpSpPr/>
          <p:nvPr/>
        </p:nvGrpSpPr>
        <p:grpSpPr>
          <a:xfrm>
            <a:off x="651098" y="3076543"/>
            <a:ext cx="8148065" cy="639239"/>
            <a:chOff x="651098" y="3076543"/>
            <a:chExt cx="8148065" cy="639239"/>
          </a:xfrm>
        </p:grpSpPr>
        <p:grpSp>
          <p:nvGrpSpPr>
            <p:cNvPr id="7" name="Group 31"/>
            <p:cNvGrpSpPr/>
            <p:nvPr/>
          </p:nvGrpSpPr>
          <p:grpSpPr>
            <a:xfrm>
              <a:off x="651098" y="3128330"/>
              <a:ext cx="3920901" cy="587452"/>
              <a:chOff x="2258821" y="3135637"/>
              <a:chExt cx="3920901" cy="587452"/>
            </a:xfrm>
          </p:grpSpPr>
          <p:sp>
            <p:nvSpPr>
              <p:cNvPr id="49" name="27 CuadroTexto">
                <a:extLst>
                  <a:ext uri="{FF2B5EF4-FFF2-40B4-BE49-F238E27FC236}">
                    <a16:creationId xmlns:a16="http://schemas.microsoft.com/office/drawing/2014/main" xmlns="" id="{26464FE8-E2B6-4C4E-81FA-C7A8855C68C4}"/>
                  </a:ext>
                </a:extLst>
              </p:cNvPr>
              <p:cNvSpPr txBox="1"/>
              <p:nvPr/>
            </p:nvSpPr>
            <p:spPr>
              <a:xfrm>
                <a:off x="2258821" y="3135637"/>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4D4D4D"/>
                    </a:solidFill>
                  </a:rPr>
                  <a:t>7</a:t>
                </a:r>
              </a:p>
            </p:txBody>
          </p:sp>
          <p:sp>
            <p:nvSpPr>
              <p:cNvPr id="52" name="30 CuadroTexto">
                <a:extLst>
                  <a:ext uri="{FF2B5EF4-FFF2-40B4-BE49-F238E27FC236}">
                    <a16:creationId xmlns:a16="http://schemas.microsoft.com/office/drawing/2014/main" xmlns="" id="{AF18017D-F4B9-4706-A29E-3CBAB2F58115}"/>
                  </a:ext>
                </a:extLst>
              </p:cNvPr>
              <p:cNvSpPr txBox="1"/>
              <p:nvPr/>
            </p:nvSpPr>
            <p:spPr>
              <a:xfrm>
                <a:off x="2583171" y="3138314"/>
                <a:ext cx="3596551"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4D4D4D"/>
                    </a:solidFill>
                  </a:rPr>
                  <a:t>Controlar la conversación y las decisiones</a:t>
                </a:r>
              </a:p>
            </p:txBody>
          </p:sp>
        </p:grpSp>
        <p:grpSp>
          <p:nvGrpSpPr>
            <p:cNvPr id="32" name="Group 31"/>
            <p:cNvGrpSpPr/>
            <p:nvPr/>
          </p:nvGrpSpPr>
          <p:grpSpPr>
            <a:xfrm>
              <a:off x="4878262" y="3076543"/>
              <a:ext cx="3920901" cy="600164"/>
              <a:chOff x="4878262" y="3207416"/>
              <a:chExt cx="3920901" cy="600164"/>
            </a:xfrm>
          </p:grpSpPr>
          <p:sp>
            <p:nvSpPr>
              <p:cNvPr id="33" name="27 CuadroTexto">
                <a:extLst>
                  <a:ext uri="{FF2B5EF4-FFF2-40B4-BE49-F238E27FC236}">
                    <a16:creationId xmlns:a16="http://schemas.microsoft.com/office/drawing/2014/main" xmlns="" id="{26464FE8-E2B6-4C4E-81FA-C7A8855C68C4}"/>
                  </a:ext>
                </a:extLst>
              </p:cNvPr>
              <p:cNvSpPr txBox="1"/>
              <p:nvPr/>
            </p:nvSpPr>
            <p:spPr>
              <a:xfrm>
                <a:off x="4878262" y="3207416"/>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4D4D4D"/>
                    </a:solidFill>
                  </a:rPr>
                  <a:t>7</a:t>
                </a:r>
              </a:p>
            </p:txBody>
          </p:sp>
          <p:sp>
            <p:nvSpPr>
              <p:cNvPr id="35" name="30 CuadroTexto">
                <a:extLst>
                  <a:ext uri="{FF2B5EF4-FFF2-40B4-BE49-F238E27FC236}">
                    <a16:creationId xmlns:a16="http://schemas.microsoft.com/office/drawing/2014/main" xmlns="" id="{AF18017D-F4B9-4706-A29E-3CBAB2F58115}"/>
                  </a:ext>
                </a:extLst>
              </p:cNvPr>
              <p:cNvSpPr txBox="1"/>
              <p:nvPr/>
            </p:nvSpPr>
            <p:spPr>
              <a:xfrm>
                <a:off x="5202612" y="3335057"/>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4D4D4D"/>
                    </a:solidFill>
                  </a:rPr>
                  <a:t>Decidir juntos los pasos siguientes</a:t>
                </a:r>
              </a:p>
            </p:txBody>
          </p:sp>
        </p:grpSp>
      </p:grpSp>
      <p:grpSp>
        <p:nvGrpSpPr>
          <p:cNvPr id="42" name="Group 41"/>
          <p:cNvGrpSpPr/>
          <p:nvPr/>
        </p:nvGrpSpPr>
        <p:grpSpPr>
          <a:xfrm>
            <a:off x="651098" y="3831259"/>
            <a:ext cx="8148064" cy="609977"/>
            <a:chOff x="651098" y="3831259"/>
            <a:chExt cx="8148064" cy="609977"/>
          </a:xfrm>
        </p:grpSpPr>
        <p:grpSp>
          <p:nvGrpSpPr>
            <p:cNvPr id="8" name="Group 32"/>
            <p:cNvGrpSpPr/>
            <p:nvPr/>
          </p:nvGrpSpPr>
          <p:grpSpPr>
            <a:xfrm>
              <a:off x="651098" y="3831259"/>
              <a:ext cx="3920900" cy="609977"/>
              <a:chOff x="2258821" y="4083319"/>
              <a:chExt cx="3920900" cy="609977"/>
            </a:xfrm>
          </p:grpSpPr>
          <p:sp>
            <p:nvSpPr>
              <p:cNvPr id="50" name="28 CuadroTexto">
                <a:extLst>
                  <a:ext uri="{FF2B5EF4-FFF2-40B4-BE49-F238E27FC236}">
                    <a16:creationId xmlns:a16="http://schemas.microsoft.com/office/drawing/2014/main" xmlns="" id="{FBBD89DF-7B92-4F44-A543-4F7E85005196}"/>
                  </a:ext>
                </a:extLst>
              </p:cNvPr>
              <p:cNvSpPr txBox="1"/>
              <p:nvPr/>
            </p:nvSpPr>
            <p:spPr>
              <a:xfrm>
                <a:off x="2258821" y="4108521"/>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996633"/>
                    </a:solidFill>
                  </a:rPr>
                  <a:t>8</a:t>
                </a:r>
              </a:p>
            </p:txBody>
          </p:sp>
          <p:sp>
            <p:nvSpPr>
              <p:cNvPr id="53" name="31 CuadroTexto">
                <a:extLst>
                  <a:ext uri="{FF2B5EF4-FFF2-40B4-BE49-F238E27FC236}">
                    <a16:creationId xmlns:a16="http://schemas.microsoft.com/office/drawing/2014/main" xmlns="" id="{364BCE8A-8B60-423C-97B8-36C2556E08C1}"/>
                  </a:ext>
                </a:extLst>
              </p:cNvPr>
              <p:cNvSpPr txBox="1"/>
              <p:nvPr/>
            </p:nvSpPr>
            <p:spPr>
              <a:xfrm>
                <a:off x="2583170" y="4083319"/>
                <a:ext cx="3596551"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996633"/>
                    </a:solidFill>
                  </a:rPr>
                  <a:t>Evitar a toda costa </a:t>
                </a:r>
                <a:r>
                  <a:rPr lang="es-MX" dirty="0">
                    <a:solidFill>
                      <a:srgbClr val="996633"/>
                    </a:solidFill>
                  </a:rPr>
                  <a:t>d</a:t>
                </a:r>
                <a:r>
                  <a:rPr lang="es-MX" b="0" dirty="0">
                    <a:solidFill>
                      <a:srgbClr val="996633"/>
                    </a:solidFill>
                  </a:rPr>
                  <a:t>iscutir temas escabrosos, ”salvar la cara”</a:t>
                </a:r>
              </a:p>
            </p:txBody>
          </p:sp>
        </p:grpSp>
        <p:grpSp>
          <p:nvGrpSpPr>
            <p:cNvPr id="36" name="Group 35"/>
            <p:cNvGrpSpPr/>
            <p:nvPr/>
          </p:nvGrpSpPr>
          <p:grpSpPr>
            <a:xfrm>
              <a:off x="4878262" y="3836260"/>
              <a:ext cx="3920900" cy="600164"/>
              <a:chOff x="4878262" y="4075448"/>
              <a:chExt cx="3920900" cy="600164"/>
            </a:xfrm>
          </p:grpSpPr>
          <p:sp>
            <p:nvSpPr>
              <p:cNvPr id="37" name="28 CuadroTexto">
                <a:extLst>
                  <a:ext uri="{FF2B5EF4-FFF2-40B4-BE49-F238E27FC236}">
                    <a16:creationId xmlns:a16="http://schemas.microsoft.com/office/drawing/2014/main" xmlns="" id="{FBBD89DF-7B92-4F44-A543-4F7E85005196}"/>
                  </a:ext>
                </a:extLst>
              </p:cNvPr>
              <p:cNvSpPr txBox="1"/>
              <p:nvPr/>
            </p:nvSpPr>
            <p:spPr>
              <a:xfrm>
                <a:off x="4878262" y="4075448"/>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996633"/>
                    </a:solidFill>
                  </a:rPr>
                  <a:t>8</a:t>
                </a:r>
              </a:p>
            </p:txBody>
          </p:sp>
          <p:sp>
            <p:nvSpPr>
              <p:cNvPr id="38" name="31 CuadroTexto">
                <a:extLst>
                  <a:ext uri="{FF2B5EF4-FFF2-40B4-BE49-F238E27FC236}">
                    <a16:creationId xmlns:a16="http://schemas.microsoft.com/office/drawing/2014/main" xmlns="" id="{364BCE8A-8B60-423C-97B8-36C2556E08C1}"/>
                  </a:ext>
                </a:extLst>
              </p:cNvPr>
              <p:cNvSpPr txBox="1"/>
              <p:nvPr/>
            </p:nvSpPr>
            <p:spPr>
              <a:xfrm>
                <a:off x="5202611" y="4190864"/>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996633"/>
                    </a:solidFill>
                  </a:rPr>
                  <a:t>Discutir indiscutibles</a:t>
                </a:r>
              </a:p>
            </p:txBody>
          </p:sp>
        </p:grpSp>
      </p:grpSp>
      <p:sp>
        <p:nvSpPr>
          <p:cNvPr id="39"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55"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6" name="Rectangle 2"/>
          <p:cNvSpPr txBox="1">
            <a:spLocks noChangeArrowheads="1"/>
          </p:cNvSpPr>
          <p:nvPr/>
        </p:nvSpPr>
        <p:spPr bwMode="auto">
          <a:xfrm>
            <a:off x="251520" y="80498"/>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spcBef>
                <a:spcPct val="0"/>
              </a:spcBef>
              <a:defRPr/>
            </a:pPr>
            <a:r>
              <a:rPr lang="es-AR" sz="2400" kern="0" dirty="0" smtClean="0">
                <a:latin typeface="+mj-lt"/>
                <a:ea typeface="+mj-ea"/>
                <a:cs typeface="+mj-cs"/>
              </a:rPr>
              <a:t>efectividad de las Interacciones</a:t>
            </a:r>
          </a:p>
        </p:txBody>
      </p:sp>
      <p:sp>
        <p:nvSpPr>
          <p:cNvPr id="57" name="Slide Number Placeholder 1"/>
          <p:cNvSpPr>
            <a:spLocks noGrp="1"/>
          </p:cNvSpPr>
          <p:nvPr>
            <p:ph type="sldNum" sz="quarter" idx="10"/>
          </p:nvPr>
        </p:nvSpPr>
        <p:spPr>
          <a:xfrm>
            <a:off x="6966858" y="4876006"/>
            <a:ext cx="2133600" cy="200025"/>
          </a:xfrm>
        </p:spPr>
        <p:txBody>
          <a:bodyPr/>
          <a:lstStyle/>
          <a:p>
            <a:pPr>
              <a:defRPr/>
            </a:pPr>
            <a:r>
              <a:rPr lang="en-US" dirty="0" smtClean="0">
                <a:solidFill>
                  <a:schemeClr val="bg1"/>
                </a:solidFill>
              </a:rPr>
              <a:t> PSA Corporate University </a:t>
            </a:r>
            <a:r>
              <a:rPr lang="en-US" dirty="0" smtClean="0">
                <a:solidFill>
                  <a:schemeClr val="accent4">
                    <a:lumMod val="60000"/>
                    <a:lumOff val="40000"/>
                  </a:schemeClr>
                </a:solidFill>
              </a:rPr>
              <a:t>|</a:t>
            </a:r>
            <a:r>
              <a:rPr lang="en-US" dirty="0" smtClean="0"/>
              <a:t> </a:t>
            </a:r>
            <a:fld id="{B562BDBD-34F9-49F1-98B5-751500D78356}" type="slidenum">
              <a:rPr lang="en-US" smtClean="0">
                <a:solidFill>
                  <a:srgbClr val="B2B2B2"/>
                </a:solidFill>
              </a:rPr>
              <a:pPr>
                <a:defRPr/>
              </a:pPr>
              <a:t>169</a:t>
            </a:fld>
            <a:endParaRPr lang="en-US" dirty="0">
              <a:solidFill>
                <a:srgbClr val="B2B2B2"/>
              </a:solidFill>
            </a:endParaRPr>
          </a:p>
        </p:txBody>
      </p:sp>
      <p:sp>
        <p:nvSpPr>
          <p:cNvPr id="58" name="TextBox 57"/>
          <p:cNvSpPr txBox="1"/>
          <p:nvPr/>
        </p:nvSpPr>
        <p:spPr>
          <a:xfrm>
            <a:off x="1383808" y="1059582"/>
            <a:ext cx="2468112" cy="338554"/>
          </a:xfrm>
          <a:prstGeom prst="rect">
            <a:avLst/>
          </a:prstGeom>
          <a:noFill/>
        </p:spPr>
        <p:txBody>
          <a:bodyPr wrap="none" rtlCol="0">
            <a:spAutoFit/>
          </a:bodyPr>
          <a:lstStyle/>
          <a:p>
            <a:r>
              <a:rPr lang="es-AR" u="sng" dirty="0" smtClean="0"/>
              <a:t>FORMAS INEFECTIVAS</a:t>
            </a:r>
            <a:endParaRPr lang="es-AR" u="sng" dirty="0"/>
          </a:p>
        </p:txBody>
      </p:sp>
      <p:sp>
        <p:nvSpPr>
          <p:cNvPr id="59" name="TextBox 58"/>
          <p:cNvSpPr txBox="1"/>
          <p:nvPr/>
        </p:nvSpPr>
        <p:spPr>
          <a:xfrm>
            <a:off x="5560272" y="1073534"/>
            <a:ext cx="2320635" cy="338554"/>
          </a:xfrm>
          <a:prstGeom prst="rect">
            <a:avLst/>
          </a:prstGeom>
          <a:noFill/>
        </p:spPr>
        <p:txBody>
          <a:bodyPr wrap="none" rtlCol="0">
            <a:spAutoFit/>
          </a:bodyPr>
          <a:lstStyle/>
          <a:p>
            <a:r>
              <a:rPr lang="es-AR" u="sng" dirty="0" smtClean="0"/>
              <a:t>FORMAS EFECTIVAS</a:t>
            </a:r>
            <a:endParaRPr lang="es-AR" u="sng" dirty="0"/>
          </a:p>
        </p:txBody>
      </p:sp>
    </p:spTree>
    <p:extLst>
      <p:ext uri="{BB962C8B-B14F-4D97-AF65-F5344CB8AC3E}">
        <p14:creationId xmlns="" xmlns:p14="http://schemas.microsoft.com/office/powerpoint/2010/main" val="56395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05" name="Picture 3" descr="BU004652"/>
          <p:cNvPicPr>
            <a:picLocks noChangeAspect="1" noChangeArrowheads="1"/>
          </p:cNvPicPr>
          <p:nvPr/>
        </p:nvPicPr>
        <p:blipFill>
          <a:blip r:embed="rId3" cstate="print"/>
          <a:srcRect/>
          <a:stretch>
            <a:fillRect/>
          </a:stretch>
        </p:blipFill>
        <p:spPr bwMode="auto">
          <a:xfrm>
            <a:off x="0" y="-668610"/>
            <a:ext cx="9144000" cy="5812110"/>
          </a:xfrm>
          <a:prstGeom prst="rect">
            <a:avLst/>
          </a:prstGeom>
          <a:noFill/>
          <a:ln w="9525">
            <a:noFill/>
            <a:miter lim="800000"/>
            <a:headEnd/>
            <a:tailEnd/>
          </a:ln>
        </p:spPr>
      </p:pic>
      <p:sp>
        <p:nvSpPr>
          <p:cNvPr id="972806" name="Text Box 6"/>
          <p:cNvSpPr txBox="1">
            <a:spLocks noChangeArrowheads="1"/>
          </p:cNvSpPr>
          <p:nvPr/>
        </p:nvSpPr>
        <p:spPr bwMode="auto">
          <a:xfrm>
            <a:off x="901772" y="4011912"/>
            <a:ext cx="7340471" cy="830997"/>
          </a:xfrm>
          <a:prstGeom prst="rect">
            <a:avLst/>
          </a:prstGeom>
          <a:noFill/>
          <a:ln w="9525" algn="ctr">
            <a:noFill/>
            <a:miter lim="800000"/>
            <a:headEnd/>
            <a:tailEnd/>
          </a:ln>
          <a:effectLst/>
        </p:spPr>
        <p:txBody>
          <a:bodyPr wrap="none">
            <a:spAutoFit/>
          </a:bodyPr>
          <a:lstStyle/>
          <a:p>
            <a:pPr algn="ctr"/>
            <a:r>
              <a:rPr lang="es-MX" sz="4800" b="1" dirty="0" smtClean="0">
                <a:solidFill>
                  <a:schemeClr val="bg1"/>
                </a:solidFill>
              </a:rPr>
              <a:t>¿compromiso </a:t>
            </a:r>
            <a:r>
              <a:rPr lang="es-MX" sz="4800" b="1" dirty="0">
                <a:solidFill>
                  <a:schemeClr val="bg1"/>
                </a:solidFill>
              </a:rPr>
              <a:t>asumido?</a:t>
            </a:r>
            <a:endParaRPr lang="es-ES" sz="4800" b="1"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ak7.picdn.net/shutterstock/videos/3836552/preview/stock-footage-airplane-landing-at-dusk.jpg"/>
          <p:cNvPicPr>
            <a:picLocks noChangeAspect="1" noChangeArrowheads="1"/>
          </p:cNvPicPr>
          <p:nvPr/>
        </p:nvPicPr>
        <p:blipFill>
          <a:blip r:embed="rId2" cstate="print"/>
          <a:srcRect/>
          <a:stretch>
            <a:fillRect/>
          </a:stretch>
        </p:blipFill>
        <p:spPr bwMode="auto">
          <a:xfrm>
            <a:off x="0" y="1"/>
            <a:ext cx="9209088" cy="5143499"/>
          </a:xfrm>
          <a:prstGeom prst="rect">
            <a:avLst/>
          </a:prstGeom>
          <a:noFill/>
          <a:ln w="9525">
            <a:noFill/>
            <a:miter lim="800000"/>
            <a:headEnd/>
            <a:tailEnd/>
          </a:ln>
        </p:spPr>
      </p:pic>
      <p:sp>
        <p:nvSpPr>
          <p:cNvPr id="2" name="1 Título"/>
          <p:cNvSpPr>
            <a:spLocks noGrp="1"/>
          </p:cNvSpPr>
          <p:nvPr>
            <p:ph type="title"/>
          </p:nvPr>
        </p:nvSpPr>
        <p:spPr/>
        <p:txBody>
          <a:bodyPr/>
          <a:lstStyle/>
          <a:p>
            <a:r>
              <a:rPr lang="es-AR" dirty="0" err="1">
                <a:solidFill>
                  <a:schemeClr val="bg1"/>
                </a:solidFill>
              </a:rPr>
              <a:t>Check-out</a:t>
            </a:r>
            <a:endParaRPr lang="es-ES" dirty="0">
              <a:solidFill>
                <a:schemeClr val="bg1"/>
              </a:solidFill>
            </a:endParaRPr>
          </a:p>
        </p:txBody>
      </p:sp>
      <p:sp>
        <p:nvSpPr>
          <p:cNvPr id="4" name="3 Marcador de número de diapositiva"/>
          <p:cNvSpPr>
            <a:spLocks noGrp="1"/>
          </p:cNvSpPr>
          <p:nvPr>
            <p:ph type="sldNum" sz="quarter" idx="10"/>
          </p:nvPr>
        </p:nvSpPr>
        <p:spPr>
          <a:xfrm>
            <a:off x="6948264" y="4876006"/>
            <a:ext cx="2133600" cy="200025"/>
          </a:xfrm>
        </p:spPr>
        <p:txBody>
          <a:bodyPr/>
          <a:lstStyle/>
          <a:p>
            <a:pPr>
              <a:defRPr/>
            </a:pPr>
            <a:r>
              <a:rPr lang="en-US" dirty="0" smtClean="0">
                <a:solidFill>
                  <a:schemeClr val="accent4">
                    <a:lumMod val="60000"/>
                    <a:lumOff val="40000"/>
                  </a:schemeClr>
                </a:solidFill>
              </a:rPr>
              <a:t>|</a:t>
            </a:r>
            <a:r>
              <a:rPr lang="en-US" dirty="0" smtClean="0"/>
              <a:t> </a:t>
            </a:r>
            <a:fld id="{A1E05332-54C3-48A0-89AF-A7F15008F0F8}" type="slidenum">
              <a:rPr lang="en-US" smtClean="0">
                <a:solidFill>
                  <a:srgbClr val="B2B2B2"/>
                </a:solidFill>
              </a:rPr>
              <a:pPr>
                <a:defRPr/>
              </a:pPr>
              <a:t>170</a:t>
            </a:fld>
            <a:endParaRPr lang="en-US" dirty="0">
              <a:solidFill>
                <a:srgbClr val="B2B2B2"/>
              </a:solidFill>
            </a:endParaRPr>
          </a:p>
        </p:txBody>
      </p:sp>
    </p:spTree>
    <p:extLst>
      <p:ext uri="{BB962C8B-B14F-4D97-AF65-F5344CB8AC3E}">
        <p14:creationId xmlns="" xmlns:p14="http://schemas.microsoft.com/office/powerpoint/2010/main" val="247489785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179512" y="51470"/>
            <a:ext cx="8685213" cy="434578"/>
          </a:xfrm>
        </p:spPr>
        <p:txBody>
          <a:bodyPr/>
          <a:lstStyle/>
          <a:p>
            <a:r>
              <a:rPr lang="es-AR" dirty="0" err="1" smtClean="0"/>
              <a:t>check</a:t>
            </a:r>
            <a:r>
              <a:rPr lang="es-AR" dirty="0" smtClean="0"/>
              <a:t> </a:t>
            </a:r>
            <a:r>
              <a:rPr lang="es-AR" dirty="0" err="1" smtClean="0"/>
              <a:t>out</a:t>
            </a:r>
            <a:endParaRPr lang="es-AR" dirty="0"/>
          </a:p>
        </p:txBody>
      </p:sp>
      <p:sp>
        <p:nvSpPr>
          <p:cNvPr id="3" name="Content Placeholder 2"/>
          <p:cNvSpPr>
            <a:spLocks noGrp="1"/>
          </p:cNvSpPr>
          <p:nvPr>
            <p:ph idx="1"/>
          </p:nvPr>
        </p:nvSpPr>
        <p:spPr>
          <a:xfrm>
            <a:off x="611560" y="1239602"/>
            <a:ext cx="7920880" cy="2916324"/>
          </a:xfrm>
        </p:spPr>
        <p:txBody>
          <a:bodyPr/>
          <a:lstStyle/>
          <a:p>
            <a:pPr marL="339725" indent="-339725" defTabSz="895350">
              <a:buClr>
                <a:srgbClr val="D77C2A"/>
              </a:buClr>
              <a:buFontTx/>
              <a:buAutoNum type="arabicPeriod"/>
            </a:pPr>
            <a:r>
              <a:rPr lang="es-ES" sz="2400" dirty="0" smtClean="0"/>
              <a:t>¿Cómo me voy?</a:t>
            </a:r>
          </a:p>
          <a:p>
            <a:pPr marL="339725" indent="-339725" defTabSz="895350">
              <a:buClr>
                <a:srgbClr val="D77C2A"/>
              </a:buClr>
              <a:buFontTx/>
              <a:buAutoNum type="arabicPeriod"/>
            </a:pPr>
            <a:r>
              <a:rPr lang="es-ES" sz="2400" dirty="0" smtClean="0"/>
              <a:t>¿Qué voy a hacer de un modo diferente a partir de ahora?</a:t>
            </a:r>
          </a:p>
          <a:p>
            <a:pPr marL="339725" indent="-339725" defTabSz="895350">
              <a:buClr>
                <a:srgbClr val="D77C2A"/>
              </a:buClr>
              <a:buFontTx/>
              <a:buAutoNum type="arabicPeriod"/>
            </a:pPr>
            <a:r>
              <a:rPr lang="es-ES" sz="2400" dirty="0" smtClean="0"/>
              <a:t>¿Quedó sin tratar algún tema importante para mi? </a:t>
            </a:r>
          </a:p>
          <a:p>
            <a:pPr marL="339725" indent="-339725" defTabSz="895350">
              <a:spcBef>
                <a:spcPct val="70000"/>
              </a:spcBef>
              <a:buClr>
                <a:srgbClr val="D77C2A"/>
              </a:buClr>
              <a:buFontTx/>
              <a:buAutoNum type="arabicPeriod"/>
            </a:pPr>
            <a:r>
              <a:rPr lang="es-ES" sz="2400" dirty="0" smtClean="0"/>
              <a:t>¿Cuál es mi reflexión final sobre la reunión (tarea/relaciones/yo mismo)?.</a:t>
            </a:r>
            <a:endParaRPr lang="es-ES" sz="2400" dirty="0"/>
          </a:p>
        </p:txBody>
      </p:sp>
      <p:sp>
        <p:nvSpPr>
          <p:cNvPr id="4" name="Slide Number Placeholder 3"/>
          <p:cNvSpPr>
            <a:spLocks noGrp="1"/>
          </p:cNvSpPr>
          <p:nvPr>
            <p:ph type="sldNum" sz="quarter" idx="10"/>
          </p:nvPr>
        </p:nvSpPr>
        <p:spPr>
          <a:xfrm>
            <a:off x="7010400" y="4892005"/>
            <a:ext cx="2133600" cy="200025"/>
          </a:xfrm>
        </p:spPr>
        <p:txBody>
          <a:bodyPr/>
          <a:lstStyle/>
          <a:p>
            <a:pPr>
              <a:defRPr/>
            </a:pPr>
            <a:r>
              <a:rPr lang="en-US" dirty="0" smtClean="0"/>
              <a:t>| </a:t>
            </a:r>
            <a:fld id="{475EB742-DF33-4CEA-9D9D-6226EB51D041}" type="slidenum">
              <a:rPr lang="en-US" smtClean="0">
                <a:solidFill>
                  <a:srgbClr val="B2B2B2"/>
                </a:solidFill>
              </a:rPr>
              <a:pPr>
                <a:defRPr/>
              </a:pPr>
              <a:t>171</a:t>
            </a:fld>
            <a:endParaRPr lang="en-US" dirty="0">
              <a:solidFill>
                <a:srgbClr val="B2B2B2"/>
              </a:solidFill>
            </a:endParaRP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sldNum" sz="quarter" idx="10"/>
          </p:nvPr>
        </p:nvSpPr>
        <p:spPr>
          <a:xfrm>
            <a:off x="6995886" y="4899935"/>
            <a:ext cx="2133600" cy="200025"/>
          </a:xfrm>
        </p:spPr>
        <p:txBody>
          <a:bodyPr/>
          <a:lstStyle/>
          <a:p>
            <a:pPr>
              <a:defRPr/>
            </a:pPr>
            <a:r>
              <a:rPr lang="en-US" dirty="0"/>
              <a:t>| </a:t>
            </a:r>
            <a:fld id="{208035A8-CC4C-4C31-818A-A00C1225D574}" type="slidenum">
              <a:rPr lang="en-US">
                <a:solidFill>
                  <a:srgbClr val="B2B2B2"/>
                </a:solidFill>
              </a:rPr>
              <a:pPr>
                <a:defRPr/>
              </a:pPr>
              <a:t>172</a:t>
            </a:fld>
            <a:endParaRPr lang="en-US" dirty="0">
              <a:solidFill>
                <a:srgbClr val="B2B2B2"/>
              </a:solidFill>
            </a:endParaRPr>
          </a:p>
        </p:txBody>
      </p:sp>
      <p:grpSp>
        <p:nvGrpSpPr>
          <p:cNvPr id="2" name="Group 10"/>
          <p:cNvGrpSpPr>
            <a:grpSpLocks/>
          </p:cNvGrpSpPr>
          <p:nvPr/>
        </p:nvGrpSpPr>
        <p:grpSpPr bwMode="auto">
          <a:xfrm>
            <a:off x="-6922" y="-164554"/>
            <a:ext cx="7740352" cy="4975790"/>
            <a:chOff x="0" y="0"/>
            <a:chExt cx="5760" cy="4999"/>
          </a:xfrm>
        </p:grpSpPr>
        <p:grpSp>
          <p:nvGrpSpPr>
            <p:cNvPr id="3" name="Group 55"/>
            <p:cNvGrpSpPr>
              <a:grpSpLocks/>
            </p:cNvGrpSpPr>
            <p:nvPr/>
          </p:nvGrpSpPr>
          <p:grpSpPr bwMode="auto">
            <a:xfrm>
              <a:off x="0" y="0"/>
              <a:ext cx="5760" cy="4320"/>
              <a:chOff x="0" y="0"/>
              <a:chExt cx="5760" cy="4320"/>
            </a:xfrm>
          </p:grpSpPr>
          <p:sp>
            <p:nvSpPr>
              <p:cNvPr id="8199" name="Rectangle 2"/>
              <p:cNvSpPr>
                <a:spLocks noChangeArrowheads="1"/>
              </p:cNvSpPr>
              <p:nvPr/>
            </p:nvSpPr>
            <p:spPr bwMode="auto">
              <a:xfrm>
                <a:off x="0" y="0"/>
                <a:ext cx="5760" cy="4320"/>
              </a:xfrm>
              <a:prstGeom prst="rect">
                <a:avLst/>
              </a:prstGeom>
              <a:solidFill>
                <a:schemeClr val="accent1"/>
              </a:solidFill>
              <a:ln w="9525" algn="ctr">
                <a:noFill/>
                <a:miter lim="800000"/>
                <a:headEnd/>
                <a:tailEnd/>
              </a:ln>
            </p:spPr>
            <p:txBody>
              <a:bodyPr wrap="none" anchor="ctr"/>
              <a:lstStyle/>
              <a:p>
                <a:endParaRPr lang="en-US" dirty="0"/>
              </a:p>
            </p:txBody>
          </p:sp>
          <p:pic>
            <p:nvPicPr>
              <p:cNvPr id="8200" name="Picture 6" descr="iStock_000004987969Small"/>
              <p:cNvPicPr>
                <a:picLocks noChangeAspect="1" noChangeArrowheads="1"/>
              </p:cNvPicPr>
              <p:nvPr/>
            </p:nvPicPr>
            <p:blipFill>
              <a:blip r:embed="rId3" cstate="print"/>
              <a:srcRect/>
              <a:stretch>
                <a:fillRect/>
              </a:stretch>
            </p:blipFill>
            <p:spPr bwMode="auto">
              <a:xfrm>
                <a:off x="0" y="0"/>
                <a:ext cx="5284" cy="3220"/>
              </a:xfrm>
              <a:prstGeom prst="rect">
                <a:avLst/>
              </a:prstGeom>
              <a:noFill/>
              <a:ln w="9525">
                <a:noFill/>
                <a:miter lim="800000"/>
                <a:headEnd/>
                <a:tailEnd/>
              </a:ln>
            </p:spPr>
          </p:pic>
        </p:grpSp>
        <p:pic>
          <p:nvPicPr>
            <p:cNvPr id="8198" name="29 Imagen" descr="AZUL.wmf"/>
            <p:cNvPicPr>
              <a:picLocks noChangeAspect="1"/>
            </p:cNvPicPr>
            <p:nvPr/>
          </p:nvPicPr>
          <p:blipFill>
            <a:blip r:embed="rId4" cstate="print"/>
            <a:srcRect r="-2336"/>
            <a:stretch>
              <a:fillRect/>
            </a:stretch>
          </p:blipFill>
          <p:spPr bwMode="auto">
            <a:xfrm>
              <a:off x="241" y="4429"/>
              <a:ext cx="1607" cy="570"/>
            </a:xfrm>
            <a:prstGeom prst="rect">
              <a:avLst/>
            </a:prstGeom>
            <a:noFill/>
            <a:ln w="9525">
              <a:noFill/>
              <a:miter lim="800000"/>
              <a:headEnd/>
              <a:tailEnd/>
            </a:ln>
          </p:spPr>
        </p:pic>
      </p:grpSp>
      <p:sp>
        <p:nvSpPr>
          <p:cNvPr id="10" name="Rectangle 9"/>
          <p:cNvSpPr/>
          <p:nvPr/>
        </p:nvSpPr>
        <p:spPr bwMode="auto">
          <a:xfrm>
            <a:off x="7092280" y="195486"/>
            <a:ext cx="2051720" cy="64807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9" name="TextBox 8"/>
          <p:cNvSpPr txBox="1"/>
          <p:nvPr/>
        </p:nvSpPr>
        <p:spPr>
          <a:xfrm>
            <a:off x="5220072" y="3219822"/>
            <a:ext cx="3600400" cy="1446550"/>
          </a:xfrm>
          <a:prstGeom prst="rect">
            <a:avLst/>
          </a:prstGeom>
          <a:noFill/>
        </p:spPr>
        <p:txBody>
          <a:bodyPr wrap="square" rtlCol="0">
            <a:spAutoFit/>
          </a:bodyPr>
          <a:lstStyle/>
          <a:p>
            <a:r>
              <a:rPr lang="es-AR" sz="8800" dirty="0" smtClean="0">
                <a:latin typeface="Gabriola" pitchFamily="82" charset="0"/>
              </a:rPr>
              <a:t>¡Gracias!</a:t>
            </a:r>
            <a:endParaRPr lang="es-AR" sz="8800" dirty="0">
              <a:latin typeface="Gabriola" pitchFamily="82" charset="0"/>
            </a:endParaRPr>
          </a:p>
        </p:txBody>
      </p:sp>
      <p:sp>
        <p:nvSpPr>
          <p:cNvPr id="11" name="3 Marcador de pie de página"/>
          <p:cNvSpPr>
            <a:spLocks noGrp="1"/>
          </p:cNvSpPr>
          <p:nvPr>
            <p:ph type="ftr" sz="quarter" idx="11"/>
          </p:nvPr>
        </p:nvSpPr>
        <p:spPr>
          <a:xfrm>
            <a:off x="0" y="4899010"/>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s-AR"/>
          </a:p>
        </p:txBody>
      </p:sp>
      <p:sp>
        <p:nvSpPr>
          <p:cNvPr id="4" name="Slide Number Placeholder 3"/>
          <p:cNvSpPr>
            <a:spLocks noGrp="1"/>
          </p:cNvSpPr>
          <p:nvPr>
            <p:ph type="sldNum" sz="quarter" idx="10"/>
          </p:nvPr>
        </p:nvSpPr>
        <p:spPr/>
        <p:txBody>
          <a:bodyPr/>
          <a:lstStyle/>
          <a:p>
            <a:pPr>
              <a:defRPr/>
            </a:pPr>
            <a:r>
              <a:rPr lang="en-US" smtClean="0"/>
              <a:t>| </a:t>
            </a:r>
            <a:fld id="{9B4E8CCE-87C1-4BA8-8D86-15FF64157675}" type="slidenum">
              <a:rPr lang="en-US" smtClean="0">
                <a:solidFill>
                  <a:srgbClr val="B2B2B2"/>
                </a:solidFill>
              </a:rPr>
              <a:pPr>
                <a:defRPr/>
              </a:pPr>
              <a:t>173</a:t>
            </a:fld>
            <a:endParaRPr lang="en-US">
              <a:solidFill>
                <a:srgbClr val="B2B2B2"/>
              </a:solidFill>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6"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C424CF16-A2E9-4E5C-9B0A-973D0E392892}" type="slidenum">
              <a:rPr lang="en-US" sz="1000">
                <a:solidFill>
                  <a:srgbClr val="B2B2B2"/>
                </a:solidFill>
                <a:sym typeface="Trebuchet MS" pitchFamily="34" charset="0"/>
              </a:rPr>
              <a:pPr algn="r" eaLnBrk="1" hangingPunct="1">
                <a:spcBef>
                  <a:spcPct val="0"/>
                </a:spcBef>
              </a:pPr>
              <a:t>174</a:t>
            </a:fld>
            <a:endParaRPr lang="en-US" sz="1000">
              <a:solidFill>
                <a:srgbClr val="B2B2B2"/>
              </a:solidFill>
              <a:sym typeface="Trebuchet MS" pitchFamily="34" charset="0"/>
            </a:endParaRPr>
          </a:p>
        </p:txBody>
      </p:sp>
      <p:pic>
        <p:nvPicPr>
          <p:cNvPr id="1026" name="Picture 2" descr="C:\Users\horacio.rieznik\AppData\Local\Microsoft\Windows\Temporary Internet Files\Content.IE5\MTWPBAW5\MC900441725[1].png"/>
          <p:cNvPicPr>
            <a:picLocks noChangeAspect="1" noChangeArrowheads="1"/>
          </p:cNvPicPr>
          <p:nvPr/>
        </p:nvPicPr>
        <p:blipFill>
          <a:blip r:embed="rId3" cstate="print"/>
          <a:srcRect/>
          <a:stretch>
            <a:fillRect/>
          </a:stretch>
        </p:blipFill>
        <p:spPr bwMode="auto">
          <a:xfrm rot="18556548">
            <a:off x="2731095" y="-452268"/>
            <a:ext cx="4509208" cy="6012277"/>
          </a:xfrm>
          <a:prstGeom prst="rect">
            <a:avLst/>
          </a:prstGeom>
          <a:noFill/>
        </p:spPr>
      </p:pic>
      <p:sp>
        <p:nvSpPr>
          <p:cNvPr id="4" name="Rectangle 3"/>
          <p:cNvSpPr/>
          <p:nvPr/>
        </p:nvSpPr>
        <p:spPr bwMode="auto">
          <a:xfrm>
            <a:off x="251520" y="357504"/>
            <a:ext cx="8892480" cy="3780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5"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538881" y="2139702"/>
            <a:ext cx="7129463" cy="722333"/>
          </a:xfrm>
          <a:noFill/>
          <a:ln/>
        </p:spPr>
        <p:txBody>
          <a:bodyPr/>
          <a:lstStyle/>
          <a:p>
            <a:pPr algn="ctr">
              <a:spcBef>
                <a:spcPct val="80000"/>
              </a:spcBef>
              <a:buClrTx/>
            </a:pPr>
            <a:r>
              <a:rPr lang="es-AR" sz="2800" dirty="0" smtClean="0"/>
              <a:t>COMPROMISOS IMPECABLES</a:t>
            </a:r>
            <a:endParaRPr lang="es-AR" sz="2800" dirty="0"/>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1882766" y="901918"/>
            <a:ext cx="4561442" cy="661720"/>
          </a:xfrm>
          <a:prstGeom prst="rect">
            <a:avLst/>
          </a:prstGeom>
        </p:spPr>
        <p:txBody>
          <a:bodyPr wrap="none">
            <a:spAutoFit/>
          </a:bodyPr>
          <a:lstStyle/>
          <a:p>
            <a:pPr algn="ctr">
              <a:spcBef>
                <a:spcPts val="600"/>
              </a:spcBef>
            </a:pPr>
            <a:r>
              <a:rPr lang="en-US" dirty="0" err="1" smtClean="0">
                <a:solidFill>
                  <a:srgbClr val="002060"/>
                </a:solidFill>
                <a:latin typeface="Arial" charset="0"/>
                <a:ea typeface="Arial" charset="0"/>
                <a:cs typeface="Arial" charset="0"/>
              </a:rPr>
              <a:t>Programa</a:t>
            </a:r>
            <a:endParaRPr lang="en-US" dirty="0" smtClean="0">
              <a:solidFill>
                <a:srgbClr val="002060"/>
              </a:solidFill>
              <a:latin typeface="Arial" charset="0"/>
              <a:ea typeface="Arial" charset="0"/>
              <a:cs typeface="Arial" charset="0"/>
            </a:endParaRPr>
          </a:p>
          <a:p>
            <a:pPr algn="ctr">
              <a:spcBef>
                <a:spcPts val="600"/>
              </a:spcBef>
            </a:pPr>
            <a:r>
              <a:rPr lang="en-US" dirty="0" smtClean="0">
                <a:solidFill>
                  <a:srgbClr val="002060"/>
                </a:solidFill>
                <a:latin typeface="Arial" charset="0"/>
                <a:ea typeface="Arial" charset="0"/>
                <a:cs typeface="Arial" charset="0"/>
              </a:rPr>
              <a:t>IMPULSANDO EL DESEMPEÑO </a:t>
            </a:r>
            <a:r>
              <a:rPr lang="es-AR" dirty="0" smtClean="0">
                <a:solidFill>
                  <a:srgbClr val="002060"/>
                </a:solidFill>
                <a:latin typeface="Arial" charset="0"/>
                <a:ea typeface="Arial" charset="0"/>
                <a:cs typeface="Arial" charset="0"/>
              </a:rPr>
              <a:t>DEL EQUIPO</a:t>
            </a:r>
            <a:endParaRPr lang="es-AR" sz="1800" dirty="0" smtClean="0">
              <a:solidFill>
                <a:srgbClr val="002060"/>
              </a:solidFill>
              <a:latin typeface="Arial" charset="0"/>
              <a:ea typeface="Arial" charset="0"/>
              <a:cs typeface="Arial" charset="0"/>
            </a:endParaRPr>
          </a:p>
        </p:txBody>
      </p:sp>
      <p:pic>
        <p:nvPicPr>
          <p:cNvPr id="6" name="Picture 2"/>
          <p:cNvPicPr>
            <a:picLocks noChangeAspect="1" noChangeArrowheads="1"/>
          </p:cNvPicPr>
          <p:nvPr/>
        </p:nvPicPr>
        <p:blipFill>
          <a:blip r:embed="rId4" cstate="print"/>
          <a:srcRect/>
          <a:stretch>
            <a:fillRect/>
          </a:stretch>
        </p:blipFill>
        <p:spPr bwMode="auto">
          <a:xfrm>
            <a:off x="899593" y="3119489"/>
            <a:ext cx="1305893" cy="1108445"/>
          </a:xfrm>
          <a:prstGeom prst="rect">
            <a:avLst/>
          </a:prstGeom>
          <a:noFill/>
          <a:ln w="9525">
            <a:noFill/>
            <a:miter lim="800000"/>
            <a:headEnd/>
            <a:tailEnd/>
          </a:ln>
        </p:spPr>
      </p:pic>
      <p:sp>
        <p:nvSpPr>
          <p:cNvPr id="7" name="Rectangle 6"/>
          <p:cNvSpPr/>
          <p:nvPr/>
        </p:nvSpPr>
        <p:spPr bwMode="auto">
          <a:xfrm>
            <a:off x="395536" y="3345836"/>
            <a:ext cx="2088232" cy="450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1521" y="87474"/>
            <a:ext cx="8685213" cy="434578"/>
          </a:xfrm>
        </p:spPr>
        <p:txBody>
          <a:bodyPr>
            <a:normAutofit fontScale="90000"/>
          </a:bodyPr>
          <a:lstStyle/>
          <a:p>
            <a:pPr algn="l"/>
            <a:r>
              <a:rPr lang="es-AR" dirty="0" smtClean="0">
                <a:solidFill>
                  <a:schemeClr val="tx1"/>
                </a:solidFill>
              </a:rPr>
              <a:t>ciclo del compromiso</a:t>
            </a:r>
            <a:endParaRPr lang="es-AR" dirty="0">
              <a:solidFill>
                <a:schemeClr val="tx1"/>
              </a:solidFill>
            </a:endParaRPr>
          </a:p>
        </p:txBody>
      </p:sp>
      <p:sp>
        <p:nvSpPr>
          <p:cNvPr id="4" name="Slide Number Placeholder 3"/>
          <p:cNvSpPr>
            <a:spLocks noGrp="1"/>
          </p:cNvSpPr>
          <p:nvPr>
            <p:ph type="sldNum" sz="quarter" idx="10"/>
          </p:nvPr>
        </p:nvSpPr>
        <p:spPr/>
        <p:txBody>
          <a:bodyPr/>
          <a:lstStyle/>
          <a:p>
            <a:pPr>
              <a:defRPr/>
            </a:pPr>
            <a:r>
              <a:rPr lang="en-US" smtClean="0"/>
              <a:t>| </a:t>
            </a:r>
            <a:fld id="{C689FEC4-6EAF-42B2-8A4F-D80E3AB2206F}" type="slidenum">
              <a:rPr lang="en-US" smtClean="0">
                <a:solidFill>
                  <a:srgbClr val="B2B2B2"/>
                </a:solidFill>
              </a:rPr>
              <a:pPr>
                <a:defRPr/>
              </a:pPr>
              <a:t>176</a:t>
            </a:fld>
            <a:endParaRPr lang="en-US">
              <a:solidFill>
                <a:srgbClr val="B2B2B2"/>
              </a:solidFill>
            </a:endParaRPr>
          </a:p>
        </p:txBody>
      </p:sp>
      <p:sp>
        <p:nvSpPr>
          <p:cNvPr id="7" name="Rounded Rectangle 6"/>
          <p:cNvSpPr/>
          <p:nvPr/>
        </p:nvSpPr>
        <p:spPr bwMode="auto">
          <a:xfrm>
            <a:off x="1331640" y="789552"/>
            <a:ext cx="1368152" cy="594066"/>
          </a:xfrm>
          <a:prstGeom prst="round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smtClean="0"/>
              <a:t>PEDIDO</a:t>
            </a:r>
            <a:endParaRPr kumimoji="0" lang="es-AR" sz="1800" b="1" i="0" u="none" strike="noStrike" cap="none" normalizeH="0" baseline="0" smtClean="0">
              <a:ln>
                <a:noFill/>
              </a:ln>
              <a:solidFill>
                <a:schemeClr val="tx1"/>
              </a:solidFill>
              <a:effectLst/>
              <a:latin typeface="Arial" charset="0"/>
              <a:cs typeface="Arial" charset="0"/>
            </a:endParaRPr>
          </a:p>
        </p:txBody>
      </p:sp>
      <p:sp>
        <p:nvSpPr>
          <p:cNvPr id="8" name="Rounded Rectangle 7"/>
          <p:cNvSpPr/>
          <p:nvPr/>
        </p:nvSpPr>
        <p:spPr bwMode="auto">
          <a:xfrm>
            <a:off x="3635896" y="789552"/>
            <a:ext cx="1800200" cy="594066"/>
          </a:xfrm>
          <a:prstGeom prst="round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smtClean="0"/>
              <a:t>RESPUESTA ACEPTABLE</a:t>
            </a:r>
            <a:endParaRPr kumimoji="0" lang="es-AR" sz="1800" b="1" i="0" u="none" strike="noStrike" cap="none" normalizeH="0" baseline="0" smtClean="0">
              <a:ln>
                <a:noFill/>
              </a:ln>
              <a:solidFill>
                <a:schemeClr val="tx1"/>
              </a:solidFill>
              <a:effectLst/>
              <a:latin typeface="Arial" charset="0"/>
              <a:cs typeface="Arial" charset="0"/>
            </a:endParaRPr>
          </a:p>
        </p:txBody>
      </p:sp>
      <p:grpSp>
        <p:nvGrpSpPr>
          <p:cNvPr id="3" name="Group 104"/>
          <p:cNvGrpSpPr/>
          <p:nvPr/>
        </p:nvGrpSpPr>
        <p:grpSpPr>
          <a:xfrm>
            <a:off x="3059832" y="944602"/>
            <a:ext cx="2793886" cy="340748"/>
            <a:chOff x="3059832" y="1259467"/>
            <a:chExt cx="2793886" cy="454329"/>
          </a:xfrm>
        </p:grpSpPr>
        <p:sp>
          <p:nvSpPr>
            <p:cNvPr id="9" name="TextBox 8"/>
            <p:cNvSpPr txBox="1"/>
            <p:nvPr/>
          </p:nvSpPr>
          <p:spPr>
            <a:xfrm>
              <a:off x="3059832" y="1262391"/>
              <a:ext cx="304892" cy="451405"/>
            </a:xfrm>
            <a:prstGeom prst="rect">
              <a:avLst/>
            </a:prstGeom>
            <a:noFill/>
          </p:spPr>
          <p:txBody>
            <a:bodyPr wrap="none" rtlCol="0">
              <a:spAutoFit/>
            </a:bodyPr>
            <a:lstStyle/>
            <a:p>
              <a:r>
                <a:rPr lang="es-AR" smtClean="0"/>
                <a:t>+</a:t>
              </a:r>
              <a:endParaRPr lang="es-AR"/>
            </a:p>
          </p:txBody>
        </p:sp>
        <p:sp>
          <p:nvSpPr>
            <p:cNvPr id="10" name="TextBox 9"/>
            <p:cNvSpPr txBox="1"/>
            <p:nvPr/>
          </p:nvSpPr>
          <p:spPr>
            <a:xfrm>
              <a:off x="5548826" y="1259467"/>
              <a:ext cx="304892" cy="451404"/>
            </a:xfrm>
            <a:prstGeom prst="rect">
              <a:avLst/>
            </a:prstGeom>
            <a:noFill/>
          </p:spPr>
          <p:txBody>
            <a:bodyPr wrap="none" rtlCol="0">
              <a:spAutoFit/>
            </a:bodyPr>
            <a:lstStyle/>
            <a:p>
              <a:r>
                <a:rPr lang="es-AR"/>
                <a:t>=</a:t>
              </a:r>
            </a:p>
          </p:txBody>
        </p:sp>
      </p:grpSp>
      <p:sp>
        <p:nvSpPr>
          <p:cNvPr id="11" name="Rounded Rectangle 10"/>
          <p:cNvSpPr/>
          <p:nvPr/>
        </p:nvSpPr>
        <p:spPr bwMode="auto">
          <a:xfrm>
            <a:off x="6300192" y="789552"/>
            <a:ext cx="1918090" cy="594066"/>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800" b="1" smtClean="0"/>
              <a:t>COMPROMISO</a:t>
            </a:r>
            <a:endParaRPr kumimoji="0" lang="es-AR" sz="1600" b="1" i="0" u="none" strike="noStrike" cap="none" normalizeH="0" baseline="0" smtClean="0">
              <a:ln>
                <a:noFill/>
              </a:ln>
              <a:solidFill>
                <a:schemeClr val="tx1"/>
              </a:solidFill>
              <a:effectLst/>
              <a:latin typeface="Arial" charset="0"/>
              <a:cs typeface="Arial" charset="0"/>
            </a:endParaRPr>
          </a:p>
        </p:txBody>
      </p:sp>
      <p:grpSp>
        <p:nvGrpSpPr>
          <p:cNvPr id="5" name="Group 105"/>
          <p:cNvGrpSpPr/>
          <p:nvPr/>
        </p:nvGrpSpPr>
        <p:grpSpPr>
          <a:xfrm>
            <a:off x="6444208" y="1383618"/>
            <a:ext cx="1656184" cy="1080120"/>
            <a:chOff x="6444208" y="1844824"/>
            <a:chExt cx="1656184" cy="1440160"/>
          </a:xfrm>
        </p:grpSpPr>
        <p:sp>
          <p:nvSpPr>
            <p:cNvPr id="12" name="Rounded Rectangle 11"/>
            <p:cNvSpPr/>
            <p:nvPr/>
          </p:nvSpPr>
          <p:spPr bwMode="auto">
            <a:xfrm>
              <a:off x="6444208" y="2780928"/>
              <a:ext cx="1656184" cy="504056"/>
            </a:xfrm>
            <a:prstGeom prst="roundRect">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smtClean="0"/>
                <a:t>ACCIÓN</a:t>
              </a:r>
              <a:endParaRPr kumimoji="0" lang="es-AR" sz="1800" b="1" i="0" u="none" strike="noStrike" cap="none" normalizeH="0" baseline="0" smtClean="0">
                <a:ln>
                  <a:noFill/>
                </a:ln>
                <a:solidFill>
                  <a:schemeClr val="tx1"/>
                </a:solidFill>
                <a:effectLst/>
                <a:latin typeface="Arial" charset="0"/>
                <a:cs typeface="Arial" charset="0"/>
              </a:endParaRPr>
            </a:p>
          </p:txBody>
        </p:sp>
        <p:cxnSp>
          <p:nvCxnSpPr>
            <p:cNvPr id="18" name="Straight Arrow Connector 17"/>
            <p:cNvCxnSpPr>
              <a:stCxn id="11" idx="2"/>
              <a:endCxn id="12" idx="0"/>
            </p:cNvCxnSpPr>
            <p:nvPr/>
          </p:nvCxnSpPr>
          <p:spPr bwMode="auto">
            <a:xfrm rot="16200000" flipH="1">
              <a:off x="6797716" y="2306344"/>
              <a:ext cx="936104" cy="13063"/>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grpSp>
        <p:nvGrpSpPr>
          <p:cNvPr id="6" name="Group 106"/>
          <p:cNvGrpSpPr/>
          <p:nvPr/>
        </p:nvGrpSpPr>
        <p:grpSpPr>
          <a:xfrm>
            <a:off x="6372200" y="2464333"/>
            <a:ext cx="1800200" cy="1295549"/>
            <a:chOff x="6372200" y="3285778"/>
            <a:chExt cx="1800200" cy="1727398"/>
          </a:xfrm>
        </p:grpSpPr>
        <p:sp>
          <p:nvSpPr>
            <p:cNvPr id="13" name="Flowchart: Decision 12"/>
            <p:cNvSpPr/>
            <p:nvPr/>
          </p:nvSpPr>
          <p:spPr bwMode="auto">
            <a:xfrm>
              <a:off x="6372200" y="3573016"/>
              <a:ext cx="1800200" cy="1440160"/>
            </a:xfrm>
            <a:prstGeom prst="flowChartDecision">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b="0" i="0" u="none" strike="noStrike" cap="none" normalizeH="0" baseline="0" smtClean="0">
                  <a:ln>
                    <a:noFill/>
                  </a:ln>
                  <a:solidFill>
                    <a:schemeClr val="tx1"/>
                  </a:solidFill>
                  <a:effectLst/>
                  <a:latin typeface="Arial" charset="0"/>
                  <a:cs typeface="Arial" charset="0"/>
                </a:rPr>
                <a:t>¿</a:t>
              </a:r>
              <a:r>
                <a:rPr lang="es-AR" b="1" smtClean="0"/>
                <a:t>OK</a:t>
              </a:r>
              <a:r>
                <a:rPr kumimoji="0" lang="es-AR" b="0" i="0" u="none" strike="noStrike" cap="none" normalizeH="0" smtClean="0">
                  <a:ln>
                    <a:noFill/>
                  </a:ln>
                  <a:solidFill>
                    <a:schemeClr val="tx1"/>
                  </a:solidFill>
                  <a:effectLst/>
                  <a:latin typeface="Arial" charset="0"/>
                  <a:cs typeface="Arial" charset="0"/>
                </a:rPr>
                <a:t>?</a:t>
              </a:r>
              <a:endParaRPr kumimoji="0" lang="es-AR" b="0" i="0" u="none" strike="noStrike" cap="none" normalizeH="0" baseline="0" smtClean="0">
                <a:ln>
                  <a:noFill/>
                </a:ln>
                <a:solidFill>
                  <a:schemeClr val="tx1"/>
                </a:solidFill>
                <a:effectLst/>
                <a:latin typeface="Arial" charset="0"/>
                <a:cs typeface="Arial" charset="0"/>
              </a:endParaRPr>
            </a:p>
          </p:txBody>
        </p:sp>
        <p:cxnSp>
          <p:nvCxnSpPr>
            <p:cNvPr id="20" name="Straight Arrow Connector 19"/>
            <p:cNvCxnSpPr>
              <a:stCxn id="12" idx="2"/>
              <a:endCxn id="13" idx="0"/>
            </p:cNvCxnSpPr>
            <p:nvPr/>
          </p:nvCxnSpPr>
          <p:spPr bwMode="auto">
            <a:xfrm rot="5400000">
              <a:off x="7128284" y="3429000"/>
              <a:ext cx="288032"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grpSp>
        <p:nvGrpSpPr>
          <p:cNvPr id="16" name="Group 112"/>
          <p:cNvGrpSpPr/>
          <p:nvPr/>
        </p:nvGrpSpPr>
        <p:grpSpPr>
          <a:xfrm>
            <a:off x="1115616" y="1584825"/>
            <a:ext cx="3456384" cy="1599247"/>
            <a:chOff x="1115616" y="2113100"/>
            <a:chExt cx="3456384" cy="2132329"/>
          </a:xfrm>
          <a:solidFill>
            <a:schemeClr val="accent1">
              <a:lumMod val="20000"/>
              <a:lumOff val="80000"/>
            </a:schemeClr>
          </a:solidFill>
        </p:grpSpPr>
        <p:grpSp>
          <p:nvGrpSpPr>
            <p:cNvPr id="17" name="Group 110"/>
            <p:cNvGrpSpPr/>
            <p:nvPr/>
          </p:nvGrpSpPr>
          <p:grpSpPr>
            <a:xfrm>
              <a:off x="1115616" y="2113100"/>
              <a:ext cx="3456384" cy="2132329"/>
              <a:chOff x="1115616" y="2113100"/>
              <a:chExt cx="3456384" cy="2132329"/>
            </a:xfrm>
            <a:grpFill/>
          </p:grpSpPr>
          <p:sp>
            <p:nvSpPr>
              <p:cNvPr id="62" name="Freeform 61"/>
              <p:cNvSpPr/>
              <p:nvPr/>
            </p:nvSpPr>
            <p:spPr bwMode="auto">
              <a:xfrm>
                <a:off x="1115616" y="2564904"/>
                <a:ext cx="1209573" cy="1680525"/>
              </a:xfrm>
              <a:custGeom>
                <a:avLst/>
                <a:gdLst>
                  <a:gd name="connsiteX0" fmla="*/ 1227909 w 1227909"/>
                  <a:gd name="connsiteY0" fmla="*/ 1894115 h 1894115"/>
                  <a:gd name="connsiteX1" fmla="*/ 13063 w 1227909"/>
                  <a:gd name="connsiteY1" fmla="*/ 1894115 h 1894115"/>
                  <a:gd name="connsiteX2" fmla="*/ 0 w 1227909"/>
                  <a:gd name="connsiteY2" fmla="*/ 0 h 1894115"/>
                  <a:gd name="connsiteX3" fmla="*/ 0 w 1227909"/>
                  <a:gd name="connsiteY3" fmla="*/ 0 h 1894115"/>
                </a:gdLst>
                <a:ahLst/>
                <a:cxnLst>
                  <a:cxn ang="0">
                    <a:pos x="connsiteX0" y="connsiteY0"/>
                  </a:cxn>
                  <a:cxn ang="0">
                    <a:pos x="connsiteX1" y="connsiteY1"/>
                  </a:cxn>
                  <a:cxn ang="0">
                    <a:pos x="connsiteX2" y="connsiteY2"/>
                  </a:cxn>
                  <a:cxn ang="0">
                    <a:pos x="connsiteX3" y="connsiteY3"/>
                  </a:cxn>
                </a:cxnLst>
                <a:rect l="l" t="t" r="r" b="b"/>
                <a:pathLst>
                  <a:path w="1227909" h="1894115">
                    <a:moveTo>
                      <a:pt x="1227909" y="1894115"/>
                    </a:moveTo>
                    <a:lnTo>
                      <a:pt x="13063" y="1894115"/>
                    </a:lnTo>
                    <a:cubicBezTo>
                      <a:pt x="8709" y="1262743"/>
                      <a:pt x="4354" y="631372"/>
                      <a:pt x="0" y="0"/>
                    </a:cubicBezTo>
                    <a:lnTo>
                      <a:pt x="0"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67" name="Rounded Rectangle 66"/>
              <p:cNvSpPr/>
              <p:nvPr/>
            </p:nvSpPr>
            <p:spPr bwMode="auto">
              <a:xfrm>
                <a:off x="2372248" y="2113100"/>
                <a:ext cx="2199752" cy="811844"/>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800" b="1" smtClean="0"/>
                  <a:t>RECOMPROMISO</a:t>
                </a:r>
                <a:endParaRPr kumimoji="0" lang="es-AR" sz="1600" b="1" i="0" u="none" strike="noStrike" cap="none" normalizeH="0" baseline="0" smtClean="0">
                  <a:ln>
                    <a:noFill/>
                  </a:ln>
                  <a:solidFill>
                    <a:schemeClr val="tx1"/>
                  </a:solidFill>
                  <a:effectLst/>
                  <a:latin typeface="Arial" charset="0"/>
                  <a:cs typeface="Arial" charset="0"/>
                </a:endParaRPr>
              </a:p>
            </p:txBody>
          </p:sp>
        </p:grpSp>
        <p:cxnSp>
          <p:nvCxnSpPr>
            <p:cNvPr id="82" name="Straight Arrow Connector 81"/>
            <p:cNvCxnSpPr/>
            <p:nvPr/>
          </p:nvCxnSpPr>
          <p:spPr bwMode="auto">
            <a:xfrm>
              <a:off x="1115616" y="2563316"/>
              <a:ext cx="1224136" cy="1588"/>
            </a:xfrm>
            <a:prstGeom prst="straightConnector1">
              <a:avLst/>
            </a:prstGeom>
            <a:grpFill/>
            <a:ln w="38100" cap="flat" cmpd="sng" algn="ctr">
              <a:solidFill>
                <a:schemeClr val="tx1"/>
              </a:solidFill>
              <a:prstDash val="solid"/>
              <a:round/>
              <a:headEnd type="none" w="med" len="med"/>
              <a:tailEnd type="arrow"/>
            </a:ln>
            <a:effectLst/>
          </p:spPr>
        </p:cxnSp>
      </p:grpSp>
      <p:cxnSp>
        <p:nvCxnSpPr>
          <p:cNvPr id="94" name="Straight Arrow Connector 93"/>
          <p:cNvCxnSpPr/>
          <p:nvPr/>
        </p:nvCxnSpPr>
        <p:spPr bwMode="auto">
          <a:xfrm flipV="1">
            <a:off x="4572000" y="1922487"/>
            <a:ext cx="2664296" cy="1191"/>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nvGrpSpPr>
          <p:cNvPr id="19" name="Group 111"/>
          <p:cNvGrpSpPr/>
          <p:nvPr/>
        </p:nvGrpSpPr>
        <p:grpSpPr>
          <a:xfrm>
            <a:off x="2117035" y="2895786"/>
            <a:ext cx="2428839" cy="648072"/>
            <a:chOff x="2117035" y="3861048"/>
            <a:chExt cx="2428839" cy="864096"/>
          </a:xfrm>
          <a:solidFill>
            <a:schemeClr val="accent6">
              <a:lumMod val="40000"/>
              <a:lumOff val="60000"/>
            </a:schemeClr>
          </a:solidFill>
        </p:grpSpPr>
        <p:cxnSp>
          <p:nvCxnSpPr>
            <p:cNvPr id="49" name="Straight Arrow Connector 48"/>
            <p:cNvCxnSpPr/>
            <p:nvPr/>
          </p:nvCxnSpPr>
          <p:spPr bwMode="auto">
            <a:xfrm rot="10800000">
              <a:off x="3969810" y="4247214"/>
              <a:ext cx="576064" cy="1588"/>
            </a:xfrm>
            <a:prstGeom prst="straightConnector1">
              <a:avLst/>
            </a:prstGeom>
            <a:grpFill/>
            <a:ln w="28575" cap="flat" cmpd="sng" algn="ctr">
              <a:solidFill>
                <a:schemeClr val="tx1"/>
              </a:solidFill>
              <a:prstDash val="solid"/>
              <a:round/>
              <a:headEnd type="none" w="med" len="med"/>
              <a:tailEnd type="arrow"/>
            </a:ln>
            <a:effectLst/>
          </p:spPr>
        </p:cxnSp>
        <p:sp>
          <p:nvSpPr>
            <p:cNvPr id="15" name="Rounded Rectangle 14"/>
            <p:cNvSpPr/>
            <p:nvPr/>
          </p:nvSpPr>
          <p:spPr bwMode="auto">
            <a:xfrm>
              <a:off x="2117035" y="3861048"/>
              <a:ext cx="1800200" cy="864096"/>
            </a:xfrm>
            <a:prstGeom prst="round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b="1" smtClean="0"/>
                <a:t>RECLAMOS / DISCULPAS</a:t>
              </a:r>
              <a:endParaRPr kumimoji="0" lang="es-AR" sz="1800" b="1" i="0" u="none" strike="noStrike" cap="none" normalizeH="0" baseline="0" smtClean="0">
                <a:ln>
                  <a:noFill/>
                </a:ln>
                <a:solidFill>
                  <a:schemeClr val="tx1"/>
                </a:solidFill>
                <a:effectLst/>
                <a:latin typeface="Arial" charset="0"/>
                <a:cs typeface="Arial" charset="0"/>
              </a:endParaRPr>
            </a:p>
          </p:txBody>
        </p:sp>
      </p:grpSp>
      <p:grpSp>
        <p:nvGrpSpPr>
          <p:cNvPr id="21" name="Group 107"/>
          <p:cNvGrpSpPr/>
          <p:nvPr/>
        </p:nvGrpSpPr>
        <p:grpSpPr>
          <a:xfrm>
            <a:off x="6837068" y="3759882"/>
            <a:ext cx="879241" cy="972108"/>
            <a:chOff x="6837067" y="5013176"/>
            <a:chExt cx="879241" cy="1296144"/>
          </a:xfrm>
        </p:grpSpPr>
        <p:sp>
          <p:nvSpPr>
            <p:cNvPr id="14" name="Oval 13"/>
            <p:cNvSpPr/>
            <p:nvPr/>
          </p:nvSpPr>
          <p:spPr bwMode="auto">
            <a:xfrm>
              <a:off x="6837067" y="5517232"/>
              <a:ext cx="864096" cy="792088"/>
            </a:xfrm>
            <a:prstGeom prst="ellipse">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sz="1800" b="1" i="0" u="none" strike="noStrike" cap="none" normalizeH="0" baseline="0" smtClean="0">
                  <a:ln>
                    <a:noFill/>
                  </a:ln>
                  <a:solidFill>
                    <a:schemeClr val="tx1"/>
                  </a:solidFill>
                  <a:effectLst/>
                  <a:latin typeface="Arial" charset="0"/>
                  <a:cs typeface="Arial" charset="0"/>
                </a:rPr>
                <a:t>FIN</a:t>
              </a:r>
            </a:p>
          </p:txBody>
        </p:sp>
        <p:cxnSp>
          <p:nvCxnSpPr>
            <p:cNvPr id="22" name="Straight Arrow Connector 21"/>
            <p:cNvCxnSpPr>
              <a:stCxn id="13" idx="2"/>
              <a:endCxn id="14" idx="0"/>
            </p:cNvCxnSpPr>
            <p:nvPr/>
          </p:nvCxnSpPr>
          <p:spPr bwMode="auto">
            <a:xfrm rot="5400000">
              <a:off x="7018680" y="5263612"/>
              <a:ext cx="504056" cy="318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03" name="TextBox 102"/>
            <p:cNvSpPr txBox="1"/>
            <p:nvPr/>
          </p:nvSpPr>
          <p:spPr>
            <a:xfrm>
              <a:off x="7337678" y="5013176"/>
              <a:ext cx="378630" cy="451405"/>
            </a:xfrm>
            <a:prstGeom prst="rect">
              <a:avLst/>
            </a:prstGeom>
            <a:noFill/>
          </p:spPr>
          <p:txBody>
            <a:bodyPr wrap="none" rtlCol="0">
              <a:spAutoFit/>
            </a:bodyPr>
            <a:lstStyle/>
            <a:p>
              <a:r>
                <a:rPr lang="es-AR" b="1" smtClean="0"/>
                <a:t>SÍ</a:t>
              </a:r>
              <a:endParaRPr lang="es-AR" b="1"/>
            </a:p>
          </p:txBody>
        </p:sp>
      </p:grpSp>
      <p:grpSp>
        <p:nvGrpSpPr>
          <p:cNvPr id="23" name="Group 36"/>
          <p:cNvGrpSpPr/>
          <p:nvPr/>
        </p:nvGrpSpPr>
        <p:grpSpPr>
          <a:xfrm>
            <a:off x="4355976" y="2624487"/>
            <a:ext cx="2016224" cy="2218749"/>
            <a:chOff x="4355976" y="3499315"/>
            <a:chExt cx="2016224" cy="2958331"/>
          </a:xfrm>
        </p:grpSpPr>
        <p:cxnSp>
          <p:nvCxnSpPr>
            <p:cNvPr id="24" name="Straight Arrow Connector 23"/>
            <p:cNvCxnSpPr>
              <a:stCxn id="13" idx="1"/>
            </p:cNvCxnSpPr>
            <p:nvPr/>
          </p:nvCxnSpPr>
          <p:spPr bwMode="auto">
            <a:xfrm rot="10800000">
              <a:off x="5364088" y="4293096"/>
              <a:ext cx="1008112"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45" name="Freeform 44"/>
            <p:cNvSpPr/>
            <p:nvPr/>
          </p:nvSpPr>
          <p:spPr bwMode="auto">
            <a:xfrm>
              <a:off x="5220072" y="3573016"/>
              <a:ext cx="195943" cy="1267097"/>
            </a:xfrm>
            <a:custGeom>
              <a:avLst/>
              <a:gdLst>
                <a:gd name="connsiteX0" fmla="*/ 169818 w 195943"/>
                <a:gd name="connsiteY0" fmla="*/ 0 h 1267097"/>
                <a:gd name="connsiteX1" fmla="*/ 169818 w 195943"/>
                <a:gd name="connsiteY1" fmla="*/ 0 h 1267097"/>
                <a:gd name="connsiteX2" fmla="*/ 0 w 195943"/>
                <a:gd name="connsiteY2" fmla="*/ 248194 h 1267097"/>
                <a:gd name="connsiteX3" fmla="*/ 195943 w 195943"/>
                <a:gd name="connsiteY3" fmla="*/ 365760 h 1267097"/>
                <a:gd name="connsiteX4" fmla="*/ 13063 w 195943"/>
                <a:gd name="connsiteY4" fmla="*/ 509452 h 1267097"/>
                <a:gd name="connsiteX5" fmla="*/ 195943 w 195943"/>
                <a:gd name="connsiteY5" fmla="*/ 613954 h 1267097"/>
                <a:gd name="connsiteX6" fmla="*/ 26126 w 195943"/>
                <a:gd name="connsiteY6" fmla="*/ 731520 h 1267097"/>
                <a:gd name="connsiteX7" fmla="*/ 195943 w 195943"/>
                <a:gd name="connsiteY7" fmla="*/ 836023 h 1267097"/>
                <a:gd name="connsiteX8" fmla="*/ 13063 w 195943"/>
                <a:gd name="connsiteY8" fmla="*/ 927463 h 1267097"/>
                <a:gd name="connsiteX9" fmla="*/ 195943 w 195943"/>
                <a:gd name="connsiteY9" fmla="*/ 1058092 h 1267097"/>
                <a:gd name="connsiteX10" fmla="*/ 26126 w 195943"/>
                <a:gd name="connsiteY10" fmla="*/ 1136469 h 1267097"/>
                <a:gd name="connsiteX11" fmla="*/ 169818 w 195943"/>
                <a:gd name="connsiteY11" fmla="*/ 1267097 h 1267097"/>
                <a:gd name="connsiteX12" fmla="*/ 169818 w 195943"/>
                <a:gd name="connsiteY12" fmla="*/ 1267097 h 126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43" h="1267097">
                  <a:moveTo>
                    <a:pt x="169818" y="0"/>
                  </a:moveTo>
                  <a:lnTo>
                    <a:pt x="169818" y="0"/>
                  </a:lnTo>
                  <a:lnTo>
                    <a:pt x="0" y="248194"/>
                  </a:lnTo>
                  <a:lnTo>
                    <a:pt x="195943" y="365760"/>
                  </a:lnTo>
                  <a:lnTo>
                    <a:pt x="13063" y="509452"/>
                  </a:lnTo>
                  <a:lnTo>
                    <a:pt x="195943" y="613954"/>
                  </a:lnTo>
                  <a:lnTo>
                    <a:pt x="26126" y="731520"/>
                  </a:lnTo>
                  <a:lnTo>
                    <a:pt x="195943" y="836023"/>
                  </a:lnTo>
                  <a:lnTo>
                    <a:pt x="13063" y="927463"/>
                  </a:lnTo>
                  <a:lnTo>
                    <a:pt x="195943" y="1058092"/>
                  </a:lnTo>
                  <a:lnTo>
                    <a:pt x="26126" y="1136469"/>
                  </a:lnTo>
                  <a:lnTo>
                    <a:pt x="169818" y="1267097"/>
                  </a:lnTo>
                  <a:lnTo>
                    <a:pt x="169818" y="1267097"/>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46" name="Freeform 45"/>
            <p:cNvSpPr/>
            <p:nvPr/>
          </p:nvSpPr>
          <p:spPr bwMode="auto">
            <a:xfrm>
              <a:off x="4690213" y="3575937"/>
              <a:ext cx="195943" cy="1267097"/>
            </a:xfrm>
            <a:custGeom>
              <a:avLst/>
              <a:gdLst>
                <a:gd name="connsiteX0" fmla="*/ 169818 w 195943"/>
                <a:gd name="connsiteY0" fmla="*/ 0 h 1267097"/>
                <a:gd name="connsiteX1" fmla="*/ 169818 w 195943"/>
                <a:gd name="connsiteY1" fmla="*/ 0 h 1267097"/>
                <a:gd name="connsiteX2" fmla="*/ 0 w 195943"/>
                <a:gd name="connsiteY2" fmla="*/ 248194 h 1267097"/>
                <a:gd name="connsiteX3" fmla="*/ 195943 w 195943"/>
                <a:gd name="connsiteY3" fmla="*/ 365760 h 1267097"/>
                <a:gd name="connsiteX4" fmla="*/ 13063 w 195943"/>
                <a:gd name="connsiteY4" fmla="*/ 509452 h 1267097"/>
                <a:gd name="connsiteX5" fmla="*/ 195943 w 195943"/>
                <a:gd name="connsiteY5" fmla="*/ 613954 h 1267097"/>
                <a:gd name="connsiteX6" fmla="*/ 26126 w 195943"/>
                <a:gd name="connsiteY6" fmla="*/ 731520 h 1267097"/>
                <a:gd name="connsiteX7" fmla="*/ 195943 w 195943"/>
                <a:gd name="connsiteY7" fmla="*/ 836023 h 1267097"/>
                <a:gd name="connsiteX8" fmla="*/ 13063 w 195943"/>
                <a:gd name="connsiteY8" fmla="*/ 927463 h 1267097"/>
                <a:gd name="connsiteX9" fmla="*/ 195943 w 195943"/>
                <a:gd name="connsiteY9" fmla="*/ 1058092 h 1267097"/>
                <a:gd name="connsiteX10" fmla="*/ 26126 w 195943"/>
                <a:gd name="connsiteY10" fmla="*/ 1136469 h 1267097"/>
                <a:gd name="connsiteX11" fmla="*/ 169818 w 195943"/>
                <a:gd name="connsiteY11" fmla="*/ 1267097 h 1267097"/>
                <a:gd name="connsiteX12" fmla="*/ 169818 w 195943"/>
                <a:gd name="connsiteY12" fmla="*/ 1267097 h 126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43" h="1267097">
                  <a:moveTo>
                    <a:pt x="169818" y="0"/>
                  </a:moveTo>
                  <a:lnTo>
                    <a:pt x="169818" y="0"/>
                  </a:lnTo>
                  <a:lnTo>
                    <a:pt x="0" y="248194"/>
                  </a:lnTo>
                  <a:lnTo>
                    <a:pt x="195943" y="365760"/>
                  </a:lnTo>
                  <a:lnTo>
                    <a:pt x="13063" y="509452"/>
                  </a:lnTo>
                  <a:lnTo>
                    <a:pt x="195943" y="613954"/>
                  </a:lnTo>
                  <a:lnTo>
                    <a:pt x="26126" y="731520"/>
                  </a:lnTo>
                  <a:lnTo>
                    <a:pt x="195943" y="836023"/>
                  </a:lnTo>
                  <a:lnTo>
                    <a:pt x="13063" y="927463"/>
                  </a:lnTo>
                  <a:lnTo>
                    <a:pt x="195943" y="1058092"/>
                  </a:lnTo>
                  <a:lnTo>
                    <a:pt x="26126" y="1136469"/>
                  </a:lnTo>
                  <a:lnTo>
                    <a:pt x="169818" y="1267097"/>
                  </a:lnTo>
                  <a:lnTo>
                    <a:pt x="169818" y="1267097"/>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47" name="TextBox 46"/>
            <p:cNvSpPr txBox="1"/>
            <p:nvPr/>
          </p:nvSpPr>
          <p:spPr>
            <a:xfrm rot="16200000">
              <a:off x="4336212" y="4075114"/>
              <a:ext cx="1490152" cy="338554"/>
            </a:xfrm>
            <a:prstGeom prst="rect">
              <a:avLst/>
            </a:prstGeom>
            <a:noFill/>
          </p:spPr>
          <p:txBody>
            <a:bodyPr wrap="none" rtlCol="0">
              <a:spAutoFit/>
            </a:bodyPr>
            <a:lstStyle/>
            <a:p>
              <a:r>
                <a:rPr lang="es-AR" smtClean="0"/>
                <a:t>QUIEBRE</a:t>
              </a:r>
              <a:endParaRPr lang="es-AR"/>
            </a:p>
          </p:txBody>
        </p:sp>
        <p:sp>
          <p:nvSpPr>
            <p:cNvPr id="104" name="TextBox 103"/>
            <p:cNvSpPr txBox="1"/>
            <p:nvPr/>
          </p:nvSpPr>
          <p:spPr>
            <a:xfrm>
              <a:off x="5841285" y="3923763"/>
              <a:ext cx="492443" cy="451405"/>
            </a:xfrm>
            <a:prstGeom prst="rect">
              <a:avLst/>
            </a:prstGeom>
            <a:noFill/>
          </p:spPr>
          <p:txBody>
            <a:bodyPr wrap="none" rtlCol="0">
              <a:spAutoFit/>
            </a:bodyPr>
            <a:lstStyle/>
            <a:p>
              <a:r>
                <a:rPr lang="es-AR" b="1" smtClean="0"/>
                <a:t>NO</a:t>
              </a:r>
              <a:endParaRPr lang="es-AR" b="1"/>
            </a:p>
          </p:txBody>
        </p:sp>
        <p:pic>
          <p:nvPicPr>
            <p:cNvPr id="1026" name="Picture 2"/>
            <p:cNvPicPr>
              <a:picLocks noChangeAspect="1" noChangeArrowheads="1"/>
            </p:cNvPicPr>
            <p:nvPr/>
          </p:nvPicPr>
          <p:blipFill>
            <a:blip r:embed="rId3" cstate="print"/>
            <a:srcRect/>
            <a:stretch>
              <a:fillRect/>
            </a:stretch>
          </p:blipFill>
          <p:spPr bwMode="auto">
            <a:xfrm>
              <a:off x="4355976" y="5013176"/>
              <a:ext cx="1493912" cy="1444470"/>
            </a:xfrm>
            <a:prstGeom prst="rect">
              <a:avLst/>
            </a:prstGeom>
            <a:noFill/>
            <a:ln w="9525">
              <a:solidFill>
                <a:schemeClr val="tx1"/>
              </a:solidFill>
              <a:miter lim="800000"/>
              <a:headEnd/>
              <a:tailEnd/>
            </a:ln>
            <a:effectLst/>
          </p:spPr>
        </p:pic>
      </p:grpSp>
      <p:sp>
        <p:nvSpPr>
          <p:cNvPr id="3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ppt_h/2"/>
                                          </p:val>
                                        </p:tav>
                                        <p:tav tm="100000">
                                          <p:val>
                                            <p:strVal val="#ppt_y"/>
                                          </p:val>
                                        </p:tav>
                                      </p:tavLst>
                                    </p:anim>
                                    <p:anim calcmode="lin" valueType="num">
                                      <p:cBhvr>
                                        <p:cTn id="29" dur="500" fill="hold"/>
                                        <p:tgtEl>
                                          <p:spTgt spid="5"/>
                                        </p:tgtEl>
                                        <p:attrNameLst>
                                          <p:attrName>ppt_w</p:attrName>
                                        </p:attrNameLst>
                                      </p:cBhvr>
                                      <p:tavLst>
                                        <p:tav tm="0">
                                          <p:val>
                                            <p:strVal val="#ppt_w"/>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ppt_x</p:attrName>
                                        </p:attrNameLst>
                                      </p:cBhvr>
                                      <p:tavLst>
                                        <p:tav tm="0">
                                          <p:val>
                                            <p:strVal val="#ppt_x"/>
                                          </p:val>
                                        </p:tav>
                                        <p:tav tm="100000">
                                          <p:val>
                                            <p:strVal val="#ppt_x"/>
                                          </p:val>
                                        </p:tav>
                                      </p:tavLst>
                                    </p:anim>
                                    <p:anim calcmode="lin" valueType="num">
                                      <p:cBhvr>
                                        <p:cTn id="36" dur="500" fill="hold"/>
                                        <p:tgtEl>
                                          <p:spTgt spid="6"/>
                                        </p:tgtEl>
                                        <p:attrNameLst>
                                          <p:attrName>ppt_y</p:attrName>
                                        </p:attrNameLst>
                                      </p:cBhvr>
                                      <p:tavLst>
                                        <p:tav tm="0">
                                          <p:val>
                                            <p:strVal val="#ppt_y-#ppt_h/2"/>
                                          </p:val>
                                        </p:tav>
                                        <p:tav tm="100000">
                                          <p:val>
                                            <p:strVal val="#ppt_y"/>
                                          </p:val>
                                        </p:tav>
                                      </p:tavLst>
                                    </p:anim>
                                    <p:anim calcmode="lin" valueType="num">
                                      <p:cBhvr>
                                        <p:cTn id="37" dur="500" fill="hold"/>
                                        <p:tgtEl>
                                          <p:spTgt spid="6"/>
                                        </p:tgtEl>
                                        <p:attrNameLst>
                                          <p:attrName>ppt_w</p:attrName>
                                        </p:attrNameLst>
                                      </p:cBhvr>
                                      <p:tavLst>
                                        <p:tav tm="0">
                                          <p:val>
                                            <p:strVal val="#ppt_w"/>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ppt_h/2"/>
                                          </p:val>
                                        </p:tav>
                                        <p:tav tm="100000">
                                          <p:val>
                                            <p:strVal val="#ppt_y"/>
                                          </p:val>
                                        </p:tav>
                                      </p:tavLst>
                                    </p:anim>
                                    <p:anim calcmode="lin" valueType="num">
                                      <p:cBhvr>
                                        <p:cTn id="45" dur="500" fill="hold"/>
                                        <p:tgtEl>
                                          <p:spTgt spid="21"/>
                                        </p:tgtEl>
                                        <p:attrNameLst>
                                          <p:attrName>ppt_w</p:attrName>
                                        </p:attrNameLst>
                                      </p:cBhvr>
                                      <p:tavLst>
                                        <p:tav tm="0">
                                          <p:val>
                                            <p:strVal val="#ppt_w"/>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7" presetClass="entr" presetSubtype="2"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ppt_x</p:attrName>
                                        </p:attrNameLst>
                                      </p:cBhvr>
                                      <p:tavLst>
                                        <p:tav tm="0">
                                          <p:val>
                                            <p:strVal val="#ppt_x+#ppt_w/2"/>
                                          </p:val>
                                        </p:tav>
                                        <p:tav tm="100000">
                                          <p:val>
                                            <p:strVal val="#ppt_x"/>
                                          </p:val>
                                        </p:tav>
                                      </p:tavLst>
                                    </p:anim>
                                    <p:anim calcmode="lin" valueType="num">
                                      <p:cBhvr>
                                        <p:cTn id="52" dur="500" fill="hold"/>
                                        <p:tgtEl>
                                          <p:spTgt spid="23"/>
                                        </p:tgtEl>
                                        <p:attrNameLst>
                                          <p:attrName>ppt_y</p:attrName>
                                        </p:attrNameLst>
                                      </p:cBhvr>
                                      <p:tavLst>
                                        <p:tav tm="0">
                                          <p:val>
                                            <p:strVal val="#ppt_y"/>
                                          </p:val>
                                        </p:tav>
                                        <p:tav tm="100000">
                                          <p:val>
                                            <p:strVal val="#ppt_y"/>
                                          </p:val>
                                        </p:tav>
                                      </p:tavLst>
                                    </p:anim>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7" presetClass="entr" presetSubtype="2"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ppt_x</p:attrName>
                                        </p:attrNameLst>
                                      </p:cBhvr>
                                      <p:tavLst>
                                        <p:tav tm="0">
                                          <p:val>
                                            <p:strVal val="#ppt_x+#ppt_w/2"/>
                                          </p:val>
                                        </p:tav>
                                        <p:tav tm="100000">
                                          <p:val>
                                            <p:strVal val="#ppt_x"/>
                                          </p:val>
                                        </p:tav>
                                      </p:tavLst>
                                    </p:anim>
                                    <p:anim calcmode="lin" valueType="num">
                                      <p:cBhvr>
                                        <p:cTn id="60" dur="500" fill="hold"/>
                                        <p:tgtEl>
                                          <p:spTgt spid="19"/>
                                        </p:tgtEl>
                                        <p:attrNameLst>
                                          <p:attrName>ppt_y</p:attrName>
                                        </p:attrNameLst>
                                      </p:cBhvr>
                                      <p:tavLst>
                                        <p:tav tm="0">
                                          <p:val>
                                            <p:strVal val="#ppt_y"/>
                                          </p:val>
                                        </p:tav>
                                        <p:tav tm="100000">
                                          <p:val>
                                            <p:strVal val="#ppt_y"/>
                                          </p:val>
                                        </p:tav>
                                      </p:tavLst>
                                    </p:anim>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4"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ppt_x</p:attrName>
                                        </p:attrNameLst>
                                      </p:cBhvr>
                                      <p:tavLst>
                                        <p:tav tm="0">
                                          <p:val>
                                            <p:strVal val="#ppt_x"/>
                                          </p:val>
                                        </p:tav>
                                        <p:tav tm="100000">
                                          <p:val>
                                            <p:strVal val="#ppt_x"/>
                                          </p:val>
                                        </p:tav>
                                      </p:tavLst>
                                    </p:anim>
                                    <p:anim calcmode="lin" valueType="num">
                                      <p:cBhvr>
                                        <p:cTn id="68" dur="500" fill="hold"/>
                                        <p:tgtEl>
                                          <p:spTgt spid="16"/>
                                        </p:tgtEl>
                                        <p:attrNameLst>
                                          <p:attrName>ppt_y</p:attrName>
                                        </p:attrNameLst>
                                      </p:cBhvr>
                                      <p:tavLst>
                                        <p:tav tm="0">
                                          <p:val>
                                            <p:strVal val="#ppt_y+#ppt_h/2"/>
                                          </p:val>
                                        </p:tav>
                                        <p:tav tm="100000">
                                          <p:val>
                                            <p:strVal val="#ppt_y"/>
                                          </p:val>
                                        </p:tav>
                                      </p:tavLst>
                                    </p:anim>
                                    <p:anim calcmode="lin" valueType="num">
                                      <p:cBhvr>
                                        <p:cTn id="69" dur="500" fill="hold"/>
                                        <p:tgtEl>
                                          <p:spTgt spid="16"/>
                                        </p:tgtEl>
                                        <p:attrNameLst>
                                          <p:attrName>ppt_w</p:attrName>
                                        </p:attrNameLst>
                                      </p:cBhvr>
                                      <p:tavLst>
                                        <p:tav tm="0">
                                          <p:val>
                                            <p:strVal val="#ppt_w"/>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71" fill="hold">
                      <p:stCondLst>
                        <p:cond delay="indefinite"/>
                      </p:stCondLst>
                      <p:childTnLst>
                        <p:par>
                          <p:cTn id="72" fill="hold">
                            <p:stCondLst>
                              <p:cond delay="0"/>
                            </p:stCondLst>
                            <p:childTnLst>
                              <p:par>
                                <p:cTn id="73" presetID="17" presetClass="entr" presetSubtype="8" fill="hold" nodeType="clickEffect">
                                  <p:stCondLst>
                                    <p:cond delay="0"/>
                                  </p:stCondLst>
                                  <p:childTnLst>
                                    <p:set>
                                      <p:cBhvr>
                                        <p:cTn id="74" dur="1" fill="hold">
                                          <p:stCondLst>
                                            <p:cond delay="0"/>
                                          </p:stCondLst>
                                        </p:cTn>
                                        <p:tgtEl>
                                          <p:spTgt spid="94"/>
                                        </p:tgtEl>
                                        <p:attrNameLst>
                                          <p:attrName>style.visibility</p:attrName>
                                        </p:attrNameLst>
                                      </p:cBhvr>
                                      <p:to>
                                        <p:strVal val="visible"/>
                                      </p:to>
                                    </p:set>
                                    <p:anim calcmode="lin" valueType="num">
                                      <p:cBhvr>
                                        <p:cTn id="75" dur="500" fill="hold"/>
                                        <p:tgtEl>
                                          <p:spTgt spid="94"/>
                                        </p:tgtEl>
                                        <p:attrNameLst>
                                          <p:attrName>ppt_x</p:attrName>
                                        </p:attrNameLst>
                                      </p:cBhvr>
                                      <p:tavLst>
                                        <p:tav tm="0">
                                          <p:val>
                                            <p:strVal val="#ppt_x-#ppt_w/2"/>
                                          </p:val>
                                        </p:tav>
                                        <p:tav tm="100000">
                                          <p:val>
                                            <p:strVal val="#ppt_x"/>
                                          </p:val>
                                        </p:tav>
                                      </p:tavLst>
                                    </p:anim>
                                    <p:anim calcmode="lin" valueType="num">
                                      <p:cBhvr>
                                        <p:cTn id="76" dur="500" fill="hold"/>
                                        <p:tgtEl>
                                          <p:spTgt spid="94"/>
                                        </p:tgtEl>
                                        <p:attrNameLst>
                                          <p:attrName>ppt_y</p:attrName>
                                        </p:attrNameLst>
                                      </p:cBhvr>
                                      <p:tavLst>
                                        <p:tav tm="0">
                                          <p:val>
                                            <p:strVal val="#ppt_y"/>
                                          </p:val>
                                        </p:tav>
                                        <p:tav tm="100000">
                                          <p:val>
                                            <p:strVal val="#ppt_y"/>
                                          </p:val>
                                        </p:tav>
                                      </p:tavLst>
                                    </p:anim>
                                    <p:anim calcmode="lin" valueType="num">
                                      <p:cBhvr>
                                        <p:cTn id="77" dur="500" fill="hold"/>
                                        <p:tgtEl>
                                          <p:spTgt spid="94"/>
                                        </p:tgtEl>
                                        <p:attrNameLst>
                                          <p:attrName>ppt_w</p:attrName>
                                        </p:attrNameLst>
                                      </p:cBhvr>
                                      <p:tavLst>
                                        <p:tav tm="0">
                                          <p:val>
                                            <p:fltVal val="0"/>
                                          </p:val>
                                        </p:tav>
                                        <p:tav tm="100000">
                                          <p:val>
                                            <p:strVal val="#ppt_w"/>
                                          </p:val>
                                        </p:tav>
                                      </p:tavLst>
                                    </p:anim>
                                    <p:anim calcmode="lin" valueType="num">
                                      <p:cBhvr>
                                        <p:cTn id="78" dur="500" fill="hold"/>
                                        <p:tgtEl>
                                          <p:spTgt spid="9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Slide Number Placeholder 1"/>
          <p:cNvSpPr>
            <a:spLocks noGrp="1"/>
          </p:cNvSpPr>
          <p:nvPr>
            <p:ph type="sldNum" sz="quarter" idx="10"/>
          </p:nvPr>
        </p:nvSpPr>
        <p:spPr>
          <a:xfrm>
            <a:off x="7010400" y="5036021"/>
            <a:ext cx="2133600" cy="200025"/>
          </a:xfrm>
        </p:spPr>
        <p:txBody>
          <a:bodyPr/>
          <a:lstStyle/>
          <a:p>
            <a:pPr>
              <a:defRPr/>
            </a:pPr>
            <a:r>
              <a:rPr lang="en-US" smtClean="0"/>
              <a:t>| </a:t>
            </a:r>
            <a:fld id="{9E15EC73-64C8-493D-A11E-138DB765B0CA}" type="slidenum">
              <a:rPr lang="en-US" smtClean="0">
                <a:solidFill>
                  <a:srgbClr val="B2B2B2"/>
                </a:solidFill>
              </a:rPr>
              <a:pPr>
                <a:defRPr/>
              </a:pPr>
              <a:t>177</a:t>
            </a:fld>
            <a:endParaRPr lang="en-US">
              <a:solidFill>
                <a:srgbClr val="B2B2B2"/>
              </a:solidFill>
            </a:endParaRPr>
          </a:p>
        </p:txBody>
      </p:sp>
      <p:sp>
        <p:nvSpPr>
          <p:cNvPr id="3" name="Rectangle 2"/>
          <p:cNvSpPr txBox="1">
            <a:spLocks noChangeArrowheads="1"/>
          </p:cNvSpPr>
          <p:nvPr/>
        </p:nvSpPr>
        <p:spPr bwMode="auto">
          <a:xfrm>
            <a:off x="323528" y="51470"/>
            <a:ext cx="8352606" cy="32403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AR" sz="2600" b="1" i="0" u="none" strike="noStrike" kern="0" cap="none" spc="0" normalizeH="0" baseline="0" noProof="0" dirty="0" smtClean="0">
                <a:ln>
                  <a:noFill/>
                </a:ln>
                <a:solidFill>
                  <a:srgbClr val="002D62"/>
                </a:solidFill>
                <a:effectLst/>
                <a:uLnTx/>
                <a:uFillTx/>
                <a:latin typeface="+mj-lt"/>
                <a:ea typeface="+mj-ea"/>
                <a:cs typeface="+mj-cs"/>
              </a:rPr>
              <a:t>encuesta:  ¿en qué punto del circuito fallamos más?</a:t>
            </a:r>
            <a:endParaRPr kumimoji="0" lang="es-AR" sz="2600" b="1" i="0" u="none" strike="noStrike" kern="0" cap="none" spc="0" normalizeH="0" baseline="0" noProof="0" dirty="0">
              <a:ln>
                <a:noFill/>
              </a:ln>
              <a:solidFill>
                <a:srgbClr val="FF0000"/>
              </a:solidFill>
              <a:effectLst/>
              <a:uLnTx/>
              <a:uFillTx/>
              <a:latin typeface="+mj-lt"/>
              <a:ea typeface="+mj-ea"/>
              <a:cs typeface="+mj-cs"/>
            </a:endParaRPr>
          </a:p>
        </p:txBody>
      </p:sp>
      <p:sp>
        <p:nvSpPr>
          <p:cNvPr id="37" name="Rectangle 36"/>
          <p:cNvSpPr/>
          <p:nvPr/>
        </p:nvSpPr>
        <p:spPr bwMode="auto">
          <a:xfrm>
            <a:off x="10116617" y="1329613"/>
            <a:ext cx="45719" cy="3428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nvGrpSpPr>
          <p:cNvPr id="6" name="Group 44"/>
          <p:cNvGrpSpPr/>
          <p:nvPr/>
        </p:nvGrpSpPr>
        <p:grpSpPr>
          <a:xfrm>
            <a:off x="1619673" y="687000"/>
            <a:ext cx="6940008" cy="4351242"/>
            <a:chOff x="1619672" y="792608"/>
            <a:chExt cx="6940008" cy="5801656"/>
          </a:xfrm>
        </p:grpSpPr>
        <p:sp>
          <p:nvSpPr>
            <p:cNvPr id="4" name="Rounded Rectangle 3"/>
            <p:cNvSpPr/>
            <p:nvPr/>
          </p:nvSpPr>
          <p:spPr bwMode="auto">
            <a:xfrm>
              <a:off x="1800655" y="1548240"/>
              <a:ext cx="1146223" cy="710488"/>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400" b="1" dirty="0" smtClean="0"/>
                <a:t>PEDIDO</a:t>
              </a:r>
              <a:endParaRPr kumimoji="0" lang="es-AR" sz="1400" b="1" i="0" u="none" strike="noStrike" cap="none" normalizeH="0" baseline="0" dirty="0" smtClean="0">
                <a:ln>
                  <a:noFill/>
                </a:ln>
                <a:solidFill>
                  <a:schemeClr val="tx1"/>
                </a:solidFill>
                <a:effectLst/>
                <a:latin typeface="Arial" charset="0"/>
                <a:cs typeface="Arial" charset="0"/>
              </a:endParaRPr>
            </a:p>
          </p:txBody>
        </p:sp>
        <p:sp>
          <p:nvSpPr>
            <p:cNvPr id="5" name="Rounded Rectangle 4"/>
            <p:cNvSpPr/>
            <p:nvPr/>
          </p:nvSpPr>
          <p:spPr bwMode="auto">
            <a:xfrm>
              <a:off x="3731136" y="1548240"/>
              <a:ext cx="1508188" cy="710488"/>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400" b="1" smtClean="0"/>
                <a:t>RESPUESTA ACEPTABLE</a:t>
              </a:r>
              <a:endParaRPr kumimoji="0" lang="es-AR" sz="1400" b="1" i="0" u="none" strike="noStrike" cap="none" normalizeH="0" baseline="0" smtClean="0">
                <a:ln>
                  <a:noFill/>
                </a:ln>
                <a:solidFill>
                  <a:schemeClr val="tx1"/>
                </a:solidFill>
                <a:effectLst/>
                <a:latin typeface="Arial" charset="0"/>
                <a:cs typeface="Arial" charset="0"/>
              </a:endParaRPr>
            </a:p>
          </p:txBody>
        </p:sp>
        <p:grpSp>
          <p:nvGrpSpPr>
            <p:cNvPr id="10" name="Group 5"/>
            <p:cNvGrpSpPr/>
            <p:nvPr/>
          </p:nvGrpSpPr>
          <p:grpSpPr>
            <a:xfrm>
              <a:off x="3190459" y="1716942"/>
              <a:ext cx="2576648" cy="468137"/>
              <a:chOff x="2990536" y="1391834"/>
              <a:chExt cx="3075532" cy="521901"/>
            </a:xfrm>
          </p:grpSpPr>
          <p:sp>
            <p:nvSpPr>
              <p:cNvPr id="7" name="TextBox 6"/>
              <p:cNvSpPr txBox="1"/>
              <p:nvPr/>
            </p:nvSpPr>
            <p:spPr>
              <a:xfrm>
                <a:off x="2990536" y="1391834"/>
                <a:ext cx="363924" cy="503247"/>
              </a:xfrm>
              <a:prstGeom prst="rect">
                <a:avLst/>
              </a:prstGeom>
              <a:noFill/>
            </p:spPr>
            <p:txBody>
              <a:bodyPr wrap="none" rtlCol="0">
                <a:spAutoFit/>
              </a:bodyPr>
              <a:lstStyle/>
              <a:p>
                <a:r>
                  <a:rPr lang="es-AR" dirty="0" smtClean="0"/>
                  <a:t>+</a:t>
                </a:r>
                <a:endParaRPr lang="es-AR" dirty="0"/>
              </a:p>
            </p:txBody>
          </p:sp>
          <p:sp>
            <p:nvSpPr>
              <p:cNvPr id="8" name="TextBox 7"/>
              <p:cNvSpPr txBox="1"/>
              <p:nvPr/>
            </p:nvSpPr>
            <p:spPr>
              <a:xfrm>
                <a:off x="5702144" y="1410488"/>
                <a:ext cx="363924" cy="503247"/>
              </a:xfrm>
              <a:prstGeom prst="rect">
                <a:avLst/>
              </a:prstGeom>
              <a:noFill/>
            </p:spPr>
            <p:txBody>
              <a:bodyPr wrap="none" rtlCol="0">
                <a:spAutoFit/>
              </a:bodyPr>
              <a:lstStyle/>
              <a:p>
                <a:r>
                  <a:rPr lang="es-AR" dirty="0"/>
                  <a:t>=</a:t>
                </a:r>
              </a:p>
            </p:txBody>
          </p:sp>
        </p:grpSp>
        <p:sp>
          <p:nvSpPr>
            <p:cNvPr id="9" name="Rounded Rectangle 8"/>
            <p:cNvSpPr/>
            <p:nvPr/>
          </p:nvSpPr>
          <p:spPr bwMode="auto">
            <a:xfrm>
              <a:off x="5963255" y="1548240"/>
              <a:ext cx="1606955" cy="710488"/>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400" b="1" smtClean="0"/>
                <a:t>COMPROMISO</a:t>
              </a:r>
              <a:endParaRPr kumimoji="0" lang="es-AR" sz="1400" b="1" i="0" u="none" strike="noStrike" cap="none" normalizeH="0" baseline="0" smtClean="0">
                <a:ln>
                  <a:noFill/>
                </a:ln>
                <a:solidFill>
                  <a:schemeClr val="tx1"/>
                </a:solidFill>
                <a:effectLst/>
                <a:latin typeface="Arial" charset="0"/>
                <a:cs typeface="Arial" charset="0"/>
              </a:endParaRPr>
            </a:p>
          </p:txBody>
        </p:sp>
        <p:grpSp>
          <p:nvGrpSpPr>
            <p:cNvPr id="13" name="Group 9"/>
            <p:cNvGrpSpPr/>
            <p:nvPr/>
          </p:nvGrpSpPr>
          <p:grpSpPr>
            <a:xfrm>
              <a:off x="6083910" y="2258729"/>
              <a:ext cx="1387533" cy="1156332"/>
              <a:chOff x="6444208" y="1995846"/>
              <a:chExt cx="1656184" cy="1289138"/>
            </a:xfrm>
          </p:grpSpPr>
          <p:sp>
            <p:nvSpPr>
              <p:cNvPr id="11" name="Rounded Rectangle 10"/>
              <p:cNvSpPr/>
              <p:nvPr/>
            </p:nvSpPr>
            <p:spPr bwMode="auto">
              <a:xfrm>
                <a:off x="6444208" y="2780928"/>
                <a:ext cx="1656184" cy="504056"/>
              </a:xfrm>
              <a:prstGeom prst="roundRect">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400" b="1" smtClean="0"/>
                  <a:t>ACCIÓN</a:t>
                </a:r>
                <a:endParaRPr kumimoji="0" lang="es-AR" sz="1400" b="1" i="0" u="none" strike="noStrike" cap="none" normalizeH="0" baseline="0" smtClean="0">
                  <a:ln>
                    <a:noFill/>
                  </a:ln>
                  <a:solidFill>
                    <a:schemeClr val="tx1"/>
                  </a:solidFill>
                  <a:effectLst/>
                  <a:latin typeface="Arial" charset="0"/>
                  <a:cs typeface="Arial" charset="0"/>
                </a:endParaRPr>
              </a:p>
            </p:txBody>
          </p:sp>
          <p:cxnSp>
            <p:nvCxnSpPr>
              <p:cNvPr id="12" name="Straight Arrow Connector 11"/>
              <p:cNvCxnSpPr>
                <a:stCxn id="9" idx="2"/>
                <a:endCxn id="11" idx="0"/>
              </p:cNvCxnSpPr>
              <p:nvPr/>
            </p:nvCxnSpPr>
            <p:spPr bwMode="auto">
              <a:xfrm>
                <a:off x="7259238" y="1995846"/>
                <a:ext cx="13063" cy="785083"/>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grpSp>
          <p:nvGrpSpPr>
            <p:cNvPr id="16" name="Group 12"/>
            <p:cNvGrpSpPr/>
            <p:nvPr/>
          </p:nvGrpSpPr>
          <p:grpSpPr>
            <a:xfrm>
              <a:off x="6023582" y="3415772"/>
              <a:ext cx="1508188" cy="1549443"/>
              <a:chOff x="6372200" y="3285778"/>
              <a:chExt cx="1800200" cy="1727398"/>
            </a:xfrm>
          </p:grpSpPr>
          <p:sp>
            <p:nvSpPr>
              <p:cNvPr id="14" name="Flowchart: Decision 13"/>
              <p:cNvSpPr/>
              <p:nvPr/>
            </p:nvSpPr>
            <p:spPr bwMode="auto">
              <a:xfrm>
                <a:off x="6372200" y="3573016"/>
                <a:ext cx="1800200" cy="1440160"/>
              </a:xfrm>
              <a:prstGeom prst="flowChartDecision">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sz="1400" b="0" i="0" u="none" strike="noStrike" cap="none" normalizeH="0" baseline="0" smtClean="0">
                    <a:ln>
                      <a:noFill/>
                    </a:ln>
                    <a:solidFill>
                      <a:schemeClr val="tx1"/>
                    </a:solidFill>
                    <a:effectLst/>
                    <a:latin typeface="Arial" charset="0"/>
                    <a:cs typeface="Arial" charset="0"/>
                  </a:rPr>
                  <a:t>¿</a:t>
                </a:r>
                <a:r>
                  <a:rPr lang="es-AR" sz="1400" b="1" smtClean="0"/>
                  <a:t>OK</a:t>
                </a:r>
                <a:r>
                  <a:rPr kumimoji="0" lang="es-AR" sz="1400" b="0" i="0" u="none" strike="noStrike" cap="none" normalizeH="0" smtClean="0">
                    <a:ln>
                      <a:noFill/>
                    </a:ln>
                    <a:solidFill>
                      <a:schemeClr val="tx1"/>
                    </a:solidFill>
                    <a:effectLst/>
                    <a:latin typeface="Arial" charset="0"/>
                    <a:cs typeface="Arial" charset="0"/>
                  </a:rPr>
                  <a:t>?</a:t>
                </a:r>
                <a:endParaRPr kumimoji="0" lang="es-AR" sz="1400" b="0" i="0" u="none" strike="noStrike" cap="none" normalizeH="0" baseline="0" smtClean="0">
                  <a:ln>
                    <a:noFill/>
                  </a:ln>
                  <a:solidFill>
                    <a:schemeClr val="tx1"/>
                  </a:solidFill>
                  <a:effectLst/>
                  <a:latin typeface="Arial" charset="0"/>
                  <a:cs typeface="Arial" charset="0"/>
                </a:endParaRPr>
              </a:p>
            </p:txBody>
          </p:sp>
          <p:cxnSp>
            <p:nvCxnSpPr>
              <p:cNvPr id="15" name="Straight Arrow Connector 14"/>
              <p:cNvCxnSpPr>
                <a:stCxn id="11" idx="2"/>
                <a:endCxn id="14" idx="0"/>
              </p:cNvCxnSpPr>
              <p:nvPr/>
            </p:nvCxnSpPr>
            <p:spPr bwMode="auto">
              <a:xfrm rot="5400000">
                <a:off x="7128284" y="3429000"/>
                <a:ext cx="288032"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grpSp>
          <p:nvGrpSpPr>
            <p:cNvPr id="17" name="Group 15"/>
            <p:cNvGrpSpPr/>
            <p:nvPr/>
          </p:nvGrpSpPr>
          <p:grpSpPr>
            <a:xfrm>
              <a:off x="1619672" y="2363902"/>
              <a:ext cx="2895722" cy="1912659"/>
              <a:chOff x="1115616" y="2113100"/>
              <a:chExt cx="3456384" cy="2132329"/>
            </a:xfrm>
          </p:grpSpPr>
          <p:grpSp>
            <p:nvGrpSpPr>
              <p:cNvPr id="22" name="Group 110"/>
              <p:cNvGrpSpPr/>
              <p:nvPr/>
            </p:nvGrpSpPr>
            <p:grpSpPr>
              <a:xfrm>
                <a:off x="1115616" y="2113100"/>
                <a:ext cx="3456384" cy="2132329"/>
                <a:chOff x="1115616" y="2113100"/>
                <a:chExt cx="3456384" cy="2132329"/>
              </a:xfrm>
            </p:grpSpPr>
            <p:sp>
              <p:nvSpPr>
                <p:cNvPr id="19" name="Freeform 18"/>
                <p:cNvSpPr/>
                <p:nvPr/>
              </p:nvSpPr>
              <p:spPr bwMode="auto">
                <a:xfrm>
                  <a:off x="1115616" y="2564904"/>
                  <a:ext cx="1209573" cy="1680525"/>
                </a:xfrm>
                <a:custGeom>
                  <a:avLst/>
                  <a:gdLst>
                    <a:gd name="connsiteX0" fmla="*/ 1227909 w 1227909"/>
                    <a:gd name="connsiteY0" fmla="*/ 1894115 h 1894115"/>
                    <a:gd name="connsiteX1" fmla="*/ 13063 w 1227909"/>
                    <a:gd name="connsiteY1" fmla="*/ 1894115 h 1894115"/>
                    <a:gd name="connsiteX2" fmla="*/ 0 w 1227909"/>
                    <a:gd name="connsiteY2" fmla="*/ 0 h 1894115"/>
                    <a:gd name="connsiteX3" fmla="*/ 0 w 1227909"/>
                    <a:gd name="connsiteY3" fmla="*/ 0 h 1894115"/>
                  </a:gdLst>
                  <a:ahLst/>
                  <a:cxnLst>
                    <a:cxn ang="0">
                      <a:pos x="connsiteX0" y="connsiteY0"/>
                    </a:cxn>
                    <a:cxn ang="0">
                      <a:pos x="connsiteX1" y="connsiteY1"/>
                    </a:cxn>
                    <a:cxn ang="0">
                      <a:pos x="connsiteX2" y="connsiteY2"/>
                    </a:cxn>
                    <a:cxn ang="0">
                      <a:pos x="connsiteX3" y="connsiteY3"/>
                    </a:cxn>
                  </a:cxnLst>
                  <a:rect l="l" t="t" r="r" b="b"/>
                  <a:pathLst>
                    <a:path w="1227909" h="1894115">
                      <a:moveTo>
                        <a:pt x="1227909" y="1894115"/>
                      </a:moveTo>
                      <a:lnTo>
                        <a:pt x="13063" y="1894115"/>
                      </a:lnTo>
                      <a:cubicBezTo>
                        <a:pt x="8709" y="1262743"/>
                        <a:pt x="4354" y="631372"/>
                        <a:pt x="0" y="0"/>
                      </a:cubicBezTo>
                      <a:lnTo>
                        <a:pt x="0" y="0"/>
                      </a:lnTo>
                    </a:path>
                  </a:pathLst>
                </a:cu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400" b="0" i="0" u="none" strike="noStrike" cap="none" normalizeH="0" baseline="0" smtClean="0">
                    <a:ln>
                      <a:noFill/>
                    </a:ln>
                    <a:solidFill>
                      <a:schemeClr val="tx1"/>
                    </a:solidFill>
                    <a:effectLst/>
                    <a:latin typeface="Arial" charset="0"/>
                    <a:cs typeface="Arial" charset="0"/>
                  </a:endParaRPr>
                </a:p>
              </p:txBody>
            </p:sp>
            <p:sp>
              <p:nvSpPr>
                <p:cNvPr id="20" name="Rounded Rectangle 19"/>
                <p:cNvSpPr/>
                <p:nvPr/>
              </p:nvSpPr>
              <p:spPr bwMode="auto">
                <a:xfrm>
                  <a:off x="2372248" y="2113100"/>
                  <a:ext cx="2199752" cy="811844"/>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400" b="1" smtClean="0"/>
                    <a:t>RECOMPROMISO</a:t>
                  </a:r>
                  <a:endParaRPr kumimoji="0" lang="es-AR" sz="1400" b="1" i="0" u="none" strike="noStrike" cap="none" normalizeH="0" baseline="0" smtClean="0">
                    <a:ln>
                      <a:noFill/>
                    </a:ln>
                    <a:solidFill>
                      <a:schemeClr val="tx1"/>
                    </a:solidFill>
                    <a:effectLst/>
                    <a:latin typeface="Arial" charset="0"/>
                    <a:cs typeface="Arial" charset="0"/>
                  </a:endParaRPr>
                </a:p>
              </p:txBody>
            </p:sp>
          </p:grpSp>
          <p:cxnSp>
            <p:nvCxnSpPr>
              <p:cNvPr id="18" name="Straight Arrow Connector 17"/>
              <p:cNvCxnSpPr/>
              <p:nvPr/>
            </p:nvCxnSpPr>
            <p:spPr bwMode="auto">
              <a:xfrm>
                <a:off x="1115616" y="2563316"/>
                <a:ext cx="1224136"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cxnSp>
          <p:nvCxnSpPr>
            <p:cNvPr id="21" name="Straight Arrow Connector 20"/>
            <p:cNvCxnSpPr/>
            <p:nvPr/>
          </p:nvCxnSpPr>
          <p:spPr bwMode="auto">
            <a:xfrm flipV="1">
              <a:off x="4515394" y="2767738"/>
              <a:ext cx="2232119" cy="1424"/>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pSp>
          <p:nvGrpSpPr>
            <p:cNvPr id="25" name="Group 21"/>
            <p:cNvGrpSpPr/>
            <p:nvPr/>
          </p:nvGrpSpPr>
          <p:grpSpPr>
            <a:xfrm>
              <a:off x="2458650" y="3931779"/>
              <a:ext cx="2034855" cy="775078"/>
              <a:chOff x="2117035" y="3861048"/>
              <a:chExt cx="2428839" cy="864096"/>
            </a:xfrm>
          </p:grpSpPr>
          <p:cxnSp>
            <p:nvCxnSpPr>
              <p:cNvPr id="23" name="Straight Arrow Connector 22"/>
              <p:cNvCxnSpPr/>
              <p:nvPr/>
            </p:nvCxnSpPr>
            <p:spPr bwMode="auto">
              <a:xfrm rot="10800000">
                <a:off x="3969810" y="4247214"/>
                <a:ext cx="576064" cy="1588"/>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24" name="Rounded Rectangle 14"/>
              <p:cNvSpPr/>
              <p:nvPr/>
            </p:nvSpPr>
            <p:spPr bwMode="auto">
              <a:xfrm>
                <a:off x="2117035" y="3861048"/>
                <a:ext cx="1800200" cy="864096"/>
              </a:xfrm>
              <a:prstGeom prst="round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sz="1400" b="1" smtClean="0"/>
                  <a:t>RECLAMOS / DISCULPAS</a:t>
                </a:r>
                <a:endParaRPr kumimoji="0" lang="es-AR" sz="1400" b="1" i="0" u="none" strike="noStrike" cap="none" normalizeH="0" baseline="0" smtClean="0">
                  <a:ln>
                    <a:noFill/>
                  </a:ln>
                  <a:solidFill>
                    <a:schemeClr val="tx1"/>
                  </a:solidFill>
                  <a:effectLst/>
                  <a:latin typeface="Arial" charset="0"/>
                  <a:cs typeface="Arial" charset="0"/>
                </a:endParaRPr>
              </a:p>
            </p:txBody>
          </p:sp>
        </p:grpSp>
        <p:grpSp>
          <p:nvGrpSpPr>
            <p:cNvPr id="29" name="Group 24"/>
            <p:cNvGrpSpPr/>
            <p:nvPr/>
          </p:nvGrpSpPr>
          <p:grpSpPr>
            <a:xfrm>
              <a:off x="6413043" y="4965215"/>
              <a:ext cx="773992" cy="1162617"/>
              <a:chOff x="6837067" y="5013176"/>
              <a:chExt cx="923850" cy="1296144"/>
            </a:xfrm>
          </p:grpSpPr>
          <p:sp>
            <p:nvSpPr>
              <p:cNvPr id="26" name="Oval 25"/>
              <p:cNvSpPr/>
              <p:nvPr/>
            </p:nvSpPr>
            <p:spPr bwMode="auto">
              <a:xfrm>
                <a:off x="6837067" y="5517232"/>
                <a:ext cx="864096" cy="792088"/>
              </a:xfrm>
              <a:prstGeom prst="ellipse">
                <a:avLst/>
              </a:prstGeom>
              <a:solidFill>
                <a:srgbClr val="F9F97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sz="1400" b="1" i="0" u="none" strike="noStrike" cap="none" normalizeH="0" baseline="0" smtClean="0">
                    <a:ln>
                      <a:noFill/>
                    </a:ln>
                    <a:solidFill>
                      <a:schemeClr val="tx1"/>
                    </a:solidFill>
                    <a:effectLst/>
                    <a:latin typeface="Arial" charset="0"/>
                    <a:cs typeface="Arial" charset="0"/>
                  </a:rPr>
                  <a:t>FIN</a:t>
                </a:r>
              </a:p>
            </p:txBody>
          </p:sp>
          <p:cxnSp>
            <p:nvCxnSpPr>
              <p:cNvPr id="27" name="Straight Arrow Connector 26"/>
              <p:cNvCxnSpPr>
                <a:stCxn id="14" idx="2"/>
                <a:endCxn id="26" idx="0"/>
              </p:cNvCxnSpPr>
              <p:nvPr/>
            </p:nvCxnSpPr>
            <p:spPr bwMode="auto">
              <a:xfrm rot="5400000">
                <a:off x="7018680" y="5263612"/>
                <a:ext cx="504056" cy="318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28" name="TextBox 27"/>
              <p:cNvSpPr txBox="1"/>
              <p:nvPr/>
            </p:nvSpPr>
            <p:spPr>
              <a:xfrm>
                <a:off x="7337680" y="5013176"/>
                <a:ext cx="423237" cy="457500"/>
              </a:xfrm>
              <a:prstGeom prst="rect">
                <a:avLst/>
              </a:prstGeom>
              <a:noFill/>
            </p:spPr>
            <p:txBody>
              <a:bodyPr wrap="none" rtlCol="0">
                <a:spAutoFit/>
              </a:bodyPr>
              <a:lstStyle/>
              <a:p>
                <a:r>
                  <a:rPr lang="es-AR" sz="1400" b="1" smtClean="0"/>
                  <a:t>SÍ</a:t>
                </a:r>
                <a:endParaRPr lang="es-AR" sz="1400" b="1"/>
              </a:p>
            </p:txBody>
          </p:sp>
        </p:grpSp>
        <p:cxnSp>
          <p:nvCxnSpPr>
            <p:cNvPr id="30" name="Straight Arrow Connector 29"/>
            <p:cNvCxnSpPr>
              <a:stCxn id="14" idx="1"/>
            </p:cNvCxnSpPr>
            <p:nvPr/>
          </p:nvCxnSpPr>
          <p:spPr bwMode="auto">
            <a:xfrm rot="10800000">
              <a:off x="5178997" y="4319317"/>
              <a:ext cx="844586" cy="1424"/>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31" name="Freeform 30"/>
            <p:cNvSpPr/>
            <p:nvPr/>
          </p:nvSpPr>
          <p:spPr bwMode="auto">
            <a:xfrm>
              <a:off x="5058342" y="3673419"/>
              <a:ext cx="164159" cy="1136562"/>
            </a:xfrm>
            <a:custGeom>
              <a:avLst/>
              <a:gdLst>
                <a:gd name="connsiteX0" fmla="*/ 169818 w 195943"/>
                <a:gd name="connsiteY0" fmla="*/ 0 h 1267097"/>
                <a:gd name="connsiteX1" fmla="*/ 169818 w 195943"/>
                <a:gd name="connsiteY1" fmla="*/ 0 h 1267097"/>
                <a:gd name="connsiteX2" fmla="*/ 0 w 195943"/>
                <a:gd name="connsiteY2" fmla="*/ 248194 h 1267097"/>
                <a:gd name="connsiteX3" fmla="*/ 195943 w 195943"/>
                <a:gd name="connsiteY3" fmla="*/ 365760 h 1267097"/>
                <a:gd name="connsiteX4" fmla="*/ 13063 w 195943"/>
                <a:gd name="connsiteY4" fmla="*/ 509452 h 1267097"/>
                <a:gd name="connsiteX5" fmla="*/ 195943 w 195943"/>
                <a:gd name="connsiteY5" fmla="*/ 613954 h 1267097"/>
                <a:gd name="connsiteX6" fmla="*/ 26126 w 195943"/>
                <a:gd name="connsiteY6" fmla="*/ 731520 h 1267097"/>
                <a:gd name="connsiteX7" fmla="*/ 195943 w 195943"/>
                <a:gd name="connsiteY7" fmla="*/ 836023 h 1267097"/>
                <a:gd name="connsiteX8" fmla="*/ 13063 w 195943"/>
                <a:gd name="connsiteY8" fmla="*/ 927463 h 1267097"/>
                <a:gd name="connsiteX9" fmla="*/ 195943 w 195943"/>
                <a:gd name="connsiteY9" fmla="*/ 1058092 h 1267097"/>
                <a:gd name="connsiteX10" fmla="*/ 26126 w 195943"/>
                <a:gd name="connsiteY10" fmla="*/ 1136469 h 1267097"/>
                <a:gd name="connsiteX11" fmla="*/ 169818 w 195943"/>
                <a:gd name="connsiteY11" fmla="*/ 1267097 h 1267097"/>
                <a:gd name="connsiteX12" fmla="*/ 169818 w 195943"/>
                <a:gd name="connsiteY12" fmla="*/ 1267097 h 126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43" h="1267097">
                  <a:moveTo>
                    <a:pt x="169818" y="0"/>
                  </a:moveTo>
                  <a:lnTo>
                    <a:pt x="169818" y="0"/>
                  </a:lnTo>
                  <a:lnTo>
                    <a:pt x="0" y="248194"/>
                  </a:lnTo>
                  <a:lnTo>
                    <a:pt x="195943" y="365760"/>
                  </a:lnTo>
                  <a:lnTo>
                    <a:pt x="13063" y="509452"/>
                  </a:lnTo>
                  <a:lnTo>
                    <a:pt x="195943" y="613954"/>
                  </a:lnTo>
                  <a:lnTo>
                    <a:pt x="26126" y="731520"/>
                  </a:lnTo>
                  <a:lnTo>
                    <a:pt x="195943" y="836023"/>
                  </a:lnTo>
                  <a:lnTo>
                    <a:pt x="13063" y="927463"/>
                  </a:lnTo>
                  <a:lnTo>
                    <a:pt x="195943" y="1058092"/>
                  </a:lnTo>
                  <a:lnTo>
                    <a:pt x="26126" y="1136469"/>
                  </a:lnTo>
                  <a:lnTo>
                    <a:pt x="169818" y="1267097"/>
                  </a:lnTo>
                  <a:lnTo>
                    <a:pt x="169818" y="1267097"/>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400" b="0" i="0" u="none" strike="noStrike" cap="none" normalizeH="0" baseline="0" smtClean="0">
                <a:ln>
                  <a:noFill/>
                </a:ln>
                <a:solidFill>
                  <a:schemeClr val="tx1"/>
                </a:solidFill>
                <a:effectLst/>
                <a:latin typeface="Arial" charset="0"/>
                <a:cs typeface="Arial" charset="0"/>
              </a:endParaRPr>
            </a:p>
          </p:txBody>
        </p:sp>
        <p:sp>
          <p:nvSpPr>
            <p:cNvPr id="32" name="Freeform 31"/>
            <p:cNvSpPr/>
            <p:nvPr/>
          </p:nvSpPr>
          <p:spPr bwMode="auto">
            <a:xfrm>
              <a:off x="4614431" y="3676039"/>
              <a:ext cx="164159" cy="1136562"/>
            </a:xfrm>
            <a:custGeom>
              <a:avLst/>
              <a:gdLst>
                <a:gd name="connsiteX0" fmla="*/ 169818 w 195943"/>
                <a:gd name="connsiteY0" fmla="*/ 0 h 1267097"/>
                <a:gd name="connsiteX1" fmla="*/ 169818 w 195943"/>
                <a:gd name="connsiteY1" fmla="*/ 0 h 1267097"/>
                <a:gd name="connsiteX2" fmla="*/ 0 w 195943"/>
                <a:gd name="connsiteY2" fmla="*/ 248194 h 1267097"/>
                <a:gd name="connsiteX3" fmla="*/ 195943 w 195943"/>
                <a:gd name="connsiteY3" fmla="*/ 365760 h 1267097"/>
                <a:gd name="connsiteX4" fmla="*/ 13063 w 195943"/>
                <a:gd name="connsiteY4" fmla="*/ 509452 h 1267097"/>
                <a:gd name="connsiteX5" fmla="*/ 195943 w 195943"/>
                <a:gd name="connsiteY5" fmla="*/ 613954 h 1267097"/>
                <a:gd name="connsiteX6" fmla="*/ 26126 w 195943"/>
                <a:gd name="connsiteY6" fmla="*/ 731520 h 1267097"/>
                <a:gd name="connsiteX7" fmla="*/ 195943 w 195943"/>
                <a:gd name="connsiteY7" fmla="*/ 836023 h 1267097"/>
                <a:gd name="connsiteX8" fmla="*/ 13063 w 195943"/>
                <a:gd name="connsiteY8" fmla="*/ 927463 h 1267097"/>
                <a:gd name="connsiteX9" fmla="*/ 195943 w 195943"/>
                <a:gd name="connsiteY9" fmla="*/ 1058092 h 1267097"/>
                <a:gd name="connsiteX10" fmla="*/ 26126 w 195943"/>
                <a:gd name="connsiteY10" fmla="*/ 1136469 h 1267097"/>
                <a:gd name="connsiteX11" fmla="*/ 169818 w 195943"/>
                <a:gd name="connsiteY11" fmla="*/ 1267097 h 1267097"/>
                <a:gd name="connsiteX12" fmla="*/ 169818 w 195943"/>
                <a:gd name="connsiteY12" fmla="*/ 1267097 h 126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943" h="1267097">
                  <a:moveTo>
                    <a:pt x="169818" y="0"/>
                  </a:moveTo>
                  <a:lnTo>
                    <a:pt x="169818" y="0"/>
                  </a:lnTo>
                  <a:lnTo>
                    <a:pt x="0" y="248194"/>
                  </a:lnTo>
                  <a:lnTo>
                    <a:pt x="195943" y="365760"/>
                  </a:lnTo>
                  <a:lnTo>
                    <a:pt x="13063" y="509452"/>
                  </a:lnTo>
                  <a:lnTo>
                    <a:pt x="195943" y="613954"/>
                  </a:lnTo>
                  <a:lnTo>
                    <a:pt x="26126" y="731520"/>
                  </a:lnTo>
                  <a:lnTo>
                    <a:pt x="195943" y="836023"/>
                  </a:lnTo>
                  <a:lnTo>
                    <a:pt x="13063" y="927463"/>
                  </a:lnTo>
                  <a:lnTo>
                    <a:pt x="195943" y="1058092"/>
                  </a:lnTo>
                  <a:lnTo>
                    <a:pt x="26126" y="1136469"/>
                  </a:lnTo>
                  <a:lnTo>
                    <a:pt x="169818" y="1267097"/>
                  </a:lnTo>
                  <a:lnTo>
                    <a:pt x="169818" y="1267097"/>
                  </a:lnTo>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400" b="0" i="0" u="none" strike="noStrike" cap="none" normalizeH="0" baseline="0" smtClean="0">
                <a:ln>
                  <a:noFill/>
                </a:ln>
                <a:solidFill>
                  <a:schemeClr val="tx1"/>
                </a:solidFill>
                <a:effectLst/>
                <a:latin typeface="Arial" charset="0"/>
                <a:cs typeface="Arial" charset="0"/>
              </a:endParaRPr>
            </a:p>
          </p:txBody>
        </p:sp>
        <p:sp>
          <p:nvSpPr>
            <p:cNvPr id="33" name="TextBox 32"/>
            <p:cNvSpPr txBox="1"/>
            <p:nvPr/>
          </p:nvSpPr>
          <p:spPr>
            <a:xfrm rot="16200000">
              <a:off x="4272869" y="4121740"/>
              <a:ext cx="1338401" cy="307777"/>
            </a:xfrm>
            <a:prstGeom prst="rect">
              <a:avLst/>
            </a:prstGeom>
            <a:noFill/>
          </p:spPr>
          <p:txBody>
            <a:bodyPr wrap="none" rtlCol="0">
              <a:spAutoFit/>
            </a:bodyPr>
            <a:lstStyle/>
            <a:p>
              <a:r>
                <a:rPr lang="es-AR" sz="1400" smtClean="0"/>
                <a:t>QUIEBRE</a:t>
              </a:r>
              <a:endParaRPr lang="es-AR" sz="1400"/>
            </a:p>
          </p:txBody>
        </p:sp>
        <p:sp>
          <p:nvSpPr>
            <p:cNvPr id="35" name="TextBox 34"/>
            <p:cNvSpPr txBox="1"/>
            <p:nvPr/>
          </p:nvSpPr>
          <p:spPr>
            <a:xfrm>
              <a:off x="5578786" y="3988033"/>
              <a:ext cx="453970" cy="410369"/>
            </a:xfrm>
            <a:prstGeom prst="rect">
              <a:avLst/>
            </a:prstGeom>
            <a:noFill/>
          </p:spPr>
          <p:txBody>
            <a:bodyPr wrap="none" rtlCol="0">
              <a:spAutoFit/>
            </a:bodyPr>
            <a:lstStyle/>
            <a:p>
              <a:r>
                <a:rPr lang="es-AR" sz="1400" b="1" smtClean="0"/>
                <a:t>NO</a:t>
              </a:r>
              <a:endParaRPr lang="es-AR" sz="1400" b="1"/>
            </a:p>
          </p:txBody>
        </p:sp>
        <p:sp>
          <p:nvSpPr>
            <p:cNvPr id="38" name="TextBox 37"/>
            <p:cNvSpPr txBox="1"/>
            <p:nvPr/>
          </p:nvSpPr>
          <p:spPr>
            <a:xfrm>
              <a:off x="1907704" y="792608"/>
              <a:ext cx="736099" cy="451405"/>
            </a:xfrm>
            <a:prstGeom prst="rect">
              <a:avLst/>
            </a:prstGeom>
            <a:noFill/>
            <a:ln>
              <a:solidFill>
                <a:schemeClr val="tx1"/>
              </a:solidFill>
            </a:ln>
          </p:spPr>
          <p:txBody>
            <a:bodyPr wrap="none" rtlCol="0">
              <a:spAutoFit/>
            </a:bodyPr>
            <a:lstStyle/>
            <a:p>
              <a:r>
                <a:rPr lang="es-AR" dirty="0" smtClean="0"/>
                <a:t>P:      </a:t>
              </a:r>
              <a:endParaRPr lang="es-AR" dirty="0"/>
            </a:p>
          </p:txBody>
        </p:sp>
        <p:sp>
          <p:nvSpPr>
            <p:cNvPr id="39" name="TextBox 38"/>
            <p:cNvSpPr txBox="1"/>
            <p:nvPr/>
          </p:nvSpPr>
          <p:spPr>
            <a:xfrm>
              <a:off x="3995936" y="792689"/>
              <a:ext cx="747320" cy="451405"/>
            </a:xfrm>
            <a:prstGeom prst="rect">
              <a:avLst/>
            </a:prstGeom>
            <a:noFill/>
            <a:ln>
              <a:solidFill>
                <a:schemeClr val="tx1"/>
              </a:solidFill>
            </a:ln>
          </p:spPr>
          <p:txBody>
            <a:bodyPr wrap="none" rtlCol="0">
              <a:spAutoFit/>
            </a:bodyPr>
            <a:lstStyle/>
            <a:p>
              <a:r>
                <a:rPr lang="es-AR" dirty="0"/>
                <a:t>R</a:t>
              </a:r>
              <a:r>
                <a:rPr lang="es-AR" dirty="0" smtClean="0"/>
                <a:t>:      </a:t>
              </a:r>
              <a:endParaRPr lang="es-AR" dirty="0"/>
            </a:p>
          </p:txBody>
        </p:sp>
        <p:sp>
          <p:nvSpPr>
            <p:cNvPr id="40" name="TextBox 39"/>
            <p:cNvSpPr txBox="1"/>
            <p:nvPr/>
          </p:nvSpPr>
          <p:spPr>
            <a:xfrm>
              <a:off x="7812360" y="2996952"/>
              <a:ext cx="747320" cy="451405"/>
            </a:xfrm>
            <a:prstGeom prst="rect">
              <a:avLst/>
            </a:prstGeom>
            <a:noFill/>
            <a:ln>
              <a:solidFill>
                <a:schemeClr val="tx1"/>
              </a:solidFill>
            </a:ln>
          </p:spPr>
          <p:txBody>
            <a:bodyPr wrap="none" rtlCol="0">
              <a:spAutoFit/>
            </a:bodyPr>
            <a:lstStyle/>
            <a:p>
              <a:r>
                <a:rPr lang="es-AR" smtClean="0"/>
                <a:t>A:      </a:t>
              </a:r>
              <a:endParaRPr lang="es-AR"/>
            </a:p>
          </p:txBody>
        </p:sp>
        <p:sp>
          <p:nvSpPr>
            <p:cNvPr id="41" name="TextBox 40"/>
            <p:cNvSpPr txBox="1"/>
            <p:nvPr/>
          </p:nvSpPr>
          <p:spPr>
            <a:xfrm>
              <a:off x="2699792" y="4941168"/>
              <a:ext cx="747320" cy="451405"/>
            </a:xfrm>
            <a:prstGeom prst="rect">
              <a:avLst/>
            </a:prstGeom>
            <a:noFill/>
            <a:ln>
              <a:solidFill>
                <a:schemeClr val="tx1"/>
              </a:solidFill>
            </a:ln>
          </p:spPr>
          <p:txBody>
            <a:bodyPr wrap="none" rtlCol="0">
              <a:spAutoFit/>
            </a:bodyPr>
            <a:lstStyle/>
            <a:p>
              <a:r>
                <a:rPr lang="es-AR" smtClean="0"/>
                <a:t>R:      </a:t>
              </a:r>
              <a:endParaRPr lang="es-AR"/>
            </a:p>
          </p:txBody>
        </p:sp>
        <p:sp>
          <p:nvSpPr>
            <p:cNvPr id="42" name="TextBox 41"/>
            <p:cNvSpPr txBox="1"/>
            <p:nvPr/>
          </p:nvSpPr>
          <p:spPr>
            <a:xfrm>
              <a:off x="2699792" y="5589240"/>
              <a:ext cx="747320" cy="451405"/>
            </a:xfrm>
            <a:prstGeom prst="rect">
              <a:avLst/>
            </a:prstGeom>
            <a:noFill/>
            <a:ln>
              <a:solidFill>
                <a:schemeClr val="tx1"/>
              </a:solidFill>
            </a:ln>
          </p:spPr>
          <p:txBody>
            <a:bodyPr wrap="none" rtlCol="0">
              <a:spAutoFit/>
            </a:bodyPr>
            <a:lstStyle/>
            <a:p>
              <a:r>
                <a:rPr lang="es-AR"/>
                <a:t>D</a:t>
              </a:r>
              <a:r>
                <a:rPr lang="es-AR" smtClean="0"/>
                <a:t>:      </a:t>
              </a:r>
              <a:endParaRPr lang="es-AR"/>
            </a:p>
          </p:txBody>
        </p:sp>
        <p:sp>
          <p:nvSpPr>
            <p:cNvPr id="43" name="TextBox 42"/>
            <p:cNvSpPr txBox="1"/>
            <p:nvPr/>
          </p:nvSpPr>
          <p:spPr>
            <a:xfrm>
              <a:off x="6300192" y="792608"/>
              <a:ext cx="747320" cy="451405"/>
            </a:xfrm>
            <a:prstGeom prst="rect">
              <a:avLst/>
            </a:prstGeom>
            <a:noFill/>
            <a:ln>
              <a:solidFill>
                <a:schemeClr val="tx1"/>
              </a:solidFill>
            </a:ln>
          </p:spPr>
          <p:txBody>
            <a:bodyPr wrap="none" rtlCol="0">
              <a:spAutoFit/>
            </a:bodyPr>
            <a:lstStyle/>
            <a:p>
              <a:r>
                <a:rPr lang="es-AR" dirty="0" smtClean="0"/>
                <a:t>C:      </a:t>
              </a:r>
              <a:endParaRPr lang="es-AR" dirty="0"/>
            </a:p>
          </p:txBody>
        </p:sp>
        <p:pic>
          <p:nvPicPr>
            <p:cNvPr id="1026" name="Picture 2"/>
            <p:cNvPicPr>
              <a:picLocks noChangeAspect="1" noChangeArrowheads="1"/>
            </p:cNvPicPr>
            <p:nvPr/>
          </p:nvPicPr>
          <p:blipFill>
            <a:blip r:embed="rId3" cstate="print"/>
            <a:srcRect/>
            <a:stretch>
              <a:fillRect/>
            </a:stretch>
          </p:blipFill>
          <p:spPr bwMode="auto">
            <a:xfrm>
              <a:off x="4139951" y="4987776"/>
              <a:ext cx="1630783" cy="1606488"/>
            </a:xfrm>
            <a:prstGeom prst="rect">
              <a:avLst/>
            </a:prstGeom>
            <a:noFill/>
            <a:ln w="9525">
              <a:solidFill>
                <a:schemeClr val="tx1"/>
              </a:solidFill>
              <a:miter lim="800000"/>
              <a:headEnd/>
              <a:tailEnd/>
            </a:ln>
            <a:effectLst/>
          </p:spPr>
        </p:pic>
      </p:grpSp>
      <p:sp>
        <p:nvSpPr>
          <p:cNvPr id="44" name="3 Marcador de pie de página"/>
          <p:cNvSpPr>
            <a:spLocks noGrp="1"/>
          </p:cNvSpPr>
          <p:nvPr>
            <p:ph type="ftr" sz="quarter" idx="11"/>
          </p:nvPr>
        </p:nvSpPr>
        <p:spPr>
          <a:xfrm>
            <a:off x="0" y="488995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302840" y="87474"/>
            <a:ext cx="8229600" cy="475562"/>
          </a:xfrm>
        </p:spPr>
        <p:txBody>
          <a:bodyPr>
            <a:normAutofit fontScale="90000"/>
          </a:bodyPr>
          <a:lstStyle/>
          <a:p>
            <a:pPr algn="l"/>
            <a:r>
              <a:rPr lang="es-AR" dirty="0" smtClean="0">
                <a:solidFill>
                  <a:schemeClr val="tx1"/>
                </a:solidFill>
              </a:rPr>
              <a:t>ejercicio: indagación sobre compromiso quebrado</a:t>
            </a:r>
            <a:endParaRPr lang="es-AR" dirty="0">
              <a:solidFill>
                <a:schemeClr val="tx1"/>
              </a:solidFill>
            </a:endParaRPr>
          </a:p>
        </p:txBody>
      </p:sp>
      <p:sp>
        <p:nvSpPr>
          <p:cNvPr id="3" name="Content Placeholder 2"/>
          <p:cNvSpPr>
            <a:spLocks noGrp="1"/>
          </p:cNvSpPr>
          <p:nvPr>
            <p:ph idx="1"/>
          </p:nvPr>
        </p:nvSpPr>
        <p:spPr>
          <a:xfrm>
            <a:off x="395536" y="699542"/>
            <a:ext cx="8568952" cy="3348372"/>
          </a:xfrm>
        </p:spPr>
        <p:txBody>
          <a:bodyPr>
            <a:noAutofit/>
          </a:bodyPr>
          <a:lstStyle/>
          <a:p>
            <a:pPr marL="342900" indent="-342900">
              <a:spcBef>
                <a:spcPts val="600"/>
              </a:spcBef>
              <a:buFont typeface="+mj-lt"/>
              <a:buAutoNum type="arabicPeriod"/>
            </a:pPr>
            <a:r>
              <a:rPr lang="es-AR" sz="1400" b="0" dirty="0" smtClean="0"/>
              <a:t>Trabajar en parejas  (“A” y “B”)</a:t>
            </a:r>
          </a:p>
          <a:p>
            <a:pPr marL="342900" indent="-342900">
              <a:spcBef>
                <a:spcPts val="600"/>
              </a:spcBef>
              <a:buFont typeface="+mj-lt"/>
              <a:buAutoNum type="arabicPeriod"/>
            </a:pPr>
            <a:r>
              <a:rPr lang="es-AR" sz="1400" b="0" dirty="0" smtClean="0"/>
              <a:t>Cada miembro de la pareja identifica un caso de un compromiso quebrado (por él mismo o por otra persona)</a:t>
            </a:r>
          </a:p>
          <a:p>
            <a:pPr marL="342900" indent="-342900">
              <a:spcBef>
                <a:spcPts val="600"/>
              </a:spcBef>
              <a:buFont typeface="+mj-lt"/>
              <a:buAutoNum type="arabicPeriod"/>
            </a:pPr>
            <a:r>
              <a:rPr lang="es-AR" sz="1400" b="0" dirty="0" smtClean="0"/>
              <a:t>“A” pregunta a “B”:</a:t>
            </a:r>
          </a:p>
          <a:p>
            <a:pPr marL="1093787" lvl="2" indent="-400050">
              <a:spcBef>
                <a:spcPts val="600"/>
              </a:spcBef>
              <a:buFont typeface="+mj-lt"/>
              <a:buAutoNum type="romanUcPeriod"/>
            </a:pPr>
            <a:r>
              <a:rPr lang="es-AR" b="0" dirty="0" smtClean="0"/>
              <a:t>¿Cómo fue el pedido?</a:t>
            </a:r>
          </a:p>
          <a:p>
            <a:pPr marL="1093787" lvl="2" indent="-400050">
              <a:spcBef>
                <a:spcPts val="600"/>
              </a:spcBef>
              <a:buFont typeface="+mj-lt"/>
              <a:buAutoNum type="romanUcPeriod"/>
            </a:pPr>
            <a:r>
              <a:rPr lang="es-AR" b="0" dirty="0" smtClean="0"/>
              <a:t>¿Qué respuesta hubo para el pedido? ¿Por qué medio?</a:t>
            </a:r>
          </a:p>
          <a:p>
            <a:pPr marL="1093787" lvl="2" indent="-400050">
              <a:spcBef>
                <a:spcPts val="600"/>
              </a:spcBef>
              <a:buFont typeface="+mj-lt"/>
              <a:buAutoNum type="romanUcPeriod"/>
            </a:pPr>
            <a:r>
              <a:rPr lang="es-AR" b="0" dirty="0" smtClean="0"/>
              <a:t>¿Qué pasó después con el compromiso establecido? ¿En qué falló?</a:t>
            </a:r>
          </a:p>
          <a:p>
            <a:pPr marL="1093787" lvl="2" indent="-400050">
              <a:spcBef>
                <a:spcPts val="600"/>
              </a:spcBef>
              <a:buFont typeface="+mj-lt"/>
              <a:buAutoNum type="romanUcPeriod"/>
            </a:pPr>
            <a:r>
              <a:rPr lang="es-AR" b="0" dirty="0" smtClean="0"/>
              <a:t>¿Cuál fue el impacto de que el compromiso fuera quebrado (Tarea / Relación /Persona)?</a:t>
            </a:r>
          </a:p>
          <a:p>
            <a:pPr marL="1093787" lvl="2" indent="-400050">
              <a:spcBef>
                <a:spcPts val="600"/>
              </a:spcBef>
              <a:buFont typeface="+mj-lt"/>
              <a:buAutoNum type="romanUcPeriod"/>
            </a:pPr>
            <a:r>
              <a:rPr lang="es-AR" b="0" dirty="0" smtClean="0"/>
              <a:t>¿Qué hizo cada parte después y a partir del quiebre?</a:t>
            </a:r>
          </a:p>
          <a:p>
            <a:pPr marL="342900" indent="-342900">
              <a:spcBef>
                <a:spcPts val="600"/>
              </a:spcBef>
              <a:buFont typeface="+mj-lt"/>
              <a:buAutoNum type="arabicPeriod"/>
            </a:pPr>
            <a:r>
              <a:rPr lang="es-AR" sz="1400" b="0" dirty="0" smtClean="0"/>
              <a:t>Invierten roles y repiten los pasos I a V</a:t>
            </a:r>
          </a:p>
          <a:p>
            <a:pPr marL="342900" indent="-342900">
              <a:spcBef>
                <a:spcPts val="600"/>
              </a:spcBef>
              <a:buFont typeface="+mj-lt"/>
              <a:buAutoNum type="arabicPeriod"/>
            </a:pPr>
            <a:r>
              <a:rPr lang="es-AR" sz="1400" b="0" dirty="0" smtClean="0"/>
              <a:t>“A” y “B” procuran identificar, en ambas historias:</a:t>
            </a:r>
          </a:p>
          <a:p>
            <a:pPr marL="677863" lvl="1" indent="-342900">
              <a:spcBef>
                <a:spcPts val="600"/>
              </a:spcBef>
              <a:buFont typeface="+mj-lt"/>
              <a:buAutoNum type="arabicPeriod"/>
            </a:pPr>
            <a:r>
              <a:rPr lang="es-AR" sz="1200" b="0" dirty="0" smtClean="0"/>
              <a:t>Qué podría cambiarse en la conversación de compromiso para prevenir el quiebre</a:t>
            </a:r>
          </a:p>
          <a:p>
            <a:pPr marL="677863" lvl="1" indent="-342900">
              <a:spcBef>
                <a:spcPts val="600"/>
              </a:spcBef>
              <a:buFont typeface="+mj-lt"/>
              <a:buAutoNum type="arabicPeriod"/>
            </a:pPr>
            <a:r>
              <a:rPr lang="es-AR" sz="1200" b="0" dirty="0" smtClean="0"/>
              <a:t>Qué podría hacerse distinto luego del quiebre para minimizar su impacto y evitar su repetición futura</a:t>
            </a:r>
            <a:endParaRPr lang="es-AR" sz="1200" b="0" dirty="0"/>
          </a:p>
        </p:txBody>
      </p:sp>
      <p:sp>
        <p:nvSpPr>
          <p:cNvPr id="4" name="Slide Number Placeholder 3"/>
          <p:cNvSpPr>
            <a:spLocks noGrp="1"/>
          </p:cNvSpPr>
          <p:nvPr>
            <p:ph type="sldNum" sz="quarter" idx="10"/>
          </p:nvPr>
        </p:nvSpPr>
        <p:spPr/>
        <p:txBody>
          <a:bodyPr/>
          <a:lstStyle/>
          <a:p>
            <a:pPr>
              <a:defRPr/>
            </a:pPr>
            <a:r>
              <a:rPr lang="en-US" smtClean="0"/>
              <a:t>| </a:t>
            </a:r>
            <a:fld id="{C689FEC4-6EAF-42B2-8A4F-D80E3AB2206F}" type="slidenum">
              <a:rPr lang="en-US" smtClean="0">
                <a:solidFill>
                  <a:srgbClr val="B2B2B2"/>
                </a:solidFill>
              </a:rPr>
              <a:pPr>
                <a:defRPr/>
              </a:pPr>
              <a:t>178</a:t>
            </a:fld>
            <a:endParaRPr lang="en-US">
              <a:solidFill>
                <a:srgbClr val="B2B2B2"/>
              </a:solidFill>
            </a:endParaRPr>
          </a:p>
        </p:txBody>
      </p:sp>
      <p:sp>
        <p:nvSpPr>
          <p:cNvPr id="5" name="TextBox 4"/>
          <p:cNvSpPr txBox="1"/>
          <p:nvPr/>
        </p:nvSpPr>
        <p:spPr>
          <a:xfrm>
            <a:off x="2478057" y="4465444"/>
            <a:ext cx="3894143" cy="338554"/>
          </a:xfrm>
          <a:prstGeom prst="rect">
            <a:avLst/>
          </a:prstGeom>
          <a:noFill/>
        </p:spPr>
        <p:txBody>
          <a:bodyPr wrap="none" rtlCol="0">
            <a:spAutoFit/>
          </a:bodyPr>
          <a:lstStyle/>
          <a:p>
            <a:r>
              <a:rPr lang="es-AR" b="1" dirty="0" smtClean="0"/>
              <a:t>TIEMPO TOTAL: 20 minutos (10’ + 10’)</a:t>
            </a:r>
            <a:endParaRPr lang="es-AR" b="1" dirty="0"/>
          </a:p>
        </p:txBody>
      </p:sp>
      <p:sp>
        <p:nvSpPr>
          <p:cNvPr id="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1"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p:cTn id="67" dur="500" fill="hold"/>
                                        <p:tgtEl>
                                          <p:spTgt spid="5"/>
                                        </p:tgtEl>
                                        <p:attrNameLst>
                                          <p:attrName>ppt_x</p:attrName>
                                        </p:attrNameLst>
                                      </p:cBhvr>
                                      <p:tavLst>
                                        <p:tav tm="0">
                                          <p:val>
                                            <p:strVal val="#ppt_x"/>
                                          </p:val>
                                        </p:tav>
                                        <p:tav tm="100000">
                                          <p:val>
                                            <p:strVal val="#ppt_x"/>
                                          </p:val>
                                        </p:tav>
                                      </p:tavLst>
                                    </p:anim>
                                    <p:anim calcmode="lin" valueType="num">
                                      <p:cBhvr>
                                        <p:cTn id="68" dur="500" fill="hold"/>
                                        <p:tgtEl>
                                          <p:spTgt spid="5"/>
                                        </p:tgtEl>
                                        <p:attrNameLst>
                                          <p:attrName>ppt_y</p:attrName>
                                        </p:attrNameLst>
                                      </p:cBhvr>
                                      <p:tavLst>
                                        <p:tav tm="0">
                                          <p:val>
                                            <p:strVal val="#ppt_y-#ppt_h/2"/>
                                          </p:val>
                                        </p:tav>
                                        <p:tav tm="100000">
                                          <p:val>
                                            <p:strVal val="#ppt_y"/>
                                          </p:val>
                                        </p:tav>
                                      </p:tavLst>
                                    </p:anim>
                                    <p:anim calcmode="lin" valueType="num">
                                      <p:cBhvr>
                                        <p:cTn id="69" dur="500" fill="hold"/>
                                        <p:tgtEl>
                                          <p:spTgt spid="5"/>
                                        </p:tgtEl>
                                        <p:attrNameLst>
                                          <p:attrName>ppt_w</p:attrName>
                                        </p:attrNameLst>
                                      </p:cBhvr>
                                      <p:tavLst>
                                        <p:tav tm="0">
                                          <p:val>
                                            <p:strVal val="#ppt_w"/>
                                          </p:val>
                                        </p:tav>
                                        <p:tav tm="100000">
                                          <p:val>
                                            <p:strVal val="#ppt_w"/>
                                          </p:val>
                                        </p:tav>
                                      </p:tavLst>
                                    </p:anim>
                                    <p:anim calcmode="lin" valueType="num">
                                      <p:cBhvr>
                                        <p:cTn id="70"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P spid="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595970" name="19 Rectángulo"/>
          <p:cNvSpPr>
            <a:spLocks noChangeArrowheads="1"/>
          </p:cNvSpPr>
          <p:nvPr/>
        </p:nvSpPr>
        <p:spPr bwMode="auto">
          <a:xfrm>
            <a:off x="304800" y="422673"/>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595971" name="Picture 3" descr="C:\Users\Lucia Ledesma\Pictures\imagenes de trabajo\fotos dolo\Nueva carpeta\offering a commitment.jpg"/>
          <p:cNvPicPr>
            <a:picLocks noChangeAspect="1" noChangeArrowheads="1"/>
          </p:cNvPicPr>
          <p:nvPr/>
        </p:nvPicPr>
        <p:blipFill>
          <a:blip r:embed="rId3" cstate="print"/>
          <a:srcRect/>
          <a:stretch>
            <a:fillRect/>
          </a:stretch>
        </p:blipFill>
        <p:spPr bwMode="auto">
          <a:xfrm>
            <a:off x="-60325" y="0"/>
            <a:ext cx="6113463" cy="5143501"/>
          </a:xfrm>
          <a:prstGeom prst="rect">
            <a:avLst/>
          </a:prstGeom>
          <a:noFill/>
          <a:ln w="9525">
            <a:noFill/>
            <a:miter lim="800000"/>
            <a:headEnd/>
            <a:tailEnd/>
          </a:ln>
        </p:spPr>
      </p:pic>
      <p:sp>
        <p:nvSpPr>
          <p:cNvPr id="595972" name="12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3CBCB56C-F0E1-43D3-BA50-008A5877BDD6}" type="slidenum">
              <a:rPr lang="en-US" sz="1000">
                <a:solidFill>
                  <a:srgbClr val="B2B2B2"/>
                </a:solidFill>
                <a:sym typeface="Trebuchet MS" pitchFamily="34" charset="0"/>
              </a:rPr>
              <a:pPr algn="r" eaLnBrk="1" hangingPunct="1">
                <a:spcBef>
                  <a:spcPct val="0"/>
                </a:spcBef>
              </a:pPr>
              <a:t>179</a:t>
            </a:fld>
            <a:endParaRPr lang="en-US" sz="1000">
              <a:solidFill>
                <a:srgbClr val="B2B2B2"/>
              </a:solidFill>
              <a:sym typeface="Trebuchet MS" pitchFamily="34" charset="0"/>
            </a:endParaRPr>
          </a:p>
        </p:txBody>
      </p:sp>
      <p:sp>
        <p:nvSpPr>
          <p:cNvPr id="14" name="13 CuadroTexto"/>
          <p:cNvSpPr txBox="1"/>
          <p:nvPr/>
        </p:nvSpPr>
        <p:spPr>
          <a:xfrm>
            <a:off x="5102226" y="671512"/>
            <a:ext cx="3790255" cy="5016758"/>
          </a:xfrm>
          <a:prstGeom prst="rect">
            <a:avLst/>
          </a:prstGeom>
          <a:noFill/>
        </p:spPr>
        <p:txBody>
          <a:bodyPr wrap="square">
            <a:spAutoFit/>
          </a:bodyPr>
          <a:lstStyle/>
          <a:p>
            <a:r>
              <a:rPr lang="es-AR" sz="3200" smtClean="0">
                <a:solidFill>
                  <a:srgbClr val="C00000"/>
                </a:solidFill>
                <a:latin typeface="Arial" pitchFamily="34" charset="0"/>
                <a:cs typeface="Arial" pitchFamily="34" charset="0"/>
              </a:rPr>
              <a:t>Yo </a:t>
            </a:r>
            <a:r>
              <a:rPr lang="es-AR" sz="3200" dirty="0" smtClean="0">
                <a:solidFill>
                  <a:srgbClr val="C00000"/>
                </a:solidFill>
                <a:latin typeface="Arial" pitchFamily="34" charset="0"/>
                <a:cs typeface="Arial" pitchFamily="34" charset="0"/>
              </a:rPr>
              <a:t>te pido </a:t>
            </a:r>
            <a:r>
              <a:rPr lang="es-AR" sz="3200" dirty="0">
                <a:solidFill>
                  <a:srgbClr val="C00000"/>
                </a:solidFill>
                <a:latin typeface="Arial" pitchFamily="34" charset="0"/>
                <a:cs typeface="Arial" pitchFamily="34" charset="0"/>
              </a:rPr>
              <a:t>que </a:t>
            </a:r>
            <a:r>
              <a:rPr lang="es-AR" sz="3200" dirty="0" smtClean="0">
                <a:solidFill>
                  <a:srgbClr val="C00000"/>
                </a:solidFill>
                <a:latin typeface="Arial" pitchFamily="34" charset="0"/>
                <a:cs typeface="Arial" pitchFamily="34" charset="0"/>
              </a:rPr>
              <a:t>vos </a:t>
            </a:r>
            <a:r>
              <a:rPr lang="es-AR" sz="2800" dirty="0">
                <a:solidFill>
                  <a:srgbClr val="C00000"/>
                </a:solidFill>
                <a:latin typeface="Arial" pitchFamily="34" charset="0"/>
                <a:cs typeface="Arial" pitchFamily="34" charset="0"/>
              </a:rPr>
              <a:t>hagas</a:t>
            </a:r>
            <a:r>
              <a:rPr lang="es-AR" sz="3200" dirty="0">
                <a:solidFill>
                  <a:srgbClr val="C00000"/>
                </a:solidFill>
                <a:latin typeface="Arial" pitchFamily="34" charset="0"/>
                <a:cs typeface="Arial" pitchFamily="34" charset="0"/>
              </a:rPr>
              <a:t> X para </a:t>
            </a:r>
            <a:r>
              <a:rPr lang="es-AR" sz="3200" dirty="0" smtClean="0">
                <a:solidFill>
                  <a:srgbClr val="C00000"/>
                </a:solidFill>
                <a:latin typeface="Arial" pitchFamily="34" charset="0"/>
                <a:cs typeface="Arial" pitchFamily="34" charset="0"/>
              </a:rPr>
              <a:t>(el plazo) Y, porque…</a:t>
            </a:r>
            <a:endParaRPr lang="es-AR" sz="3200" dirty="0">
              <a:solidFill>
                <a:srgbClr val="C00000"/>
              </a:solidFill>
              <a:latin typeface="Arial" pitchFamily="34" charset="0"/>
              <a:cs typeface="Arial" pitchFamily="34" charset="0"/>
            </a:endParaRPr>
          </a:p>
          <a:p>
            <a:r>
              <a:rPr lang="es-AR" sz="3200" dirty="0" smtClean="0">
                <a:solidFill>
                  <a:srgbClr val="C00000"/>
                </a:solidFill>
                <a:latin typeface="Arial" pitchFamily="34" charset="0"/>
                <a:cs typeface="Arial" pitchFamily="34" charset="0"/>
              </a:rPr>
              <a:t>¿Te </a:t>
            </a:r>
            <a:r>
              <a:rPr lang="es-AR" sz="3200" dirty="0" err="1" smtClean="0">
                <a:solidFill>
                  <a:srgbClr val="C00000"/>
                </a:solidFill>
                <a:latin typeface="Arial" pitchFamily="34" charset="0"/>
                <a:cs typeface="Arial" pitchFamily="34" charset="0"/>
              </a:rPr>
              <a:t>comprometés</a:t>
            </a:r>
            <a:r>
              <a:rPr lang="es-AR" sz="3200" dirty="0">
                <a:solidFill>
                  <a:srgbClr val="C00000"/>
                </a:solidFill>
                <a:latin typeface="Arial" pitchFamily="34" charset="0"/>
                <a:cs typeface="Arial" pitchFamily="34" charset="0"/>
              </a:rPr>
              <a:t>?</a:t>
            </a:r>
          </a:p>
          <a:p>
            <a:endParaRPr lang="es-AR" sz="3200" dirty="0">
              <a:solidFill>
                <a:srgbClr val="C00000"/>
              </a:solidFill>
              <a:latin typeface="Arial" pitchFamily="34" charset="0"/>
              <a:cs typeface="Arial" pitchFamily="34" charset="0"/>
            </a:endParaRPr>
          </a:p>
          <a:p>
            <a:endParaRPr lang="es-AR" sz="3200" dirty="0">
              <a:solidFill>
                <a:srgbClr val="C00000"/>
              </a:solidFill>
              <a:latin typeface="Arial" pitchFamily="34" charset="0"/>
              <a:cs typeface="Arial" pitchFamily="34" charset="0"/>
            </a:endParaRPr>
          </a:p>
          <a:p>
            <a:endParaRPr lang="es-AR" sz="3200" dirty="0">
              <a:solidFill>
                <a:srgbClr val="C0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851" name="Picture 4" descr="j0433027"/>
          <p:cNvPicPr>
            <a:picLocks noChangeAspect="1" noChangeArrowheads="1"/>
          </p:cNvPicPr>
          <p:nvPr/>
        </p:nvPicPr>
        <p:blipFill>
          <a:blip r:embed="rId3" cstate="print"/>
          <a:srcRect b="19279"/>
          <a:stretch>
            <a:fillRect/>
          </a:stretch>
        </p:blipFill>
        <p:spPr bwMode="auto">
          <a:xfrm>
            <a:off x="2123728" y="0"/>
            <a:ext cx="8495928" cy="5143500"/>
          </a:xfrm>
          <a:prstGeom prst="rect">
            <a:avLst/>
          </a:prstGeom>
          <a:noFill/>
          <a:ln w="9525">
            <a:noFill/>
            <a:miter lim="800000"/>
            <a:headEnd/>
            <a:tailEnd/>
          </a:ln>
        </p:spPr>
      </p:pic>
      <p:pic>
        <p:nvPicPr>
          <p:cNvPr id="5" name="Picture 4" descr="j0433027"/>
          <p:cNvPicPr>
            <a:picLocks noChangeAspect="1" noChangeArrowheads="1"/>
          </p:cNvPicPr>
          <p:nvPr/>
        </p:nvPicPr>
        <p:blipFill>
          <a:blip r:embed="rId3" cstate="print"/>
          <a:srcRect r="75002" b="19279"/>
          <a:stretch>
            <a:fillRect/>
          </a:stretch>
        </p:blipFill>
        <p:spPr bwMode="auto">
          <a:xfrm>
            <a:off x="0" y="0"/>
            <a:ext cx="4572000" cy="5143500"/>
          </a:xfrm>
          <a:prstGeom prst="rect">
            <a:avLst/>
          </a:prstGeom>
          <a:noFill/>
          <a:ln w="9525">
            <a:noFill/>
            <a:miter lim="800000"/>
            <a:headEnd/>
            <a:tailEnd/>
          </a:ln>
        </p:spPr>
      </p:pic>
      <p:sp>
        <p:nvSpPr>
          <p:cNvPr id="974852" name="Rectangle 3"/>
          <p:cNvSpPr>
            <a:spLocks noChangeArrowheads="1"/>
          </p:cNvSpPr>
          <p:nvPr/>
        </p:nvSpPr>
        <p:spPr bwMode="auto">
          <a:xfrm>
            <a:off x="467544" y="586378"/>
            <a:ext cx="4248150" cy="3785575"/>
          </a:xfrm>
          <a:prstGeom prst="rect">
            <a:avLst/>
          </a:prstGeom>
          <a:noFill/>
          <a:ln w="9525" algn="ctr">
            <a:noFill/>
            <a:miter lim="800000"/>
            <a:headEnd/>
            <a:tailEnd/>
          </a:ln>
        </p:spPr>
        <p:txBody>
          <a:bodyPr wrap="square" lIns="45682" tIns="45682" rIns="45682" bIns="45682">
            <a:spAutoFit/>
          </a:bodyPr>
          <a:lstStyle/>
          <a:p>
            <a:pPr marL="176213" eaLnBrk="1" hangingPunct="1">
              <a:spcBef>
                <a:spcPct val="0"/>
              </a:spcBef>
            </a:pPr>
            <a:r>
              <a:rPr lang="es-AR" sz="4800" dirty="0" smtClean="0">
                <a:solidFill>
                  <a:srgbClr val="000000"/>
                </a:solidFill>
                <a:latin typeface="+mn-lt"/>
              </a:rPr>
              <a:t>todos </a:t>
            </a:r>
            <a:r>
              <a:rPr lang="es-AR" sz="4800" dirty="0">
                <a:solidFill>
                  <a:srgbClr val="000000"/>
                </a:solidFill>
                <a:latin typeface="+mn-lt"/>
              </a:rPr>
              <a:t>apoyan y se adueñan de </a:t>
            </a:r>
            <a:r>
              <a:rPr lang="es-AR" sz="4800" dirty="0" smtClean="0">
                <a:solidFill>
                  <a:srgbClr val="000000"/>
                </a:solidFill>
                <a:latin typeface="+mn-lt"/>
              </a:rPr>
              <a:t>los acuerdos </a:t>
            </a:r>
            <a:r>
              <a:rPr lang="es-AR" sz="4800" dirty="0">
                <a:solidFill>
                  <a:srgbClr val="000000"/>
                </a:solidFill>
                <a:latin typeface="+mn-lt"/>
              </a:rPr>
              <a:t>alcanzados</a:t>
            </a:r>
          </a:p>
        </p:txBody>
      </p:sp>
    </p:spTree>
  </p:cSld>
  <p:clrMapOvr>
    <a:masterClrMapping/>
  </p:clrMapOvr>
  <p:transition>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3906" name="Rectangle 2"/>
          <p:cNvSpPr>
            <a:spLocks noGrp="1" noChangeArrowheads="1"/>
          </p:cNvSpPr>
          <p:nvPr>
            <p:ph type="title"/>
          </p:nvPr>
        </p:nvSpPr>
        <p:spPr>
          <a:xfrm>
            <a:off x="279401" y="87474"/>
            <a:ext cx="8685213" cy="434578"/>
          </a:xfrm>
        </p:spPr>
        <p:txBody>
          <a:bodyPr>
            <a:normAutofit fontScale="90000"/>
          </a:bodyPr>
          <a:lstStyle/>
          <a:p>
            <a:pPr algn="l"/>
            <a:r>
              <a:rPr lang="es-ES" smtClean="0"/>
              <a:t>elementos de un </a:t>
            </a:r>
            <a:r>
              <a:rPr lang="es-ES" smtClean="0">
                <a:solidFill>
                  <a:srgbClr val="FF0000"/>
                </a:solidFill>
              </a:rPr>
              <a:t>pedido</a:t>
            </a:r>
            <a:r>
              <a:rPr lang="es-ES" smtClean="0"/>
              <a:t> efectivo</a:t>
            </a:r>
            <a:endParaRPr lang="es-ES"/>
          </a:p>
        </p:txBody>
      </p:sp>
      <p:sp>
        <p:nvSpPr>
          <p:cNvPr id="763917" name="Rectangle 13"/>
          <p:cNvSpPr>
            <a:spLocks noChangeArrowheads="1"/>
          </p:cNvSpPr>
          <p:nvPr/>
        </p:nvSpPr>
        <p:spPr bwMode="auto">
          <a:xfrm>
            <a:off x="428625" y="2376488"/>
            <a:ext cx="731838" cy="441722"/>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31" name="Line 27"/>
          <p:cNvSpPr>
            <a:spLocks noChangeShapeType="1"/>
          </p:cNvSpPr>
          <p:nvPr/>
        </p:nvSpPr>
        <p:spPr bwMode="auto">
          <a:xfrm>
            <a:off x="3021013" y="1383506"/>
            <a:ext cx="0" cy="3287316"/>
          </a:xfrm>
          <a:prstGeom prst="line">
            <a:avLst/>
          </a:prstGeom>
          <a:noFill/>
          <a:ln w="12700">
            <a:solidFill>
              <a:srgbClr val="002960"/>
            </a:solidFill>
            <a:round/>
            <a:headEnd/>
            <a:tailEnd/>
          </a:ln>
          <a:effectLst/>
        </p:spPr>
        <p:txBody>
          <a:bodyPr lIns="45720" rIns="45720"/>
          <a:lstStyle/>
          <a:p>
            <a:endParaRPr lang="es-AR"/>
          </a:p>
        </p:txBody>
      </p:sp>
      <p:sp>
        <p:nvSpPr>
          <p:cNvPr id="763933" name="Line 29"/>
          <p:cNvSpPr>
            <a:spLocks noChangeShapeType="1"/>
          </p:cNvSpPr>
          <p:nvPr/>
        </p:nvSpPr>
        <p:spPr bwMode="auto">
          <a:xfrm>
            <a:off x="8820150" y="1826419"/>
            <a:ext cx="0" cy="550069"/>
          </a:xfrm>
          <a:prstGeom prst="line">
            <a:avLst/>
          </a:prstGeom>
          <a:noFill/>
          <a:ln w="12700">
            <a:noFill/>
            <a:round/>
            <a:headEnd/>
            <a:tailEnd/>
          </a:ln>
          <a:effectLst/>
        </p:spPr>
        <p:txBody>
          <a:bodyPr lIns="45720" rIns="45720"/>
          <a:lstStyle/>
          <a:p>
            <a:endParaRPr lang="es-AR"/>
          </a:p>
        </p:txBody>
      </p:sp>
      <p:sp>
        <p:nvSpPr>
          <p:cNvPr id="763935" name="Line 31"/>
          <p:cNvSpPr>
            <a:spLocks noChangeShapeType="1"/>
          </p:cNvSpPr>
          <p:nvPr/>
        </p:nvSpPr>
        <p:spPr bwMode="auto">
          <a:xfrm>
            <a:off x="8820150" y="2376488"/>
            <a:ext cx="0" cy="441722"/>
          </a:xfrm>
          <a:prstGeom prst="line">
            <a:avLst/>
          </a:prstGeom>
          <a:noFill/>
          <a:ln w="12700" cap="sq">
            <a:noFill/>
            <a:round/>
            <a:headEnd/>
            <a:tailEnd/>
          </a:ln>
          <a:effectLst/>
        </p:spPr>
        <p:txBody>
          <a:bodyPr lIns="45720" rIns="45720"/>
          <a:lstStyle/>
          <a:p>
            <a:endParaRPr lang="es-AR"/>
          </a:p>
        </p:txBody>
      </p:sp>
      <p:sp>
        <p:nvSpPr>
          <p:cNvPr id="763939" name="Line 35"/>
          <p:cNvSpPr>
            <a:spLocks noChangeShapeType="1"/>
          </p:cNvSpPr>
          <p:nvPr/>
        </p:nvSpPr>
        <p:spPr bwMode="auto">
          <a:xfrm>
            <a:off x="8820150" y="4227910"/>
            <a:ext cx="0" cy="442913"/>
          </a:xfrm>
          <a:prstGeom prst="line">
            <a:avLst/>
          </a:prstGeom>
          <a:noFill/>
          <a:ln w="12700" cap="sq">
            <a:noFill/>
            <a:round/>
            <a:headEnd/>
            <a:tailEnd/>
          </a:ln>
          <a:effectLst/>
        </p:spPr>
        <p:txBody>
          <a:bodyPr lIns="45720" rIns="45720"/>
          <a:lstStyle/>
          <a:p>
            <a:endParaRPr lang="es-AR"/>
          </a:p>
        </p:txBody>
      </p:sp>
      <p:sp>
        <p:nvSpPr>
          <p:cNvPr id="763943" name="Line 39"/>
          <p:cNvSpPr>
            <a:spLocks noChangeShapeType="1"/>
          </p:cNvSpPr>
          <p:nvPr/>
        </p:nvSpPr>
        <p:spPr bwMode="auto">
          <a:xfrm>
            <a:off x="428625" y="1826419"/>
            <a:ext cx="0" cy="550069"/>
          </a:xfrm>
          <a:prstGeom prst="line">
            <a:avLst/>
          </a:prstGeom>
          <a:noFill/>
          <a:ln w="12700" cap="sq">
            <a:noFill/>
            <a:round/>
            <a:headEnd/>
            <a:tailEnd/>
          </a:ln>
          <a:effectLst/>
        </p:spPr>
        <p:txBody>
          <a:bodyPr lIns="45720" rIns="45720"/>
          <a:lstStyle/>
          <a:p>
            <a:endParaRPr lang="es-AR"/>
          </a:p>
        </p:txBody>
      </p:sp>
      <p:sp>
        <p:nvSpPr>
          <p:cNvPr id="763945" name="Line 41"/>
          <p:cNvSpPr>
            <a:spLocks noChangeShapeType="1"/>
          </p:cNvSpPr>
          <p:nvPr/>
        </p:nvSpPr>
        <p:spPr bwMode="auto">
          <a:xfrm>
            <a:off x="428625" y="2376488"/>
            <a:ext cx="0" cy="441722"/>
          </a:xfrm>
          <a:prstGeom prst="line">
            <a:avLst/>
          </a:prstGeom>
          <a:noFill/>
          <a:ln w="12700" cap="sq">
            <a:noFill/>
            <a:round/>
            <a:headEnd/>
            <a:tailEnd/>
          </a:ln>
          <a:effectLst/>
        </p:spPr>
        <p:txBody>
          <a:bodyPr lIns="45720" rIns="45720"/>
          <a:lstStyle/>
          <a:p>
            <a:endParaRPr lang="es-AR"/>
          </a:p>
        </p:txBody>
      </p:sp>
      <p:sp>
        <p:nvSpPr>
          <p:cNvPr id="763912" name="Rectangle 8"/>
          <p:cNvSpPr>
            <a:spLocks noChangeArrowheads="1"/>
          </p:cNvSpPr>
          <p:nvPr/>
        </p:nvSpPr>
        <p:spPr bwMode="auto">
          <a:xfrm>
            <a:off x="428625" y="1383506"/>
            <a:ext cx="731838" cy="442913"/>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30" name="Line 26"/>
          <p:cNvSpPr>
            <a:spLocks noChangeShapeType="1"/>
          </p:cNvSpPr>
          <p:nvPr/>
        </p:nvSpPr>
        <p:spPr bwMode="auto">
          <a:xfrm>
            <a:off x="428625" y="1383506"/>
            <a:ext cx="0" cy="442913"/>
          </a:xfrm>
          <a:prstGeom prst="line">
            <a:avLst/>
          </a:prstGeom>
          <a:noFill/>
          <a:ln w="12700" cap="sq">
            <a:noFill/>
            <a:round/>
            <a:headEnd/>
            <a:tailEnd/>
          </a:ln>
          <a:effectLst/>
        </p:spPr>
        <p:txBody>
          <a:bodyPr lIns="45720" rIns="45720"/>
          <a:lstStyle/>
          <a:p>
            <a:endParaRPr lang="es-AR"/>
          </a:p>
        </p:txBody>
      </p:sp>
      <p:sp>
        <p:nvSpPr>
          <p:cNvPr id="763934" name="Line 30"/>
          <p:cNvSpPr>
            <a:spLocks noChangeShapeType="1"/>
          </p:cNvSpPr>
          <p:nvPr/>
        </p:nvSpPr>
        <p:spPr bwMode="auto">
          <a:xfrm>
            <a:off x="8820150" y="1383506"/>
            <a:ext cx="0" cy="442913"/>
          </a:xfrm>
          <a:prstGeom prst="line">
            <a:avLst/>
          </a:prstGeom>
          <a:noFill/>
          <a:ln w="12700" cap="sq">
            <a:noFill/>
            <a:round/>
            <a:headEnd/>
            <a:tailEnd/>
          </a:ln>
          <a:effectLst/>
        </p:spPr>
        <p:txBody>
          <a:bodyPr lIns="45720" rIns="45720"/>
          <a:lstStyle/>
          <a:p>
            <a:endParaRPr lang="es-AR"/>
          </a:p>
        </p:txBody>
      </p:sp>
      <p:sp>
        <p:nvSpPr>
          <p:cNvPr id="763944" name="Line 40"/>
          <p:cNvSpPr>
            <a:spLocks noChangeShapeType="1"/>
          </p:cNvSpPr>
          <p:nvPr/>
        </p:nvSpPr>
        <p:spPr bwMode="auto">
          <a:xfrm>
            <a:off x="1160463" y="1826419"/>
            <a:ext cx="7596188" cy="0"/>
          </a:xfrm>
          <a:prstGeom prst="line">
            <a:avLst/>
          </a:prstGeom>
          <a:noFill/>
          <a:ln w="12700">
            <a:solidFill>
              <a:srgbClr val="002960"/>
            </a:solidFill>
            <a:round/>
            <a:headEnd/>
            <a:tailEnd/>
          </a:ln>
          <a:effectLst/>
        </p:spPr>
        <p:txBody>
          <a:bodyPr lIns="45720" rIns="45720"/>
          <a:lstStyle/>
          <a:p>
            <a:endParaRPr lang="es-AR"/>
          </a:p>
        </p:txBody>
      </p:sp>
      <p:grpSp>
        <p:nvGrpSpPr>
          <p:cNvPr id="2" name="Group 61"/>
          <p:cNvGrpSpPr/>
          <p:nvPr/>
        </p:nvGrpSpPr>
        <p:grpSpPr>
          <a:xfrm>
            <a:off x="630239" y="1383506"/>
            <a:ext cx="8189913" cy="442913"/>
            <a:chOff x="630238" y="1844675"/>
            <a:chExt cx="8189913" cy="590550"/>
          </a:xfrm>
        </p:grpSpPr>
        <p:sp>
          <p:nvSpPr>
            <p:cNvPr id="763910" name="Rectangle 6"/>
            <p:cNvSpPr>
              <a:spLocks noChangeArrowheads="1"/>
            </p:cNvSpPr>
            <p:nvPr/>
          </p:nvSpPr>
          <p:spPr bwMode="auto">
            <a:xfrm>
              <a:off x="3036888" y="1844675"/>
              <a:ext cx="5783263" cy="590550"/>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dirty="0"/>
                <a:t>Determina si se han cumplido o no las condiciones de satisfacción. Cuando falta el sujeto o está indefinido, se debilita el compromiso.</a:t>
              </a:r>
            </a:p>
          </p:txBody>
        </p:sp>
        <p:sp>
          <p:nvSpPr>
            <p:cNvPr id="763911" name="Rectangle 7"/>
            <p:cNvSpPr>
              <a:spLocks noChangeArrowheads="1"/>
            </p:cNvSpPr>
            <p:nvPr/>
          </p:nvSpPr>
          <p:spPr bwMode="auto">
            <a:xfrm>
              <a:off x="1144588" y="1844675"/>
              <a:ext cx="1812925" cy="590550"/>
            </a:xfrm>
            <a:prstGeom prst="rect">
              <a:avLst/>
            </a:prstGeom>
            <a:noFill/>
            <a:ln w="9525" algn="ctr">
              <a:noFill/>
              <a:miter lim="800000"/>
              <a:headEnd/>
              <a:tailEnd/>
            </a:ln>
            <a:effectLst/>
          </p:spPr>
          <p:txBody>
            <a:bodyPr lIns="45700" tIns="45700" rIns="91401" bIns="45700" anchor="ctr"/>
            <a:lstStyle/>
            <a:p>
              <a:pPr defTabSz="895350">
                <a:lnSpc>
                  <a:spcPct val="80000"/>
                </a:lnSpc>
                <a:spcBef>
                  <a:spcPct val="50000"/>
                </a:spcBef>
                <a:buClr>
                  <a:srgbClr val="D77C2A"/>
                </a:buClr>
                <a:buFont typeface="Wingdings" pitchFamily="2" charset="2"/>
                <a:buNone/>
              </a:pPr>
              <a:r>
                <a:rPr lang="es-ES" sz="1500" b="1" dirty="0"/>
                <a:t>Responsable -emisor</a:t>
              </a:r>
            </a:p>
          </p:txBody>
        </p:sp>
        <p:sp>
          <p:nvSpPr>
            <p:cNvPr id="763954" name="Rectangle 50"/>
            <p:cNvSpPr>
              <a:spLocks noChangeArrowheads="1"/>
            </p:cNvSpPr>
            <p:nvPr/>
          </p:nvSpPr>
          <p:spPr bwMode="auto">
            <a:xfrm>
              <a:off x="630238" y="1985963"/>
              <a:ext cx="274638" cy="274638"/>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1</a:t>
              </a:r>
            </a:p>
          </p:txBody>
        </p:sp>
      </p:grpSp>
      <p:sp>
        <p:nvSpPr>
          <p:cNvPr id="763946" name="Line 42"/>
          <p:cNvSpPr>
            <a:spLocks noChangeShapeType="1"/>
          </p:cNvSpPr>
          <p:nvPr/>
        </p:nvSpPr>
        <p:spPr bwMode="auto">
          <a:xfrm>
            <a:off x="1154114" y="2376488"/>
            <a:ext cx="7596187" cy="0"/>
          </a:xfrm>
          <a:prstGeom prst="line">
            <a:avLst/>
          </a:prstGeom>
          <a:noFill/>
          <a:ln w="12700">
            <a:solidFill>
              <a:srgbClr val="002960"/>
            </a:solidFill>
            <a:round/>
            <a:headEnd/>
            <a:tailEnd/>
          </a:ln>
          <a:effectLst/>
        </p:spPr>
        <p:txBody>
          <a:bodyPr lIns="45720" rIns="45720"/>
          <a:lstStyle/>
          <a:p>
            <a:endParaRPr lang="es-AR"/>
          </a:p>
        </p:txBody>
      </p:sp>
      <p:grpSp>
        <p:nvGrpSpPr>
          <p:cNvPr id="3" name="Group 62"/>
          <p:cNvGrpSpPr/>
          <p:nvPr/>
        </p:nvGrpSpPr>
        <p:grpSpPr>
          <a:xfrm>
            <a:off x="623888" y="1815704"/>
            <a:ext cx="8189912" cy="550069"/>
            <a:chOff x="623888" y="2420938"/>
            <a:chExt cx="8189912" cy="733425"/>
          </a:xfrm>
        </p:grpSpPr>
        <p:sp>
          <p:nvSpPr>
            <p:cNvPr id="763913" name="Rectangle 9"/>
            <p:cNvSpPr>
              <a:spLocks noChangeArrowheads="1"/>
            </p:cNvSpPr>
            <p:nvPr/>
          </p:nvSpPr>
          <p:spPr bwMode="auto">
            <a:xfrm>
              <a:off x="3030538" y="2420938"/>
              <a:ext cx="5783262" cy="733425"/>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a:t>Usar el modo indicativo del verbo ( te sugiero, te ruego, te pido) en lugar de interrogativo (¿tendrías unos minutos disponibles?) o modo condicional (necesitaría unos minutos de tu tiempo).</a:t>
              </a:r>
            </a:p>
          </p:txBody>
        </p:sp>
        <p:sp>
          <p:nvSpPr>
            <p:cNvPr id="763914" name="Rectangle 10"/>
            <p:cNvSpPr>
              <a:spLocks noChangeArrowheads="1"/>
            </p:cNvSpPr>
            <p:nvPr/>
          </p:nvSpPr>
          <p:spPr bwMode="auto">
            <a:xfrm>
              <a:off x="1116013" y="2420938"/>
              <a:ext cx="1812925" cy="733425"/>
            </a:xfrm>
            <a:prstGeom prst="rect">
              <a:avLst/>
            </a:prstGeom>
            <a:noFill/>
            <a:ln w="9525" algn="ctr">
              <a:noFill/>
              <a:miter lim="800000"/>
              <a:headEnd/>
              <a:tailEnd/>
            </a:ln>
            <a:effectLst/>
          </p:spPr>
          <p:txBody>
            <a:bodyPr lIns="45700" tIns="45700" rIns="91401" bIns="45700" anchor="ctr"/>
            <a:lstStyle/>
            <a:p>
              <a:pPr defTabSz="895350">
                <a:lnSpc>
                  <a:spcPct val="80000"/>
                </a:lnSpc>
                <a:spcBef>
                  <a:spcPct val="50000"/>
                </a:spcBef>
                <a:buClr>
                  <a:srgbClr val="D77C2A"/>
                </a:buClr>
                <a:buFont typeface="Wingdings" pitchFamily="2" charset="2"/>
                <a:buNone/>
              </a:pPr>
              <a:r>
                <a:rPr lang="es-ES" sz="1500" b="1" dirty="0"/>
                <a:t>Verbo</a:t>
              </a:r>
            </a:p>
          </p:txBody>
        </p:sp>
        <p:sp>
          <p:nvSpPr>
            <p:cNvPr id="763955" name="Rectangle 51"/>
            <p:cNvSpPr>
              <a:spLocks noChangeArrowheads="1"/>
            </p:cNvSpPr>
            <p:nvPr/>
          </p:nvSpPr>
          <p:spPr bwMode="auto">
            <a:xfrm>
              <a:off x="623888" y="2647950"/>
              <a:ext cx="274637" cy="274637"/>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2</a:t>
              </a:r>
            </a:p>
          </p:txBody>
        </p:sp>
      </p:grpSp>
      <p:sp>
        <p:nvSpPr>
          <p:cNvPr id="763948" name="Line 44"/>
          <p:cNvSpPr>
            <a:spLocks noChangeShapeType="1"/>
          </p:cNvSpPr>
          <p:nvPr/>
        </p:nvSpPr>
        <p:spPr bwMode="auto">
          <a:xfrm>
            <a:off x="1136651" y="2837260"/>
            <a:ext cx="7596187" cy="0"/>
          </a:xfrm>
          <a:prstGeom prst="line">
            <a:avLst/>
          </a:prstGeom>
          <a:noFill/>
          <a:ln w="12700">
            <a:solidFill>
              <a:srgbClr val="002960"/>
            </a:solidFill>
            <a:round/>
            <a:headEnd/>
            <a:tailEnd/>
          </a:ln>
          <a:effectLst/>
        </p:spPr>
        <p:txBody>
          <a:bodyPr lIns="45720" rIns="45720"/>
          <a:lstStyle/>
          <a:p>
            <a:endParaRPr lang="es-AR"/>
          </a:p>
        </p:txBody>
      </p:sp>
      <p:grpSp>
        <p:nvGrpSpPr>
          <p:cNvPr id="4" name="Group 63"/>
          <p:cNvGrpSpPr/>
          <p:nvPr/>
        </p:nvGrpSpPr>
        <p:grpSpPr>
          <a:xfrm>
            <a:off x="601664" y="2356248"/>
            <a:ext cx="8218487" cy="461963"/>
            <a:chOff x="601663" y="3141663"/>
            <a:chExt cx="8218487" cy="615951"/>
          </a:xfrm>
        </p:grpSpPr>
        <p:sp>
          <p:nvSpPr>
            <p:cNvPr id="763915" name="Rectangle 11"/>
            <p:cNvSpPr>
              <a:spLocks noChangeArrowheads="1"/>
            </p:cNvSpPr>
            <p:nvPr/>
          </p:nvSpPr>
          <p:spPr bwMode="auto">
            <a:xfrm>
              <a:off x="3036888" y="3168651"/>
              <a:ext cx="5783262" cy="588963"/>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a:t>Está dirigido a alguien que debe aceptar y asumir un compromiso, o declinar ≠  “Alguien tendría que …” o “Es necesario que …”</a:t>
              </a:r>
            </a:p>
          </p:txBody>
        </p:sp>
        <p:sp>
          <p:nvSpPr>
            <p:cNvPr id="763916" name="Rectangle 12"/>
            <p:cNvSpPr>
              <a:spLocks noChangeArrowheads="1"/>
            </p:cNvSpPr>
            <p:nvPr/>
          </p:nvSpPr>
          <p:spPr bwMode="auto">
            <a:xfrm>
              <a:off x="1116013" y="3141663"/>
              <a:ext cx="1812925" cy="588963"/>
            </a:xfrm>
            <a:prstGeom prst="rect">
              <a:avLst/>
            </a:prstGeom>
            <a:noFill/>
            <a:ln w="9525" algn="ctr">
              <a:noFill/>
              <a:miter lim="800000"/>
              <a:headEnd/>
              <a:tailEnd/>
            </a:ln>
            <a:effectLst/>
          </p:spPr>
          <p:txBody>
            <a:bodyPr lIns="45700" tIns="45700" rIns="91401" bIns="45700" anchor="ctr"/>
            <a:lstStyle/>
            <a:p>
              <a:pPr defTabSz="895350">
                <a:lnSpc>
                  <a:spcPct val="80000"/>
                </a:lnSpc>
                <a:spcBef>
                  <a:spcPct val="50000"/>
                </a:spcBef>
                <a:buClr>
                  <a:srgbClr val="D77C2A"/>
                </a:buClr>
                <a:buFont typeface="Wingdings" pitchFamily="2" charset="2"/>
                <a:buNone/>
              </a:pPr>
              <a:r>
                <a:rPr lang="es-ES" sz="1500" b="1" dirty="0"/>
                <a:t>Oyente - receptor</a:t>
              </a:r>
            </a:p>
          </p:txBody>
        </p:sp>
        <p:sp>
          <p:nvSpPr>
            <p:cNvPr id="763956" name="Rectangle 52"/>
            <p:cNvSpPr>
              <a:spLocks noChangeArrowheads="1"/>
            </p:cNvSpPr>
            <p:nvPr/>
          </p:nvSpPr>
          <p:spPr bwMode="auto">
            <a:xfrm>
              <a:off x="601663" y="3325813"/>
              <a:ext cx="274637" cy="274638"/>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3</a:t>
              </a:r>
            </a:p>
          </p:txBody>
        </p:sp>
      </p:grpSp>
      <p:sp>
        <p:nvSpPr>
          <p:cNvPr id="763925" name="Rectangle 21"/>
          <p:cNvSpPr>
            <a:spLocks noChangeArrowheads="1"/>
          </p:cNvSpPr>
          <p:nvPr/>
        </p:nvSpPr>
        <p:spPr bwMode="auto">
          <a:xfrm>
            <a:off x="428625" y="3723085"/>
            <a:ext cx="731838" cy="504825"/>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38" name="Line 34"/>
          <p:cNvSpPr>
            <a:spLocks noChangeShapeType="1"/>
          </p:cNvSpPr>
          <p:nvPr/>
        </p:nvSpPr>
        <p:spPr bwMode="auto">
          <a:xfrm>
            <a:off x="8820150" y="3723085"/>
            <a:ext cx="0" cy="504825"/>
          </a:xfrm>
          <a:prstGeom prst="line">
            <a:avLst/>
          </a:prstGeom>
          <a:noFill/>
          <a:ln w="12700" cap="sq">
            <a:noFill/>
            <a:round/>
            <a:headEnd/>
            <a:tailEnd/>
          </a:ln>
          <a:effectLst/>
        </p:spPr>
        <p:txBody>
          <a:bodyPr lIns="45720" rIns="45720"/>
          <a:lstStyle/>
          <a:p>
            <a:endParaRPr lang="es-AR"/>
          </a:p>
        </p:txBody>
      </p:sp>
      <p:sp>
        <p:nvSpPr>
          <p:cNvPr id="763950" name="Line 46"/>
          <p:cNvSpPr>
            <a:spLocks noChangeShapeType="1"/>
          </p:cNvSpPr>
          <p:nvPr/>
        </p:nvSpPr>
        <p:spPr bwMode="auto">
          <a:xfrm>
            <a:off x="428625" y="3723085"/>
            <a:ext cx="0" cy="504825"/>
          </a:xfrm>
          <a:prstGeom prst="line">
            <a:avLst/>
          </a:prstGeom>
          <a:noFill/>
          <a:ln w="12700" cap="sq">
            <a:noFill/>
            <a:round/>
            <a:headEnd/>
            <a:tailEnd/>
          </a:ln>
          <a:effectLst/>
        </p:spPr>
        <p:txBody>
          <a:bodyPr lIns="45720" rIns="45720"/>
          <a:lstStyle/>
          <a:p>
            <a:endParaRPr lang="es-AR"/>
          </a:p>
        </p:txBody>
      </p:sp>
      <p:sp>
        <p:nvSpPr>
          <p:cNvPr id="763953" name="Line 49"/>
          <p:cNvSpPr>
            <a:spLocks noChangeShapeType="1"/>
          </p:cNvSpPr>
          <p:nvPr/>
        </p:nvSpPr>
        <p:spPr bwMode="auto">
          <a:xfrm>
            <a:off x="1187450" y="4250531"/>
            <a:ext cx="7596188" cy="0"/>
          </a:xfrm>
          <a:prstGeom prst="line">
            <a:avLst/>
          </a:prstGeom>
          <a:noFill/>
          <a:ln w="38100">
            <a:solidFill>
              <a:srgbClr val="002960"/>
            </a:solidFill>
            <a:round/>
            <a:headEnd/>
            <a:tailEnd/>
          </a:ln>
          <a:effectLst/>
        </p:spPr>
        <p:txBody>
          <a:bodyPr lIns="45720" rIns="45720"/>
          <a:lstStyle/>
          <a:p>
            <a:endParaRPr lang="es-AR"/>
          </a:p>
        </p:txBody>
      </p:sp>
      <p:grpSp>
        <p:nvGrpSpPr>
          <p:cNvPr id="5" name="Group 66"/>
          <p:cNvGrpSpPr/>
          <p:nvPr/>
        </p:nvGrpSpPr>
        <p:grpSpPr>
          <a:xfrm>
            <a:off x="630239" y="3723085"/>
            <a:ext cx="8189913" cy="504825"/>
            <a:chOff x="630238" y="4964113"/>
            <a:chExt cx="8189913" cy="673100"/>
          </a:xfrm>
        </p:grpSpPr>
        <p:sp>
          <p:nvSpPr>
            <p:cNvPr id="763923" name="Rectangle 19"/>
            <p:cNvSpPr>
              <a:spLocks noChangeArrowheads="1"/>
            </p:cNvSpPr>
            <p:nvPr/>
          </p:nvSpPr>
          <p:spPr bwMode="auto">
            <a:xfrm>
              <a:off x="3036888" y="4964113"/>
              <a:ext cx="5783263" cy="673100"/>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a:t>Explicitar el interés subyacente que intenta satisfacer el solicitante. </a:t>
              </a:r>
            </a:p>
          </p:txBody>
        </p:sp>
        <p:sp>
          <p:nvSpPr>
            <p:cNvPr id="763924" name="Rectangle 20"/>
            <p:cNvSpPr>
              <a:spLocks noChangeArrowheads="1"/>
            </p:cNvSpPr>
            <p:nvPr/>
          </p:nvSpPr>
          <p:spPr bwMode="auto">
            <a:xfrm>
              <a:off x="1144588" y="5010150"/>
              <a:ext cx="1917700" cy="614362"/>
            </a:xfrm>
            <a:prstGeom prst="rect">
              <a:avLst/>
            </a:prstGeom>
            <a:noFill/>
            <a:ln w="9525" algn="ctr">
              <a:noFill/>
              <a:miter lim="800000"/>
              <a:headEnd/>
              <a:tailEnd/>
            </a:ln>
            <a:effectLst/>
          </p:spPr>
          <p:txBody>
            <a:bodyPr lIns="45700" tIns="45700" rIns="91401" bIns="45700" anchor="ctr"/>
            <a:lstStyle/>
            <a:p>
              <a:pPr defTabSz="895350">
                <a:lnSpc>
                  <a:spcPct val="90000"/>
                </a:lnSpc>
                <a:spcBef>
                  <a:spcPct val="50000"/>
                </a:spcBef>
                <a:buClr>
                  <a:srgbClr val="D77C2A"/>
                </a:buClr>
                <a:buFont typeface="Wingdings" pitchFamily="2" charset="2"/>
                <a:buNone/>
              </a:pPr>
              <a:r>
                <a:rPr lang="es-ES" sz="1400" b="1"/>
                <a:t>Explicar la necesidad y verificar la posibilidad</a:t>
              </a:r>
            </a:p>
          </p:txBody>
        </p:sp>
        <p:sp>
          <p:nvSpPr>
            <p:cNvPr id="763958" name="Rectangle 54"/>
            <p:cNvSpPr>
              <a:spLocks noChangeArrowheads="1"/>
            </p:cNvSpPr>
            <p:nvPr/>
          </p:nvSpPr>
          <p:spPr bwMode="auto">
            <a:xfrm>
              <a:off x="630238" y="5130800"/>
              <a:ext cx="274638" cy="274637"/>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6</a:t>
              </a:r>
            </a:p>
          </p:txBody>
        </p:sp>
      </p:grpSp>
      <p:grpSp>
        <p:nvGrpSpPr>
          <p:cNvPr id="6" name="Group 69"/>
          <p:cNvGrpSpPr>
            <a:grpSpLocks/>
          </p:cNvGrpSpPr>
          <p:nvPr/>
        </p:nvGrpSpPr>
        <p:grpSpPr bwMode="auto">
          <a:xfrm>
            <a:off x="428626" y="4274344"/>
            <a:ext cx="8391525" cy="623888"/>
            <a:chOff x="270" y="3590"/>
            <a:chExt cx="5286" cy="524"/>
          </a:xfrm>
        </p:grpSpPr>
        <p:sp>
          <p:nvSpPr>
            <p:cNvPr id="763926" name="Rectangle 22"/>
            <p:cNvSpPr>
              <a:spLocks noChangeArrowheads="1"/>
            </p:cNvSpPr>
            <p:nvPr/>
          </p:nvSpPr>
          <p:spPr bwMode="auto">
            <a:xfrm>
              <a:off x="1913" y="3590"/>
              <a:ext cx="3643" cy="524"/>
            </a:xfrm>
            <a:prstGeom prst="rect">
              <a:avLst/>
            </a:prstGeom>
            <a:noFill/>
            <a:ln w="9525" algn="ctr">
              <a:noFill/>
              <a:miter lim="800000"/>
              <a:headEnd/>
              <a:tailEnd/>
            </a:ln>
            <a:effectLst/>
          </p:spPr>
          <p:txBody>
            <a:bodyPr lIns="91401" tIns="45700" rIns="45700" bIns="45700" anchor="ctr"/>
            <a:lstStyle/>
            <a:p>
              <a:pPr defTabSz="895350">
                <a:spcBef>
                  <a:spcPct val="50000"/>
                </a:spcBef>
                <a:buClr>
                  <a:srgbClr val="D77C2A"/>
                </a:buClr>
                <a:buFont typeface="Wingdings" pitchFamily="2" charset="2"/>
                <a:buNone/>
              </a:pPr>
              <a:r>
                <a:rPr lang="es-ES" sz="1300" b="1"/>
                <a:t>Clarificar el contexto, establecer el significado de los términos y frases que todos interpretan automáticamente. Chequear y/o explicitar supuestos. Formular un pedido efectivo implica confiar en la integridad y capacidad del otro.  </a:t>
              </a:r>
            </a:p>
          </p:txBody>
        </p:sp>
        <p:sp>
          <p:nvSpPr>
            <p:cNvPr id="763927" name="Rectangle 23"/>
            <p:cNvSpPr>
              <a:spLocks noChangeArrowheads="1"/>
            </p:cNvSpPr>
            <p:nvPr/>
          </p:nvSpPr>
          <p:spPr bwMode="auto">
            <a:xfrm>
              <a:off x="721" y="3651"/>
              <a:ext cx="1161" cy="372"/>
            </a:xfrm>
            <a:prstGeom prst="rect">
              <a:avLst/>
            </a:prstGeom>
            <a:noFill/>
            <a:ln w="9525" algn="ctr">
              <a:noFill/>
              <a:miter lim="800000"/>
              <a:headEnd/>
              <a:tailEnd/>
            </a:ln>
            <a:effectLst/>
          </p:spPr>
          <p:txBody>
            <a:bodyPr lIns="45700" tIns="45700" rIns="91401" bIns="45700" anchor="ctr"/>
            <a:lstStyle/>
            <a:p>
              <a:pPr defTabSz="895350">
                <a:lnSpc>
                  <a:spcPct val="80000"/>
                </a:lnSpc>
                <a:spcBef>
                  <a:spcPct val="50000"/>
                </a:spcBef>
                <a:buClr>
                  <a:srgbClr val="D77C2A"/>
                </a:buClr>
                <a:buFont typeface="Wingdings" pitchFamily="2" charset="2"/>
                <a:buNone/>
              </a:pPr>
              <a:r>
                <a:rPr lang="es-ES" sz="1500" b="1" dirty="0"/>
                <a:t>Contexto de obviedad y confianza</a:t>
              </a:r>
            </a:p>
          </p:txBody>
        </p:sp>
        <p:sp>
          <p:nvSpPr>
            <p:cNvPr id="763928" name="Rectangle 24"/>
            <p:cNvSpPr>
              <a:spLocks noChangeArrowheads="1"/>
            </p:cNvSpPr>
            <p:nvPr/>
          </p:nvSpPr>
          <p:spPr bwMode="auto">
            <a:xfrm>
              <a:off x="270" y="3651"/>
              <a:ext cx="461" cy="372"/>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41" name="Line 37"/>
            <p:cNvSpPr>
              <a:spLocks noChangeShapeType="1"/>
            </p:cNvSpPr>
            <p:nvPr/>
          </p:nvSpPr>
          <p:spPr bwMode="auto">
            <a:xfrm>
              <a:off x="270" y="4023"/>
              <a:ext cx="461" cy="0"/>
            </a:xfrm>
            <a:prstGeom prst="line">
              <a:avLst/>
            </a:prstGeom>
            <a:noFill/>
            <a:ln w="12700" cap="sq">
              <a:noFill/>
              <a:round/>
              <a:headEnd/>
              <a:tailEnd/>
            </a:ln>
            <a:effectLst/>
          </p:spPr>
          <p:txBody>
            <a:bodyPr lIns="45720" rIns="45720"/>
            <a:lstStyle/>
            <a:p>
              <a:endParaRPr lang="es-AR"/>
            </a:p>
          </p:txBody>
        </p:sp>
        <p:sp>
          <p:nvSpPr>
            <p:cNvPr id="763952" name="Line 48"/>
            <p:cNvSpPr>
              <a:spLocks noChangeShapeType="1"/>
            </p:cNvSpPr>
            <p:nvPr/>
          </p:nvSpPr>
          <p:spPr bwMode="auto">
            <a:xfrm>
              <a:off x="270" y="3651"/>
              <a:ext cx="0" cy="372"/>
            </a:xfrm>
            <a:prstGeom prst="line">
              <a:avLst/>
            </a:prstGeom>
            <a:noFill/>
            <a:ln w="12700" cap="sq">
              <a:noFill/>
              <a:round/>
              <a:headEnd/>
              <a:tailEnd/>
            </a:ln>
            <a:effectLst/>
          </p:spPr>
          <p:txBody>
            <a:bodyPr lIns="45720" rIns="45720"/>
            <a:lstStyle/>
            <a:p>
              <a:endParaRPr lang="es-AR"/>
            </a:p>
          </p:txBody>
        </p:sp>
        <p:sp>
          <p:nvSpPr>
            <p:cNvPr id="763959" name="Rectangle 55"/>
            <p:cNvSpPr>
              <a:spLocks noChangeArrowheads="1"/>
            </p:cNvSpPr>
            <p:nvPr/>
          </p:nvSpPr>
          <p:spPr bwMode="auto">
            <a:xfrm>
              <a:off x="397" y="3730"/>
              <a:ext cx="173" cy="173"/>
            </a:xfrm>
            <a:prstGeom prst="rect">
              <a:avLst/>
            </a:prstGeom>
            <a:solidFill>
              <a:schemeClr val="accent1">
                <a:lumMod val="20000"/>
                <a:lumOff val="80000"/>
              </a:schemeClr>
            </a:solidFill>
            <a:ln w="9525" algn="ctr">
              <a:noFill/>
              <a:miter lim="800000"/>
              <a:headEnd/>
              <a:tailEnd/>
            </a:ln>
            <a:effectLst/>
          </p:spPr>
          <p:txBody>
            <a:bodyPr wrap="none" lIns="45677" tIns="45677" rIns="45677" bIns="45677" anchor="ctr"/>
            <a:lstStyle/>
            <a:p>
              <a:pPr algn="ctr" defTabSz="895350">
                <a:spcBef>
                  <a:spcPct val="50000"/>
                </a:spcBef>
              </a:pPr>
              <a:r>
                <a:rPr lang="es-ES" sz="1400" b="1">
                  <a:solidFill>
                    <a:schemeClr val="accent1"/>
                  </a:solidFill>
                </a:rPr>
                <a:t>7</a:t>
              </a:r>
            </a:p>
          </p:txBody>
        </p:sp>
      </p:grpSp>
      <p:sp>
        <p:nvSpPr>
          <p:cNvPr id="763922" name="Rectangle 18"/>
          <p:cNvSpPr>
            <a:spLocks noChangeArrowheads="1"/>
          </p:cNvSpPr>
          <p:nvPr/>
        </p:nvSpPr>
        <p:spPr bwMode="auto">
          <a:xfrm>
            <a:off x="428625" y="3280172"/>
            <a:ext cx="731838" cy="442913"/>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37" name="Line 33"/>
          <p:cNvSpPr>
            <a:spLocks noChangeShapeType="1"/>
          </p:cNvSpPr>
          <p:nvPr/>
        </p:nvSpPr>
        <p:spPr bwMode="auto">
          <a:xfrm>
            <a:off x="8820150" y="3280172"/>
            <a:ext cx="0" cy="442913"/>
          </a:xfrm>
          <a:prstGeom prst="line">
            <a:avLst/>
          </a:prstGeom>
          <a:noFill/>
          <a:ln w="12700" cap="sq">
            <a:noFill/>
            <a:round/>
            <a:headEnd/>
            <a:tailEnd/>
          </a:ln>
          <a:effectLst/>
        </p:spPr>
        <p:txBody>
          <a:bodyPr lIns="45720" rIns="45720"/>
          <a:lstStyle/>
          <a:p>
            <a:endParaRPr lang="es-AR"/>
          </a:p>
        </p:txBody>
      </p:sp>
      <p:sp>
        <p:nvSpPr>
          <p:cNvPr id="763949" name="Line 45"/>
          <p:cNvSpPr>
            <a:spLocks noChangeShapeType="1"/>
          </p:cNvSpPr>
          <p:nvPr/>
        </p:nvSpPr>
        <p:spPr bwMode="auto">
          <a:xfrm>
            <a:off x="428625" y="3280172"/>
            <a:ext cx="0" cy="442913"/>
          </a:xfrm>
          <a:prstGeom prst="line">
            <a:avLst/>
          </a:prstGeom>
          <a:noFill/>
          <a:ln w="12700" cap="sq">
            <a:noFill/>
            <a:round/>
            <a:headEnd/>
            <a:tailEnd/>
          </a:ln>
          <a:effectLst/>
        </p:spPr>
        <p:txBody>
          <a:bodyPr lIns="45720" rIns="45720"/>
          <a:lstStyle/>
          <a:p>
            <a:endParaRPr lang="es-AR"/>
          </a:p>
        </p:txBody>
      </p:sp>
      <p:sp>
        <p:nvSpPr>
          <p:cNvPr id="763951" name="Line 47"/>
          <p:cNvSpPr>
            <a:spLocks noChangeShapeType="1"/>
          </p:cNvSpPr>
          <p:nvPr/>
        </p:nvSpPr>
        <p:spPr bwMode="auto">
          <a:xfrm>
            <a:off x="1160463" y="3723085"/>
            <a:ext cx="7596188" cy="0"/>
          </a:xfrm>
          <a:prstGeom prst="line">
            <a:avLst/>
          </a:prstGeom>
          <a:noFill/>
          <a:ln w="12700">
            <a:solidFill>
              <a:srgbClr val="002960"/>
            </a:solidFill>
            <a:round/>
            <a:headEnd/>
            <a:tailEnd/>
          </a:ln>
          <a:effectLst/>
        </p:spPr>
        <p:txBody>
          <a:bodyPr lIns="45720" rIns="45720"/>
          <a:lstStyle/>
          <a:p>
            <a:endParaRPr lang="es-AR"/>
          </a:p>
        </p:txBody>
      </p:sp>
      <p:grpSp>
        <p:nvGrpSpPr>
          <p:cNvPr id="7" name="Group 65"/>
          <p:cNvGrpSpPr/>
          <p:nvPr/>
        </p:nvGrpSpPr>
        <p:grpSpPr>
          <a:xfrm>
            <a:off x="638175" y="3277791"/>
            <a:ext cx="8181976" cy="463153"/>
            <a:chOff x="638175" y="4370388"/>
            <a:chExt cx="8181976" cy="617537"/>
          </a:xfrm>
        </p:grpSpPr>
        <p:sp>
          <p:nvSpPr>
            <p:cNvPr id="763921" name="Rectangle 17"/>
            <p:cNvSpPr>
              <a:spLocks noChangeArrowheads="1"/>
            </p:cNvSpPr>
            <p:nvPr/>
          </p:nvSpPr>
          <p:spPr bwMode="auto">
            <a:xfrm>
              <a:off x="3036888" y="4370388"/>
              <a:ext cx="5783263" cy="590550"/>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a:t>El tiempo “Y” debe estar definido en términos objetivos y precisos.</a:t>
              </a:r>
            </a:p>
            <a:p>
              <a:pPr defTabSz="895350">
                <a:spcBef>
                  <a:spcPct val="20000"/>
                </a:spcBef>
                <a:buClr>
                  <a:srgbClr val="D77C2A"/>
                </a:buClr>
                <a:buFont typeface="Wingdings" pitchFamily="2" charset="2"/>
                <a:buNone/>
              </a:pPr>
              <a:r>
                <a:rPr lang="es-ES" sz="1300" b="1"/>
                <a:t>“</a:t>
              </a:r>
              <a:r>
                <a:rPr lang="es-ES" sz="1300" b="1" i="1"/>
                <a:t>Lo antes posible</a:t>
              </a:r>
              <a:r>
                <a:rPr lang="es-ES" sz="1300" b="1"/>
                <a:t>” no es preciso: podría ser hoy o la semana próxima. </a:t>
              </a:r>
            </a:p>
          </p:txBody>
        </p:sp>
        <p:sp>
          <p:nvSpPr>
            <p:cNvPr id="763961" name="Rectangle 57"/>
            <p:cNvSpPr>
              <a:spLocks noChangeArrowheads="1"/>
            </p:cNvSpPr>
            <p:nvPr/>
          </p:nvSpPr>
          <p:spPr bwMode="auto">
            <a:xfrm>
              <a:off x="638175" y="4529138"/>
              <a:ext cx="274638" cy="274637"/>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5</a:t>
              </a:r>
            </a:p>
          </p:txBody>
        </p:sp>
        <p:sp>
          <p:nvSpPr>
            <p:cNvPr id="763962" name="Rectangle 58"/>
            <p:cNvSpPr>
              <a:spLocks noChangeArrowheads="1"/>
            </p:cNvSpPr>
            <p:nvPr/>
          </p:nvSpPr>
          <p:spPr bwMode="auto">
            <a:xfrm>
              <a:off x="1162050" y="4371975"/>
              <a:ext cx="1812925" cy="615950"/>
            </a:xfrm>
            <a:prstGeom prst="rect">
              <a:avLst/>
            </a:prstGeom>
            <a:noFill/>
            <a:ln w="9525" algn="ctr">
              <a:noFill/>
              <a:miter lim="800000"/>
              <a:headEnd/>
              <a:tailEnd/>
            </a:ln>
            <a:effectLst/>
          </p:spPr>
          <p:txBody>
            <a:bodyPr lIns="45700" tIns="45700" rIns="91401" bIns="45700" anchor="ctr"/>
            <a:lstStyle/>
            <a:p>
              <a:pPr defTabSz="895350">
                <a:spcBef>
                  <a:spcPct val="50000"/>
                </a:spcBef>
                <a:buClr>
                  <a:srgbClr val="D77C2A"/>
                </a:buClr>
                <a:buFont typeface="Wingdings" pitchFamily="2" charset="2"/>
                <a:buNone/>
              </a:pPr>
              <a:r>
                <a:rPr lang="es-ES" sz="1500" b="1" dirty="0"/>
                <a:t>Plazo</a:t>
              </a:r>
            </a:p>
          </p:txBody>
        </p:sp>
      </p:grpSp>
      <p:sp>
        <p:nvSpPr>
          <p:cNvPr id="763920" name="Rectangle 16"/>
          <p:cNvSpPr>
            <a:spLocks noChangeArrowheads="1"/>
          </p:cNvSpPr>
          <p:nvPr/>
        </p:nvSpPr>
        <p:spPr bwMode="auto">
          <a:xfrm>
            <a:off x="395289" y="2787253"/>
            <a:ext cx="731837" cy="461963"/>
          </a:xfrm>
          <a:prstGeom prst="rect">
            <a:avLst/>
          </a:prstGeom>
          <a:noFill/>
          <a:ln w="9525" algn="ctr">
            <a:noFill/>
            <a:miter lim="800000"/>
            <a:headEnd/>
            <a:tailEnd/>
          </a:ln>
          <a:effectLst/>
        </p:spPr>
        <p:txBody>
          <a:bodyPr lIns="45700" tIns="45700" rIns="45700" bIns="45700" anchor="ctr"/>
          <a:lstStyle/>
          <a:p>
            <a:pPr algn="ctr" defTabSz="895350">
              <a:spcBef>
                <a:spcPct val="50000"/>
              </a:spcBef>
              <a:buClr>
                <a:srgbClr val="D77C2A"/>
              </a:buClr>
              <a:buFont typeface="Wingdings" pitchFamily="2" charset="2"/>
              <a:buNone/>
            </a:pPr>
            <a:endParaRPr lang="en-GB" b="1"/>
          </a:p>
        </p:txBody>
      </p:sp>
      <p:sp>
        <p:nvSpPr>
          <p:cNvPr id="763936" name="Line 32"/>
          <p:cNvSpPr>
            <a:spLocks noChangeShapeType="1"/>
          </p:cNvSpPr>
          <p:nvPr/>
        </p:nvSpPr>
        <p:spPr bwMode="auto">
          <a:xfrm>
            <a:off x="8820150" y="2818210"/>
            <a:ext cx="0" cy="461963"/>
          </a:xfrm>
          <a:prstGeom prst="line">
            <a:avLst/>
          </a:prstGeom>
          <a:noFill/>
          <a:ln w="12700" cap="sq">
            <a:noFill/>
            <a:round/>
            <a:headEnd/>
            <a:tailEnd/>
          </a:ln>
          <a:effectLst/>
        </p:spPr>
        <p:txBody>
          <a:bodyPr lIns="45720" rIns="45720"/>
          <a:lstStyle/>
          <a:p>
            <a:endParaRPr lang="es-AR"/>
          </a:p>
        </p:txBody>
      </p:sp>
      <p:sp>
        <p:nvSpPr>
          <p:cNvPr id="763947" name="Line 43"/>
          <p:cNvSpPr>
            <a:spLocks noChangeShapeType="1"/>
          </p:cNvSpPr>
          <p:nvPr/>
        </p:nvSpPr>
        <p:spPr bwMode="auto">
          <a:xfrm>
            <a:off x="428625" y="2789635"/>
            <a:ext cx="0" cy="461963"/>
          </a:xfrm>
          <a:prstGeom prst="line">
            <a:avLst/>
          </a:prstGeom>
          <a:noFill/>
          <a:ln w="12700" cap="sq">
            <a:noFill/>
            <a:round/>
            <a:headEnd/>
            <a:tailEnd/>
          </a:ln>
          <a:effectLst/>
        </p:spPr>
        <p:txBody>
          <a:bodyPr lIns="45720" rIns="45720"/>
          <a:lstStyle/>
          <a:p>
            <a:endParaRPr lang="es-AR"/>
          </a:p>
        </p:txBody>
      </p:sp>
      <p:grpSp>
        <p:nvGrpSpPr>
          <p:cNvPr id="8" name="Group 64"/>
          <p:cNvGrpSpPr/>
          <p:nvPr/>
        </p:nvGrpSpPr>
        <p:grpSpPr>
          <a:xfrm>
            <a:off x="611188" y="2842022"/>
            <a:ext cx="8194674" cy="461963"/>
            <a:chOff x="611188" y="3789363"/>
            <a:chExt cx="8194674" cy="615950"/>
          </a:xfrm>
        </p:grpSpPr>
        <p:sp>
          <p:nvSpPr>
            <p:cNvPr id="763918" name="Rectangle 14"/>
            <p:cNvSpPr>
              <a:spLocks noChangeArrowheads="1"/>
            </p:cNvSpPr>
            <p:nvPr/>
          </p:nvSpPr>
          <p:spPr bwMode="auto">
            <a:xfrm>
              <a:off x="3022600" y="3789363"/>
              <a:ext cx="5783262" cy="615950"/>
            </a:xfrm>
            <a:prstGeom prst="rect">
              <a:avLst/>
            </a:prstGeom>
            <a:noFill/>
            <a:ln w="9525" algn="ctr">
              <a:noFill/>
              <a:miter lim="800000"/>
              <a:headEnd/>
              <a:tailEnd/>
            </a:ln>
            <a:effectLst/>
          </p:spPr>
          <p:txBody>
            <a:bodyPr lIns="91401" tIns="45700" rIns="45700" bIns="45700" anchor="ctr"/>
            <a:lstStyle/>
            <a:p>
              <a:pPr defTabSz="895350">
                <a:spcBef>
                  <a:spcPct val="20000"/>
                </a:spcBef>
                <a:buClr>
                  <a:srgbClr val="D77C2A"/>
                </a:buClr>
                <a:buFont typeface="Wingdings" pitchFamily="2" charset="2"/>
                <a:buNone/>
              </a:pPr>
              <a:r>
                <a:rPr lang="es-ES" sz="1300" b="1"/>
                <a:t>Los “X” deben ser observables, con parámetros que permitan evaluar claramente si se han cumplido o no. </a:t>
              </a:r>
            </a:p>
          </p:txBody>
        </p:sp>
        <p:sp>
          <p:nvSpPr>
            <p:cNvPr id="763919" name="Rectangle 15"/>
            <p:cNvSpPr>
              <a:spLocks noChangeArrowheads="1"/>
            </p:cNvSpPr>
            <p:nvPr/>
          </p:nvSpPr>
          <p:spPr bwMode="auto">
            <a:xfrm>
              <a:off x="1135063" y="3789363"/>
              <a:ext cx="1812925" cy="615950"/>
            </a:xfrm>
            <a:prstGeom prst="rect">
              <a:avLst/>
            </a:prstGeom>
            <a:noFill/>
            <a:ln w="9525" algn="ctr">
              <a:noFill/>
              <a:miter lim="800000"/>
              <a:headEnd/>
              <a:tailEnd/>
            </a:ln>
            <a:effectLst/>
          </p:spPr>
          <p:txBody>
            <a:bodyPr lIns="45700" tIns="45700" rIns="91401" bIns="45700" anchor="ctr"/>
            <a:lstStyle/>
            <a:p>
              <a:pPr defTabSz="895350">
                <a:spcBef>
                  <a:spcPct val="50000"/>
                </a:spcBef>
                <a:buClr>
                  <a:srgbClr val="D77C2A"/>
                </a:buClr>
                <a:buFont typeface="Wingdings" pitchFamily="2" charset="2"/>
                <a:buNone/>
              </a:pPr>
              <a:r>
                <a:rPr lang="es-ES" sz="1500" b="1" dirty="0"/>
                <a:t>Condiciones de satisfacción</a:t>
              </a:r>
            </a:p>
          </p:txBody>
        </p:sp>
        <p:sp>
          <p:nvSpPr>
            <p:cNvPr id="763957" name="Rectangle 53"/>
            <p:cNvSpPr>
              <a:spLocks noChangeArrowheads="1"/>
            </p:cNvSpPr>
            <p:nvPr/>
          </p:nvSpPr>
          <p:spPr bwMode="auto">
            <a:xfrm>
              <a:off x="611188" y="3914776"/>
              <a:ext cx="274637" cy="274638"/>
            </a:xfrm>
            <a:prstGeom prst="rect">
              <a:avLst/>
            </a:prstGeom>
            <a:solidFill>
              <a:schemeClr val="accent2"/>
            </a:solidFill>
            <a:ln w="9525" algn="ctr">
              <a:noFill/>
              <a:miter lim="800000"/>
              <a:headEnd/>
              <a:tailEnd/>
            </a:ln>
            <a:effectLst/>
          </p:spPr>
          <p:txBody>
            <a:bodyPr wrap="none" lIns="45677" tIns="45677" rIns="45677" bIns="45677" anchor="ctr"/>
            <a:lstStyle/>
            <a:p>
              <a:pPr algn="ctr" defTabSz="895350">
                <a:spcBef>
                  <a:spcPct val="50000"/>
                </a:spcBef>
              </a:pPr>
              <a:r>
                <a:rPr lang="es-ES" sz="1400" b="1" dirty="0">
                  <a:solidFill>
                    <a:schemeClr val="accent1"/>
                  </a:solidFill>
                </a:rPr>
                <a:t>4</a:t>
              </a:r>
            </a:p>
          </p:txBody>
        </p:sp>
      </p:grpSp>
      <p:sp>
        <p:nvSpPr>
          <p:cNvPr id="763963" name="Line 59"/>
          <p:cNvSpPr>
            <a:spLocks noChangeShapeType="1"/>
          </p:cNvSpPr>
          <p:nvPr/>
        </p:nvSpPr>
        <p:spPr bwMode="auto">
          <a:xfrm>
            <a:off x="1168401" y="3278982"/>
            <a:ext cx="7596187" cy="0"/>
          </a:xfrm>
          <a:prstGeom prst="line">
            <a:avLst/>
          </a:prstGeom>
          <a:noFill/>
          <a:ln w="12700">
            <a:solidFill>
              <a:srgbClr val="002960"/>
            </a:solidFill>
            <a:round/>
            <a:headEnd/>
            <a:tailEnd/>
          </a:ln>
          <a:effectLst/>
        </p:spPr>
        <p:txBody>
          <a:bodyPr lIns="45720" rIns="45720"/>
          <a:lstStyle/>
          <a:p>
            <a:endParaRPr lang="es-AR"/>
          </a:p>
        </p:txBody>
      </p:sp>
      <p:grpSp>
        <p:nvGrpSpPr>
          <p:cNvPr id="9" name="Group 62"/>
          <p:cNvGrpSpPr>
            <a:grpSpLocks/>
          </p:cNvGrpSpPr>
          <p:nvPr/>
        </p:nvGrpSpPr>
        <p:grpSpPr bwMode="auto">
          <a:xfrm>
            <a:off x="428626" y="789386"/>
            <a:ext cx="8391525" cy="596503"/>
            <a:chOff x="270" y="663"/>
            <a:chExt cx="5286" cy="501"/>
          </a:xfrm>
        </p:grpSpPr>
        <p:sp>
          <p:nvSpPr>
            <p:cNvPr id="763907" name="Text Box 3"/>
            <p:cNvSpPr txBox="1">
              <a:spLocks noChangeArrowheads="1"/>
            </p:cNvSpPr>
            <p:nvPr/>
          </p:nvSpPr>
          <p:spPr bwMode="auto">
            <a:xfrm>
              <a:off x="295" y="663"/>
              <a:ext cx="4762" cy="501"/>
            </a:xfrm>
            <a:prstGeom prst="rect">
              <a:avLst/>
            </a:prstGeom>
            <a:noFill/>
            <a:ln w="38100" algn="ctr">
              <a:solidFill>
                <a:srgbClr val="002960"/>
              </a:solidFill>
              <a:miter lim="800000"/>
              <a:headEnd/>
              <a:tailEnd/>
            </a:ln>
            <a:effectLst/>
          </p:spPr>
          <p:txBody>
            <a:bodyPr lIns="45677" tIns="45677" rIns="45677" bIns="45677">
              <a:spAutoFit/>
            </a:bodyPr>
            <a:lstStyle/>
            <a:p>
              <a:pPr marL="168275" indent="-168275" algn="ctr" defTabSz="895350">
                <a:spcBef>
                  <a:spcPct val="20000"/>
                </a:spcBef>
              </a:pPr>
              <a:r>
                <a:rPr lang="es-ES" sz="1600" b="1">
                  <a:cs typeface="Arial" charset="0"/>
                </a:rPr>
                <a:t>“(Yo) te pido que </a:t>
              </a:r>
              <a:r>
                <a:rPr lang="es-ES" sz="1600" b="1" smtClean="0">
                  <a:cs typeface="Arial" charset="0"/>
                </a:rPr>
                <a:t>(</a:t>
              </a:r>
              <a:r>
                <a:rPr lang="es-ES" sz="1600" b="1" smtClean="0"/>
                <a:t>vos</a:t>
              </a:r>
              <a:r>
                <a:rPr lang="es-ES" sz="1600" b="1" smtClean="0">
                  <a:cs typeface="Arial" charset="0"/>
                </a:rPr>
                <a:t>) </a:t>
              </a:r>
              <a:r>
                <a:rPr lang="es-ES" sz="1600" b="1">
                  <a:cs typeface="Arial" charset="0"/>
                </a:rPr>
                <a:t>hagas X para Y [plazo / fecha / hora], porque .....”</a:t>
              </a:r>
              <a:endParaRPr lang="es-ES" sz="1400" b="1">
                <a:cs typeface="Arial" charset="0"/>
              </a:endParaRPr>
            </a:p>
            <a:p>
              <a:pPr marL="168275" indent="-168275" defTabSz="895350">
                <a:spcBef>
                  <a:spcPct val="20000"/>
                </a:spcBef>
              </a:pPr>
              <a:r>
                <a:rPr lang="es-ES" sz="1400" b="1">
                  <a:cs typeface="Arial" charset="0"/>
                </a:rPr>
                <a:t>      1          </a:t>
              </a:r>
              <a:r>
                <a:rPr lang="es-ES" sz="1400" b="1" smtClean="0">
                  <a:cs typeface="Arial" charset="0"/>
                </a:rPr>
                <a:t>  2                  3                 </a:t>
              </a:r>
              <a:r>
                <a:rPr lang="es-ES" sz="1400" b="1">
                  <a:cs typeface="Arial" charset="0"/>
                </a:rPr>
                <a:t>4                </a:t>
              </a:r>
              <a:r>
                <a:rPr lang="es-ES" sz="1400" b="1" smtClean="0">
                  <a:cs typeface="Arial" charset="0"/>
                </a:rPr>
                <a:t>                     </a:t>
              </a:r>
              <a:r>
                <a:rPr lang="es-ES" sz="1400" b="1">
                  <a:cs typeface="Arial" charset="0"/>
                </a:rPr>
                <a:t>5                            </a:t>
              </a:r>
              <a:r>
                <a:rPr lang="es-ES" sz="1400" b="1" smtClean="0">
                  <a:cs typeface="Arial" charset="0"/>
                </a:rPr>
                <a:t>     6    </a:t>
              </a:r>
              <a:endParaRPr lang="es-ES" sz="1400" b="1">
                <a:cs typeface="Arial" charset="0"/>
              </a:endParaRPr>
            </a:p>
          </p:txBody>
        </p:sp>
        <p:sp>
          <p:nvSpPr>
            <p:cNvPr id="763908" name="Text Box 4"/>
            <p:cNvSpPr txBox="1">
              <a:spLocks noChangeArrowheads="1"/>
            </p:cNvSpPr>
            <p:nvPr/>
          </p:nvSpPr>
          <p:spPr bwMode="auto">
            <a:xfrm>
              <a:off x="5384" y="789"/>
              <a:ext cx="121" cy="258"/>
            </a:xfrm>
            <a:prstGeom prst="rect">
              <a:avLst/>
            </a:prstGeom>
            <a:noFill/>
            <a:ln w="9525" algn="ctr">
              <a:noFill/>
              <a:miter lim="800000"/>
              <a:headEnd/>
              <a:tailEnd/>
            </a:ln>
            <a:effectLst/>
          </p:spPr>
          <p:txBody>
            <a:bodyPr wrap="none" lIns="45677" tIns="45677" rIns="45677" bIns="45677">
              <a:spAutoFit/>
            </a:bodyPr>
            <a:lstStyle/>
            <a:p>
              <a:pPr algn="ctr" defTabSz="895350">
                <a:spcBef>
                  <a:spcPct val="50000"/>
                </a:spcBef>
              </a:pPr>
              <a:r>
                <a:rPr lang="es-ES" sz="1400" b="1"/>
                <a:t>7</a:t>
              </a:r>
            </a:p>
          </p:txBody>
        </p:sp>
        <p:sp>
          <p:nvSpPr>
            <p:cNvPr id="763909" name="AutoShape 5"/>
            <p:cNvSpPr>
              <a:spLocks/>
            </p:cNvSpPr>
            <p:nvPr/>
          </p:nvSpPr>
          <p:spPr bwMode="auto">
            <a:xfrm>
              <a:off x="5193" y="663"/>
              <a:ext cx="56" cy="408"/>
            </a:xfrm>
            <a:prstGeom prst="rightBrace">
              <a:avLst>
                <a:gd name="adj1" fmla="val 69940"/>
                <a:gd name="adj2" fmla="val 50000"/>
              </a:avLst>
            </a:prstGeom>
            <a:noFill/>
            <a:ln w="28575">
              <a:solidFill>
                <a:srgbClr val="002960"/>
              </a:solidFill>
              <a:round/>
              <a:headEnd/>
              <a:tailEnd/>
            </a:ln>
            <a:effectLst/>
          </p:spPr>
          <p:txBody>
            <a:bodyPr wrap="none" lIns="45720" rIns="45720" anchor="ctr"/>
            <a:lstStyle/>
            <a:p>
              <a:endParaRPr lang="es-AR"/>
            </a:p>
          </p:txBody>
        </p:sp>
        <p:sp>
          <p:nvSpPr>
            <p:cNvPr id="763929" name="Line 25"/>
            <p:cNvSpPr>
              <a:spLocks noChangeShapeType="1"/>
            </p:cNvSpPr>
            <p:nvPr/>
          </p:nvSpPr>
          <p:spPr bwMode="auto">
            <a:xfrm>
              <a:off x="270" y="1162"/>
              <a:ext cx="461" cy="0"/>
            </a:xfrm>
            <a:prstGeom prst="line">
              <a:avLst/>
            </a:prstGeom>
            <a:noFill/>
            <a:ln w="12700">
              <a:noFill/>
              <a:round/>
              <a:headEnd/>
              <a:tailEnd/>
            </a:ln>
            <a:effectLst/>
          </p:spPr>
          <p:txBody>
            <a:bodyPr lIns="45720" rIns="45720"/>
            <a:lstStyle/>
            <a:p>
              <a:endParaRPr lang="es-AR"/>
            </a:p>
          </p:txBody>
        </p:sp>
        <p:sp>
          <p:nvSpPr>
            <p:cNvPr id="763932" name="Line 28"/>
            <p:cNvSpPr>
              <a:spLocks noChangeShapeType="1"/>
            </p:cNvSpPr>
            <p:nvPr/>
          </p:nvSpPr>
          <p:spPr bwMode="auto">
            <a:xfrm>
              <a:off x="1913" y="1162"/>
              <a:ext cx="3643" cy="0"/>
            </a:xfrm>
            <a:prstGeom prst="line">
              <a:avLst/>
            </a:prstGeom>
            <a:noFill/>
            <a:ln w="12700" cap="sq">
              <a:noFill/>
              <a:round/>
              <a:headEnd/>
              <a:tailEnd/>
            </a:ln>
            <a:effectLst/>
          </p:spPr>
          <p:txBody>
            <a:bodyPr lIns="45720" rIns="45720"/>
            <a:lstStyle/>
            <a:p>
              <a:endParaRPr lang="es-AR"/>
            </a:p>
          </p:txBody>
        </p:sp>
        <p:sp>
          <p:nvSpPr>
            <p:cNvPr id="763942" name="Line 38"/>
            <p:cNvSpPr>
              <a:spLocks noChangeShapeType="1"/>
            </p:cNvSpPr>
            <p:nvPr/>
          </p:nvSpPr>
          <p:spPr bwMode="auto">
            <a:xfrm>
              <a:off x="731" y="1162"/>
              <a:ext cx="1142" cy="0"/>
            </a:xfrm>
            <a:prstGeom prst="line">
              <a:avLst/>
            </a:prstGeom>
            <a:noFill/>
            <a:ln w="12700" cap="sq">
              <a:noFill/>
              <a:round/>
              <a:headEnd/>
              <a:tailEnd/>
            </a:ln>
            <a:effectLst/>
          </p:spPr>
          <p:txBody>
            <a:bodyPr lIns="45720" rIns="45720"/>
            <a:lstStyle/>
            <a:p>
              <a:endParaRPr lang="es-AR"/>
            </a:p>
          </p:txBody>
        </p:sp>
        <p:sp>
          <p:nvSpPr>
            <p:cNvPr id="763965" name="AutoShape 61"/>
            <p:cNvSpPr>
              <a:spLocks/>
            </p:cNvSpPr>
            <p:nvPr/>
          </p:nvSpPr>
          <p:spPr bwMode="auto">
            <a:xfrm rot="5400000">
              <a:off x="3372" y="158"/>
              <a:ext cx="45" cy="1452"/>
            </a:xfrm>
            <a:prstGeom prst="rightBrace">
              <a:avLst>
                <a:gd name="adj1" fmla="val 268889"/>
                <a:gd name="adj2" fmla="val 50000"/>
              </a:avLst>
            </a:prstGeom>
            <a:noFill/>
            <a:ln w="28575">
              <a:solidFill>
                <a:srgbClr val="002960"/>
              </a:solidFill>
              <a:round/>
              <a:headEnd/>
              <a:tailEnd/>
            </a:ln>
            <a:effectLst/>
          </p:spPr>
          <p:txBody>
            <a:bodyPr wrap="none" lIns="45720" rIns="45720" anchor="ctr"/>
            <a:lstStyle/>
            <a:p>
              <a:endParaRPr lang="es-AR"/>
            </a:p>
          </p:txBody>
        </p:sp>
      </p:grpSp>
      <p:sp>
        <p:nvSpPr>
          <p:cNvPr id="69" name="1 Marcador de número de diapositiva"/>
          <p:cNvSpPr>
            <a:spLocks noGrp="1"/>
          </p:cNvSpPr>
          <p:nvPr>
            <p:ph type="sldNum" sz="quarter" idx="10"/>
          </p:nvPr>
        </p:nvSpPr>
        <p:spPr>
          <a:xfrm>
            <a:off x="7010400" y="4943475"/>
            <a:ext cx="2133600" cy="200025"/>
          </a:xfrm>
          <a:noFill/>
        </p:spPr>
        <p:txBody>
          <a:bodyPr/>
          <a:lstStyle/>
          <a:p>
            <a:pPr algn="r"/>
            <a:r>
              <a:rPr lang="en-US" smtClean="0"/>
              <a:t>| </a:t>
            </a:r>
            <a:fld id="{F073800D-1DB0-44C5-A09E-A586D052E14E}" type="slidenum">
              <a:rPr lang="en-US" smtClean="0">
                <a:solidFill>
                  <a:srgbClr val="B2B2B2"/>
                </a:solidFill>
              </a:rPr>
              <a:pPr algn="r"/>
              <a:t>180</a:t>
            </a:fld>
            <a:endParaRPr lang="en-US" smtClean="0">
              <a:solidFill>
                <a:srgbClr val="B2B2B2"/>
              </a:solidFill>
            </a:endParaRPr>
          </a:p>
        </p:txBody>
      </p:sp>
      <p:sp>
        <p:nvSpPr>
          <p:cNvPr id="68"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63931"/>
                                        </p:tgtEl>
                                        <p:attrNameLst>
                                          <p:attrName>style.visibility</p:attrName>
                                        </p:attrNameLst>
                                      </p:cBhvr>
                                      <p:to>
                                        <p:strVal val="visible"/>
                                      </p:to>
                                    </p:set>
                                    <p:animEffect transition="in" filter="wipe(up)">
                                      <p:cBhvr>
                                        <p:cTn id="12" dur="500"/>
                                        <p:tgtEl>
                                          <p:spTgt spid="7639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763917"/>
                                        </p:tgtEl>
                                        <p:attrNameLst>
                                          <p:attrName>style.visibility</p:attrName>
                                        </p:attrNameLst>
                                      </p:cBhvr>
                                      <p:to>
                                        <p:strVal val="visible"/>
                                      </p:to>
                                    </p:set>
                                    <p:animEffect transition="in" filter="fade">
                                      <p:cBhvr>
                                        <p:cTn id="17" dur="500"/>
                                        <p:tgtEl>
                                          <p:spTgt spid="763917"/>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ppt_x</p:attrName>
                                        </p:attrNameLst>
                                      </p:cBhvr>
                                      <p:tavLst>
                                        <p:tav tm="0">
                                          <p:val>
                                            <p:strVal val="#ppt_x-#ppt_w/2"/>
                                          </p:val>
                                        </p:tav>
                                        <p:tav tm="100000">
                                          <p:val>
                                            <p:strVal val="#ppt_x"/>
                                          </p:val>
                                        </p:tav>
                                      </p:tavLst>
                                    </p:anim>
                                    <p:anim calcmode="lin" valueType="num">
                                      <p:cBhvr>
                                        <p:cTn id="23" dur="500" fill="hold"/>
                                        <p:tgtEl>
                                          <p:spTgt spid="2"/>
                                        </p:tgtEl>
                                        <p:attrNameLst>
                                          <p:attrName>ppt_y</p:attrName>
                                        </p:attrNameLst>
                                      </p:cBhvr>
                                      <p:tavLst>
                                        <p:tav tm="0">
                                          <p:val>
                                            <p:strVal val="#ppt_y"/>
                                          </p:val>
                                        </p:tav>
                                        <p:tav tm="100000">
                                          <p:val>
                                            <p:strVal val="#ppt_y"/>
                                          </p:val>
                                        </p:tav>
                                      </p:tavLst>
                                    </p:anim>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ppt_x</p:attrName>
                                        </p:attrNameLst>
                                      </p:cBhvr>
                                      <p:tavLst>
                                        <p:tav tm="0">
                                          <p:val>
                                            <p:strVal val="#ppt_x-#ppt_w/2"/>
                                          </p:val>
                                        </p:tav>
                                        <p:tav tm="100000">
                                          <p:val>
                                            <p:strVal val="#ppt_x"/>
                                          </p:val>
                                        </p:tav>
                                      </p:tavLst>
                                    </p:anim>
                                    <p:anim calcmode="lin" valueType="num">
                                      <p:cBhvr>
                                        <p:cTn id="31" dur="500" fill="hold"/>
                                        <p:tgtEl>
                                          <p:spTgt spid="3"/>
                                        </p:tgtEl>
                                        <p:attrNameLst>
                                          <p:attrName>ppt_y</p:attrName>
                                        </p:attrNameLst>
                                      </p:cBhvr>
                                      <p:tavLst>
                                        <p:tav tm="0">
                                          <p:val>
                                            <p:strVal val="#ppt_y"/>
                                          </p:val>
                                        </p:tav>
                                        <p:tav tm="100000">
                                          <p:val>
                                            <p:strVal val="#ppt_y"/>
                                          </p:val>
                                        </p:tav>
                                      </p:tavLst>
                                    </p:anim>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7" presetClass="entr" presetSubtype="8"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ppt_x</p:attrName>
                                        </p:attrNameLst>
                                      </p:cBhvr>
                                      <p:tavLst>
                                        <p:tav tm="0">
                                          <p:val>
                                            <p:strVal val="#ppt_x-#ppt_w/2"/>
                                          </p:val>
                                        </p:tav>
                                        <p:tav tm="100000">
                                          <p:val>
                                            <p:strVal val="#ppt_x"/>
                                          </p:val>
                                        </p:tav>
                                      </p:tavLst>
                                    </p:anim>
                                    <p:anim calcmode="lin" valueType="num">
                                      <p:cBhvr>
                                        <p:cTn id="39" dur="500" fill="hold"/>
                                        <p:tgtEl>
                                          <p:spTgt spid="4"/>
                                        </p:tgtEl>
                                        <p:attrNameLst>
                                          <p:attrName>ppt_y</p:attrName>
                                        </p:attrNameLst>
                                      </p:cBhvr>
                                      <p:tavLst>
                                        <p:tav tm="0">
                                          <p:val>
                                            <p:strVal val="#ppt_y"/>
                                          </p:val>
                                        </p:tav>
                                        <p:tav tm="100000">
                                          <p:val>
                                            <p:strVal val="#ppt_y"/>
                                          </p:val>
                                        </p:tav>
                                      </p:tavLst>
                                    </p:anim>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7" presetClass="entr" presetSubtype="8"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500" fill="hold"/>
                                        <p:tgtEl>
                                          <p:spTgt spid="8"/>
                                        </p:tgtEl>
                                        <p:attrNameLst>
                                          <p:attrName>ppt_x</p:attrName>
                                        </p:attrNameLst>
                                      </p:cBhvr>
                                      <p:tavLst>
                                        <p:tav tm="0">
                                          <p:val>
                                            <p:strVal val="#ppt_x-#ppt_w/2"/>
                                          </p:val>
                                        </p:tav>
                                        <p:tav tm="100000">
                                          <p:val>
                                            <p:strVal val="#ppt_x"/>
                                          </p:val>
                                        </p:tav>
                                      </p:tavLst>
                                    </p:anim>
                                    <p:anim calcmode="lin" valueType="num">
                                      <p:cBhvr>
                                        <p:cTn id="47" dur="500" fill="hold"/>
                                        <p:tgtEl>
                                          <p:spTgt spid="8"/>
                                        </p:tgtEl>
                                        <p:attrNameLst>
                                          <p:attrName>ppt_y</p:attrName>
                                        </p:attrNameLst>
                                      </p:cBhvr>
                                      <p:tavLst>
                                        <p:tav tm="0">
                                          <p:val>
                                            <p:strVal val="#ppt_y"/>
                                          </p:val>
                                        </p:tav>
                                        <p:tav tm="100000">
                                          <p:val>
                                            <p:strVal val="#ppt_y"/>
                                          </p:val>
                                        </p:tav>
                                      </p:tavLst>
                                    </p:anim>
                                    <p:anim calcmode="lin" valueType="num">
                                      <p:cBhvr>
                                        <p:cTn id="48" dur="500" fill="hold"/>
                                        <p:tgtEl>
                                          <p:spTgt spid="8"/>
                                        </p:tgtEl>
                                        <p:attrNameLst>
                                          <p:attrName>ppt_w</p:attrName>
                                        </p:attrNameLst>
                                      </p:cBhvr>
                                      <p:tavLst>
                                        <p:tav tm="0">
                                          <p:val>
                                            <p:fltVal val="0"/>
                                          </p:val>
                                        </p:tav>
                                        <p:tav tm="100000">
                                          <p:val>
                                            <p:strVal val="#ppt_w"/>
                                          </p:val>
                                        </p:tav>
                                      </p:tavLst>
                                    </p:anim>
                                    <p:anim calcmode="lin" valueType="num">
                                      <p:cBhvr>
                                        <p:cTn id="49"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17" presetClass="entr" presetSubtype="8"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500" fill="hold"/>
                                        <p:tgtEl>
                                          <p:spTgt spid="7"/>
                                        </p:tgtEl>
                                        <p:attrNameLst>
                                          <p:attrName>ppt_x</p:attrName>
                                        </p:attrNameLst>
                                      </p:cBhvr>
                                      <p:tavLst>
                                        <p:tav tm="0">
                                          <p:val>
                                            <p:strVal val="#ppt_x-#ppt_w/2"/>
                                          </p:val>
                                        </p:tav>
                                        <p:tav tm="100000">
                                          <p:val>
                                            <p:strVal val="#ppt_x"/>
                                          </p:val>
                                        </p:tav>
                                      </p:tavLst>
                                    </p:anim>
                                    <p:anim calcmode="lin" valueType="num">
                                      <p:cBhvr>
                                        <p:cTn id="55" dur="500" fill="hold"/>
                                        <p:tgtEl>
                                          <p:spTgt spid="7"/>
                                        </p:tgtEl>
                                        <p:attrNameLst>
                                          <p:attrName>ppt_y</p:attrName>
                                        </p:attrNameLst>
                                      </p:cBhvr>
                                      <p:tavLst>
                                        <p:tav tm="0">
                                          <p:val>
                                            <p:strVal val="#ppt_y"/>
                                          </p:val>
                                        </p:tav>
                                        <p:tav tm="100000">
                                          <p:val>
                                            <p:strVal val="#ppt_y"/>
                                          </p:val>
                                        </p:tav>
                                      </p:tavLst>
                                    </p:anim>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8"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ppt_x</p:attrName>
                                        </p:attrNameLst>
                                      </p:cBhvr>
                                      <p:tavLst>
                                        <p:tav tm="0">
                                          <p:val>
                                            <p:strVal val="#ppt_x-#ppt_w/2"/>
                                          </p:val>
                                        </p:tav>
                                        <p:tav tm="100000">
                                          <p:val>
                                            <p:strVal val="#ppt_x"/>
                                          </p:val>
                                        </p:tav>
                                      </p:tavLst>
                                    </p:anim>
                                    <p:anim calcmode="lin" valueType="num">
                                      <p:cBhvr>
                                        <p:cTn id="63" dur="500" fill="hold"/>
                                        <p:tgtEl>
                                          <p:spTgt spid="5"/>
                                        </p:tgtEl>
                                        <p:attrNameLst>
                                          <p:attrName>ppt_y</p:attrName>
                                        </p:attrNameLst>
                                      </p:cBhvr>
                                      <p:tavLst>
                                        <p:tav tm="0">
                                          <p:val>
                                            <p:strVal val="#ppt_y"/>
                                          </p:val>
                                        </p:tav>
                                        <p:tav tm="100000">
                                          <p:val>
                                            <p:strVal val="#ppt_y"/>
                                          </p:val>
                                        </p:tav>
                                      </p:tavLst>
                                    </p:anim>
                                    <p:anim calcmode="lin" valueType="num">
                                      <p:cBhvr>
                                        <p:cTn id="64" dur="500" fill="hold"/>
                                        <p:tgtEl>
                                          <p:spTgt spid="5"/>
                                        </p:tgtEl>
                                        <p:attrNameLst>
                                          <p:attrName>ppt_w</p:attrName>
                                        </p:attrNameLst>
                                      </p:cBhvr>
                                      <p:tavLst>
                                        <p:tav tm="0">
                                          <p:val>
                                            <p:fltVal val="0"/>
                                          </p:val>
                                        </p:tav>
                                        <p:tav tm="100000">
                                          <p:val>
                                            <p:strVal val="#ppt_w"/>
                                          </p:val>
                                        </p:tav>
                                      </p:tavLst>
                                    </p:anim>
                                    <p:anim calcmode="lin" valueType="num">
                                      <p:cBhvr>
                                        <p:cTn id="65"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917" grpId="0"/>
      <p:bldP spid="763931" grpId="0" animBg="1"/>
    </p:bld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93922" name="Rectangle 2"/>
          <p:cNvSpPr>
            <a:spLocks noGrp="1" noChangeArrowheads="1"/>
          </p:cNvSpPr>
          <p:nvPr>
            <p:ph type="title" idx="4294967295"/>
          </p:nvPr>
        </p:nvSpPr>
        <p:spPr>
          <a:xfrm>
            <a:off x="254001" y="87474"/>
            <a:ext cx="8685213" cy="367903"/>
          </a:xfrm>
        </p:spPr>
        <p:txBody>
          <a:bodyPr/>
          <a:lstStyle/>
          <a:p>
            <a:r>
              <a:rPr lang="es-ES" dirty="0"/>
              <a:t>características de los pedidos</a:t>
            </a:r>
          </a:p>
        </p:txBody>
      </p:sp>
      <p:sp>
        <p:nvSpPr>
          <p:cNvPr id="93189" name="Rectangle 5"/>
          <p:cNvSpPr>
            <a:spLocks noGrp="1" noChangeArrowheads="1"/>
          </p:cNvSpPr>
          <p:nvPr>
            <p:ph idx="4294967295"/>
          </p:nvPr>
        </p:nvSpPr>
        <p:spPr>
          <a:xfrm>
            <a:off x="376238" y="727473"/>
            <a:ext cx="8297862" cy="4124028"/>
          </a:xfrm>
        </p:spPr>
        <p:txBody>
          <a:bodyPr lIns="91352" tIns="91352" rIns="91352" bIns="91352">
            <a:spAutoFit/>
          </a:bodyPr>
          <a:lstStyle/>
          <a:p>
            <a:pPr>
              <a:spcBef>
                <a:spcPts val="600"/>
              </a:spcBef>
              <a:spcAft>
                <a:spcPts val="600"/>
              </a:spcAft>
            </a:pPr>
            <a:r>
              <a:rPr lang="es-ES" sz="1600" b="0" dirty="0"/>
              <a:t>Nacen de una carencia</a:t>
            </a:r>
          </a:p>
          <a:p>
            <a:pPr marL="635000" lvl="1" indent="-288925">
              <a:spcBef>
                <a:spcPts val="600"/>
              </a:spcBef>
              <a:spcAft>
                <a:spcPts val="600"/>
              </a:spcAft>
            </a:pPr>
            <a:r>
              <a:rPr lang="es-ES" sz="1400" b="0" dirty="0"/>
              <a:t>En la base de todo pedido se encuentra una insatisfacción (necesidad no resuelta) que debe ser atendida con la ayuda de terceros.</a:t>
            </a:r>
          </a:p>
          <a:p>
            <a:pPr>
              <a:spcBef>
                <a:spcPts val="600"/>
              </a:spcBef>
              <a:spcAft>
                <a:spcPts val="600"/>
              </a:spcAft>
            </a:pPr>
            <a:r>
              <a:rPr lang="es-ES" sz="1600" b="0" dirty="0"/>
              <a:t>Exponen a quien pide </a:t>
            </a:r>
          </a:p>
          <a:p>
            <a:pPr marL="635000" lvl="1" indent="-288925">
              <a:spcBef>
                <a:spcPts val="600"/>
              </a:spcBef>
              <a:spcAft>
                <a:spcPts val="0"/>
              </a:spcAft>
            </a:pPr>
            <a:r>
              <a:rPr lang="es-ES" sz="1400" b="0" dirty="0"/>
              <a:t>Pedir algo implica admitir que no somos omnipotentes. </a:t>
            </a:r>
          </a:p>
          <a:p>
            <a:pPr marL="635000" lvl="1" indent="-288925">
              <a:spcBef>
                <a:spcPts val="600"/>
              </a:spcBef>
              <a:spcAft>
                <a:spcPts val="0"/>
              </a:spcAft>
            </a:pPr>
            <a:r>
              <a:rPr lang="es-ES" sz="1400" b="0" dirty="0"/>
              <a:t>Miedo a ser declinado: recordar que el “no” a un pedido no implica “no” a quien lo formula. </a:t>
            </a:r>
          </a:p>
          <a:p>
            <a:pPr>
              <a:spcBef>
                <a:spcPts val="600"/>
              </a:spcBef>
              <a:spcAft>
                <a:spcPts val="600"/>
              </a:spcAft>
            </a:pPr>
            <a:r>
              <a:rPr lang="es-ES" sz="1600" b="0" dirty="0"/>
              <a:t>Pueden ser explícitos o tácitos</a:t>
            </a:r>
          </a:p>
          <a:p>
            <a:pPr marL="635000" lvl="1" indent="-288925">
              <a:spcBef>
                <a:spcPts val="600"/>
              </a:spcBef>
              <a:spcAft>
                <a:spcPts val="600"/>
              </a:spcAft>
            </a:pPr>
            <a:r>
              <a:rPr lang="es-ES" sz="1400" b="0" dirty="0"/>
              <a:t>El “pedir sin pedir” trata de obtener los beneficios del pedido mientras que evita el riesgo del rechazo explícito. Esta manera sutil de preguntar genera frecuentemente problemas de comunicación y resentimiento para todas las partes involucradas. </a:t>
            </a:r>
          </a:p>
          <a:p>
            <a:pPr>
              <a:spcBef>
                <a:spcPts val="600"/>
              </a:spcBef>
              <a:spcAft>
                <a:spcPts val="600"/>
              </a:spcAft>
            </a:pPr>
            <a:r>
              <a:rPr lang="es-ES" sz="1600" b="0" dirty="0"/>
              <a:t>Son contexto-dependientes </a:t>
            </a:r>
          </a:p>
          <a:p>
            <a:pPr marL="635000" lvl="1" indent="-288925">
              <a:spcBef>
                <a:spcPts val="600"/>
              </a:spcBef>
              <a:spcAft>
                <a:spcPts val="600"/>
              </a:spcAft>
            </a:pPr>
            <a:r>
              <a:rPr lang="es-ES" sz="1400" b="0" dirty="0"/>
              <a:t>Es imposible esclarecerlos totalmente, por lo tanto la buena voluntad es esencial. </a:t>
            </a:r>
          </a:p>
        </p:txBody>
      </p:sp>
      <p:sp>
        <p:nvSpPr>
          <p:cNvPr id="593924"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931C5A8A-14A1-46AA-A93D-89071C9EB869}" type="slidenum">
              <a:rPr lang="en-US" sz="1000">
                <a:solidFill>
                  <a:srgbClr val="B2B2B2"/>
                </a:solidFill>
                <a:sym typeface="Trebuchet MS" pitchFamily="34" charset="0"/>
              </a:rPr>
              <a:pPr algn="r" eaLnBrk="1" hangingPunct="1">
                <a:spcBef>
                  <a:spcPct val="0"/>
                </a:spcBef>
              </a:pPr>
              <a:t>181</a:t>
            </a:fld>
            <a:endParaRPr lang="en-US" sz="1000">
              <a:solidFill>
                <a:srgbClr val="B2B2B2"/>
              </a:solidFill>
              <a:sym typeface="Trebuchet MS" pitchFamily="34" charset="0"/>
            </a:endParaRPr>
          </a:p>
        </p:txBody>
      </p:sp>
      <p:sp>
        <p:nvSpPr>
          <p:cNvPr id="5"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3189">
                                            <p:txEl>
                                              <p:pRg st="0" end="0"/>
                                            </p:txEl>
                                          </p:spTgt>
                                        </p:tgtEl>
                                        <p:attrNameLst>
                                          <p:attrName>style.visibility</p:attrName>
                                        </p:attrNameLst>
                                      </p:cBhvr>
                                      <p:to>
                                        <p:strVal val="visible"/>
                                      </p:to>
                                    </p:set>
                                    <p:animEffect transition="in" filter="box(in)">
                                      <p:cBhvr>
                                        <p:cTn id="7" dur="500"/>
                                        <p:tgtEl>
                                          <p:spTgt spid="93189">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3189">
                                            <p:txEl>
                                              <p:pRg st="1" end="1"/>
                                            </p:txEl>
                                          </p:spTgt>
                                        </p:tgtEl>
                                        <p:attrNameLst>
                                          <p:attrName>style.visibility</p:attrName>
                                        </p:attrNameLst>
                                      </p:cBhvr>
                                      <p:to>
                                        <p:strVal val="visible"/>
                                      </p:to>
                                    </p:set>
                                    <p:animEffect transition="in" filter="box(in)">
                                      <p:cBhvr>
                                        <p:cTn id="10" dur="500"/>
                                        <p:tgtEl>
                                          <p:spTgt spid="9318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93189">
                                            <p:txEl>
                                              <p:pRg st="2" end="2"/>
                                            </p:txEl>
                                          </p:spTgt>
                                        </p:tgtEl>
                                        <p:attrNameLst>
                                          <p:attrName>style.visibility</p:attrName>
                                        </p:attrNameLst>
                                      </p:cBhvr>
                                      <p:to>
                                        <p:strVal val="visible"/>
                                      </p:to>
                                    </p:set>
                                    <p:animEffect transition="in" filter="box(in)">
                                      <p:cBhvr>
                                        <p:cTn id="15" dur="500"/>
                                        <p:tgtEl>
                                          <p:spTgt spid="93189">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93189">
                                            <p:txEl>
                                              <p:pRg st="3" end="3"/>
                                            </p:txEl>
                                          </p:spTgt>
                                        </p:tgtEl>
                                        <p:attrNameLst>
                                          <p:attrName>style.visibility</p:attrName>
                                        </p:attrNameLst>
                                      </p:cBhvr>
                                      <p:to>
                                        <p:strVal val="visible"/>
                                      </p:to>
                                    </p:set>
                                    <p:animEffect transition="in" filter="box(in)">
                                      <p:cBhvr>
                                        <p:cTn id="18" dur="500"/>
                                        <p:tgtEl>
                                          <p:spTgt spid="93189">
                                            <p:txEl>
                                              <p:pRg st="3" end="3"/>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93189">
                                            <p:txEl>
                                              <p:pRg st="4" end="4"/>
                                            </p:txEl>
                                          </p:spTgt>
                                        </p:tgtEl>
                                        <p:attrNameLst>
                                          <p:attrName>style.visibility</p:attrName>
                                        </p:attrNameLst>
                                      </p:cBhvr>
                                      <p:to>
                                        <p:strVal val="visible"/>
                                      </p:to>
                                    </p:set>
                                    <p:animEffect transition="in" filter="box(in)">
                                      <p:cBhvr>
                                        <p:cTn id="21" dur="500"/>
                                        <p:tgtEl>
                                          <p:spTgt spid="9318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93189">
                                            <p:txEl>
                                              <p:pRg st="5" end="5"/>
                                            </p:txEl>
                                          </p:spTgt>
                                        </p:tgtEl>
                                        <p:attrNameLst>
                                          <p:attrName>style.visibility</p:attrName>
                                        </p:attrNameLst>
                                      </p:cBhvr>
                                      <p:to>
                                        <p:strVal val="visible"/>
                                      </p:to>
                                    </p:set>
                                    <p:animEffect transition="in" filter="box(in)">
                                      <p:cBhvr>
                                        <p:cTn id="26" dur="500"/>
                                        <p:tgtEl>
                                          <p:spTgt spid="93189">
                                            <p:txEl>
                                              <p:pRg st="5" end="5"/>
                                            </p:txEl>
                                          </p:spTgt>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93189">
                                            <p:txEl>
                                              <p:pRg st="6" end="6"/>
                                            </p:txEl>
                                          </p:spTgt>
                                        </p:tgtEl>
                                        <p:attrNameLst>
                                          <p:attrName>style.visibility</p:attrName>
                                        </p:attrNameLst>
                                      </p:cBhvr>
                                      <p:to>
                                        <p:strVal val="visible"/>
                                      </p:to>
                                    </p:set>
                                    <p:animEffect transition="in" filter="box(in)">
                                      <p:cBhvr>
                                        <p:cTn id="29" dur="500"/>
                                        <p:tgtEl>
                                          <p:spTgt spid="93189">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93189">
                                            <p:txEl>
                                              <p:pRg st="7" end="7"/>
                                            </p:txEl>
                                          </p:spTgt>
                                        </p:tgtEl>
                                        <p:attrNameLst>
                                          <p:attrName>style.visibility</p:attrName>
                                        </p:attrNameLst>
                                      </p:cBhvr>
                                      <p:to>
                                        <p:strVal val="visible"/>
                                      </p:to>
                                    </p:set>
                                    <p:animEffect transition="in" filter="box(in)">
                                      <p:cBhvr>
                                        <p:cTn id="34" dur="500"/>
                                        <p:tgtEl>
                                          <p:spTgt spid="93189">
                                            <p:txEl>
                                              <p:pRg st="7" end="7"/>
                                            </p:txEl>
                                          </p:spTgt>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93189">
                                            <p:txEl>
                                              <p:pRg st="8" end="8"/>
                                            </p:txEl>
                                          </p:spTgt>
                                        </p:tgtEl>
                                        <p:attrNameLst>
                                          <p:attrName>style.visibility</p:attrName>
                                        </p:attrNameLst>
                                      </p:cBhvr>
                                      <p:to>
                                        <p:strVal val="visible"/>
                                      </p:to>
                                    </p:set>
                                    <p:animEffect transition="in" filter="box(in)">
                                      <p:cBhvr>
                                        <p:cTn id="37" dur="500"/>
                                        <p:tgtEl>
                                          <p:spTgt spid="9318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08547" name="Rectangle 2"/>
          <p:cNvSpPr>
            <a:spLocks noGrp="1" noChangeArrowheads="1"/>
          </p:cNvSpPr>
          <p:nvPr>
            <p:ph type="title" idx="4294967295"/>
          </p:nvPr>
        </p:nvSpPr>
        <p:spPr>
          <a:xfrm>
            <a:off x="251520" y="123478"/>
            <a:ext cx="8229600" cy="378042"/>
          </a:xfrm>
        </p:spPr>
        <p:txBody>
          <a:bodyPr lIns="0" tIns="0" rIns="0" bIns="0" anchor="t">
            <a:normAutofit fontScale="90000"/>
          </a:bodyPr>
          <a:lstStyle/>
          <a:p>
            <a:pPr algn="l"/>
            <a:r>
              <a:rPr lang="es-AR" dirty="0" smtClean="0"/>
              <a:t>respuestas aceptables a un pedido</a:t>
            </a:r>
            <a:endParaRPr lang="es-AR" dirty="0"/>
          </a:p>
        </p:txBody>
      </p:sp>
      <p:grpSp>
        <p:nvGrpSpPr>
          <p:cNvPr id="2" name="Group 22"/>
          <p:cNvGrpSpPr>
            <a:grpSpLocks/>
          </p:cNvGrpSpPr>
          <p:nvPr/>
        </p:nvGrpSpPr>
        <p:grpSpPr bwMode="auto">
          <a:xfrm>
            <a:off x="2339976" y="844153"/>
            <a:ext cx="5472113" cy="419100"/>
            <a:chOff x="1474" y="709"/>
            <a:chExt cx="3447" cy="352"/>
          </a:xfrm>
        </p:grpSpPr>
        <p:sp>
          <p:nvSpPr>
            <p:cNvPr id="110627" name="Rectangle 35"/>
            <p:cNvSpPr>
              <a:spLocks noChangeArrowheads="1"/>
            </p:cNvSpPr>
            <p:nvPr/>
          </p:nvSpPr>
          <p:spPr bwMode="auto">
            <a:xfrm>
              <a:off x="1746" y="709"/>
              <a:ext cx="3175" cy="352"/>
            </a:xfrm>
            <a:prstGeom prst="rect">
              <a:avLst/>
            </a:prstGeom>
            <a:noFill/>
            <a:ln w="9525" algn="ctr">
              <a:noFill/>
              <a:miter lim="800000"/>
              <a:headEnd/>
              <a:tailEnd/>
            </a:ln>
          </p:spPr>
          <p:txBody>
            <a:bodyPr lIns="93216" tIns="93216" rIns="93216" bIns="93216">
              <a:spAutoFit/>
            </a:bodyPr>
            <a:lstStyle/>
            <a:p>
              <a:pPr defTabSz="912813">
                <a:spcBef>
                  <a:spcPct val="25000"/>
                </a:spcBef>
                <a:spcAft>
                  <a:spcPct val="25000"/>
                </a:spcAft>
                <a:buFont typeface="Wingdings" pitchFamily="2" charset="2"/>
                <a:buNone/>
              </a:pPr>
              <a:r>
                <a:rPr lang="es-AR" sz="1500" b="1">
                  <a:solidFill>
                    <a:srgbClr val="002960"/>
                  </a:solidFill>
                </a:rPr>
                <a:t>Sí, me comprometo</a:t>
              </a:r>
            </a:p>
          </p:txBody>
        </p:sp>
        <p:sp>
          <p:nvSpPr>
            <p:cNvPr id="108552" name="Rectangle 36"/>
            <p:cNvSpPr>
              <a:spLocks noChangeArrowheads="1"/>
            </p:cNvSpPr>
            <p:nvPr/>
          </p:nvSpPr>
          <p:spPr bwMode="auto">
            <a:xfrm>
              <a:off x="1474" y="727"/>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1</a:t>
              </a:r>
            </a:p>
          </p:txBody>
        </p:sp>
      </p:grpSp>
      <p:sp>
        <p:nvSpPr>
          <p:cNvPr id="110633" name="Text Box 41"/>
          <p:cNvSpPr txBox="1">
            <a:spLocks noChangeArrowheads="1"/>
          </p:cNvSpPr>
          <p:nvPr/>
        </p:nvSpPr>
        <p:spPr bwMode="auto">
          <a:xfrm>
            <a:off x="390525" y="953691"/>
            <a:ext cx="1663700" cy="536972"/>
          </a:xfrm>
          <a:prstGeom prst="rect">
            <a:avLst/>
          </a:prstGeom>
          <a:solidFill>
            <a:srgbClr val="C0C0C0">
              <a:alpha val="50195"/>
            </a:srgbClr>
          </a:solidFill>
          <a:ln w="28575" algn="ctr">
            <a:solidFill>
              <a:srgbClr val="002960"/>
            </a:solidFill>
            <a:miter lim="800000"/>
            <a:headEnd/>
            <a:tailEnd/>
          </a:ln>
        </p:spPr>
        <p:txBody>
          <a:bodyPr lIns="93216" tIns="93216" rIns="93216" bIns="93216" anchor="ctr"/>
          <a:lstStyle/>
          <a:p>
            <a:pPr algn="ctr" defTabSz="912813">
              <a:spcBef>
                <a:spcPct val="50000"/>
              </a:spcBef>
            </a:pPr>
            <a:r>
              <a:rPr lang="es-AR" sz="1400" b="1">
                <a:solidFill>
                  <a:srgbClr val="002960"/>
                </a:solidFill>
              </a:rPr>
              <a:t>6 Respuestas aceptables</a:t>
            </a:r>
          </a:p>
        </p:txBody>
      </p:sp>
      <p:sp>
        <p:nvSpPr>
          <p:cNvPr id="110634" name="Text Box 42"/>
          <p:cNvSpPr txBox="1">
            <a:spLocks noChangeArrowheads="1"/>
          </p:cNvSpPr>
          <p:nvPr/>
        </p:nvSpPr>
        <p:spPr bwMode="auto">
          <a:xfrm>
            <a:off x="460375" y="3948112"/>
            <a:ext cx="1663700" cy="729854"/>
          </a:xfrm>
          <a:prstGeom prst="rect">
            <a:avLst/>
          </a:prstGeom>
          <a:solidFill>
            <a:srgbClr val="C0C0C0">
              <a:alpha val="50195"/>
            </a:srgbClr>
          </a:solidFill>
          <a:ln w="28575" algn="ctr">
            <a:solidFill>
              <a:srgbClr val="002960"/>
            </a:solidFill>
            <a:miter lim="800000"/>
            <a:headEnd/>
            <a:tailEnd/>
          </a:ln>
        </p:spPr>
        <p:txBody>
          <a:bodyPr lIns="93216" tIns="93216" rIns="93216" bIns="93216" anchor="ctr"/>
          <a:lstStyle/>
          <a:p>
            <a:pPr algn="ctr" defTabSz="912813">
              <a:spcBef>
                <a:spcPct val="50000"/>
              </a:spcBef>
            </a:pPr>
            <a:r>
              <a:rPr lang="es-AR" sz="1400" b="1">
                <a:solidFill>
                  <a:srgbClr val="002960"/>
                </a:solidFill>
              </a:rPr>
              <a:t>Ejemplos de respuestas inaceptables</a:t>
            </a:r>
          </a:p>
        </p:txBody>
      </p:sp>
      <p:grpSp>
        <p:nvGrpSpPr>
          <p:cNvPr id="3" name="Group 28"/>
          <p:cNvGrpSpPr>
            <a:grpSpLocks/>
          </p:cNvGrpSpPr>
          <p:nvPr/>
        </p:nvGrpSpPr>
        <p:grpSpPr bwMode="auto">
          <a:xfrm>
            <a:off x="7808914" y="1168003"/>
            <a:ext cx="504825" cy="2290763"/>
            <a:chOff x="4919" y="981"/>
            <a:chExt cx="318" cy="1924"/>
          </a:xfrm>
        </p:grpSpPr>
        <p:sp>
          <p:nvSpPr>
            <p:cNvPr id="110626" name="AutoShape 34"/>
            <p:cNvSpPr>
              <a:spLocks/>
            </p:cNvSpPr>
            <p:nvPr/>
          </p:nvSpPr>
          <p:spPr bwMode="auto">
            <a:xfrm>
              <a:off x="4919" y="1797"/>
              <a:ext cx="216" cy="1108"/>
            </a:xfrm>
            <a:prstGeom prst="rightBrace">
              <a:avLst>
                <a:gd name="adj1" fmla="val 42747"/>
                <a:gd name="adj2" fmla="val 50000"/>
              </a:avLst>
            </a:prstGeom>
            <a:noFill/>
            <a:ln w="28575">
              <a:solidFill>
                <a:srgbClr val="002960"/>
              </a:solidFill>
              <a:round/>
              <a:headEnd/>
              <a:tailEnd type="none" w="lg" len="lg"/>
            </a:ln>
          </p:spPr>
          <p:txBody>
            <a:bodyPr lIns="46648" tIns="46648" rIns="46648" bIns="46648"/>
            <a:lstStyle/>
            <a:p>
              <a:pPr defTabSz="933450"/>
              <a:endParaRPr lang="es-AR" sz="1800"/>
            </a:p>
          </p:txBody>
        </p:sp>
        <p:cxnSp>
          <p:nvCxnSpPr>
            <p:cNvPr id="110635" name="AutoShape 43"/>
            <p:cNvCxnSpPr>
              <a:cxnSpLocks noChangeShapeType="1"/>
            </p:cNvCxnSpPr>
            <p:nvPr/>
          </p:nvCxnSpPr>
          <p:spPr bwMode="auto">
            <a:xfrm flipH="1" flipV="1">
              <a:off x="5012" y="981"/>
              <a:ext cx="225" cy="1370"/>
            </a:xfrm>
            <a:prstGeom prst="bentConnector4">
              <a:avLst>
                <a:gd name="adj1" fmla="val -60000"/>
                <a:gd name="adj2" fmla="val 100583"/>
              </a:avLst>
            </a:prstGeom>
            <a:noFill/>
            <a:ln w="28575">
              <a:solidFill>
                <a:srgbClr val="002960"/>
              </a:solidFill>
              <a:miter lim="800000"/>
              <a:headEnd/>
              <a:tailEnd type="triangle" w="med" len="med"/>
            </a:ln>
          </p:spPr>
        </p:cxnSp>
      </p:grpSp>
      <p:grpSp>
        <p:nvGrpSpPr>
          <p:cNvPr id="4" name="Group 23"/>
          <p:cNvGrpSpPr>
            <a:grpSpLocks/>
          </p:cNvGrpSpPr>
          <p:nvPr/>
        </p:nvGrpSpPr>
        <p:grpSpPr bwMode="auto">
          <a:xfrm>
            <a:off x="2339976" y="1221581"/>
            <a:ext cx="2862263" cy="322660"/>
            <a:chOff x="1474" y="1026"/>
            <a:chExt cx="1803" cy="271"/>
          </a:xfrm>
        </p:grpSpPr>
        <p:sp>
          <p:nvSpPr>
            <p:cNvPr id="108553" name="Rectangle 37"/>
            <p:cNvSpPr>
              <a:spLocks noChangeArrowheads="1"/>
            </p:cNvSpPr>
            <p:nvPr/>
          </p:nvSpPr>
          <p:spPr bwMode="auto">
            <a:xfrm>
              <a:off x="1474" y="1039"/>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2</a:t>
              </a:r>
            </a:p>
          </p:txBody>
        </p:sp>
        <p:sp>
          <p:nvSpPr>
            <p:cNvPr id="108561" name="Rectangle 17"/>
            <p:cNvSpPr>
              <a:spLocks noChangeArrowheads="1"/>
            </p:cNvSpPr>
            <p:nvPr/>
          </p:nvSpPr>
          <p:spPr bwMode="auto">
            <a:xfrm>
              <a:off x="1775" y="1026"/>
              <a:ext cx="1502" cy="271"/>
            </a:xfrm>
            <a:prstGeom prst="rect">
              <a:avLst/>
            </a:prstGeom>
            <a:noFill/>
            <a:ln w="9525">
              <a:noFill/>
              <a:miter lim="800000"/>
              <a:headEnd/>
              <a:tailEnd/>
            </a:ln>
            <a:effectLst/>
          </p:spPr>
          <p:txBody>
            <a:bodyPr wrap="none">
              <a:spAutoFit/>
            </a:bodyPr>
            <a:lstStyle/>
            <a:p>
              <a:pPr>
                <a:spcBef>
                  <a:spcPct val="45000"/>
                </a:spcBef>
                <a:spcAft>
                  <a:spcPct val="45000"/>
                </a:spcAft>
                <a:buFont typeface="Wingdings" pitchFamily="2" charset="2"/>
                <a:buNone/>
              </a:pPr>
              <a:r>
                <a:rPr lang="es-AR" sz="1500" b="1" dirty="0">
                  <a:solidFill>
                    <a:srgbClr val="002960"/>
                  </a:solidFill>
                </a:rPr>
                <a:t>No, no me comprometo </a:t>
              </a:r>
            </a:p>
          </p:txBody>
        </p:sp>
      </p:grpSp>
      <p:grpSp>
        <p:nvGrpSpPr>
          <p:cNvPr id="5" name="Group 24"/>
          <p:cNvGrpSpPr>
            <a:grpSpLocks/>
          </p:cNvGrpSpPr>
          <p:nvPr/>
        </p:nvGrpSpPr>
        <p:grpSpPr bwMode="auto">
          <a:xfrm>
            <a:off x="2339976" y="1514477"/>
            <a:ext cx="5256213" cy="784622"/>
            <a:chOff x="1474" y="1272"/>
            <a:chExt cx="3311" cy="659"/>
          </a:xfrm>
        </p:grpSpPr>
        <p:sp>
          <p:nvSpPr>
            <p:cNvPr id="108554" name="Rectangle 38"/>
            <p:cNvSpPr>
              <a:spLocks noChangeArrowheads="1"/>
            </p:cNvSpPr>
            <p:nvPr/>
          </p:nvSpPr>
          <p:spPr bwMode="auto">
            <a:xfrm>
              <a:off x="1474" y="1317"/>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3</a:t>
              </a:r>
            </a:p>
          </p:txBody>
        </p:sp>
        <p:sp>
          <p:nvSpPr>
            <p:cNvPr id="108562" name="Rectangle 18"/>
            <p:cNvSpPr>
              <a:spLocks noChangeArrowheads="1"/>
            </p:cNvSpPr>
            <p:nvPr/>
          </p:nvSpPr>
          <p:spPr bwMode="auto">
            <a:xfrm>
              <a:off x="1783" y="1272"/>
              <a:ext cx="3002" cy="659"/>
            </a:xfrm>
            <a:prstGeom prst="rect">
              <a:avLst/>
            </a:prstGeom>
            <a:noFill/>
            <a:ln w="9525">
              <a:noFill/>
              <a:miter lim="800000"/>
              <a:headEnd/>
              <a:tailEnd/>
            </a:ln>
            <a:effectLst/>
          </p:spPr>
          <p:txBody>
            <a:bodyPr>
              <a:spAutoFit/>
            </a:bodyPr>
            <a:lstStyle/>
            <a:p>
              <a:pPr>
                <a:spcBef>
                  <a:spcPct val="45000"/>
                </a:spcBef>
                <a:spcAft>
                  <a:spcPct val="45000"/>
                </a:spcAft>
              </a:pPr>
              <a:r>
                <a:rPr lang="es-AR" sz="1500" b="1">
                  <a:solidFill>
                    <a:srgbClr val="002960"/>
                  </a:solidFill>
                </a:rPr>
                <a:t>Acepto condicionalmente: puedo comprometerme si se confirma “R” (=una condición mutuamente observable).</a:t>
              </a:r>
            </a:p>
          </p:txBody>
        </p:sp>
      </p:grpSp>
      <p:grpSp>
        <p:nvGrpSpPr>
          <p:cNvPr id="6" name="Group 25"/>
          <p:cNvGrpSpPr>
            <a:grpSpLocks/>
          </p:cNvGrpSpPr>
          <p:nvPr/>
        </p:nvGrpSpPr>
        <p:grpSpPr bwMode="auto">
          <a:xfrm>
            <a:off x="2339975" y="2221706"/>
            <a:ext cx="5111750" cy="553640"/>
            <a:chOff x="1474" y="1866"/>
            <a:chExt cx="3220" cy="465"/>
          </a:xfrm>
        </p:grpSpPr>
        <p:sp>
          <p:nvSpPr>
            <p:cNvPr id="108555" name="Rectangle 39"/>
            <p:cNvSpPr>
              <a:spLocks noChangeArrowheads="1"/>
            </p:cNvSpPr>
            <p:nvPr/>
          </p:nvSpPr>
          <p:spPr bwMode="auto">
            <a:xfrm>
              <a:off x="1474" y="1913"/>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4</a:t>
              </a:r>
            </a:p>
          </p:txBody>
        </p:sp>
        <p:sp>
          <p:nvSpPr>
            <p:cNvPr id="108563" name="Rectangle 19"/>
            <p:cNvSpPr>
              <a:spLocks noChangeArrowheads="1"/>
            </p:cNvSpPr>
            <p:nvPr/>
          </p:nvSpPr>
          <p:spPr bwMode="auto">
            <a:xfrm>
              <a:off x="1778" y="1866"/>
              <a:ext cx="2916" cy="465"/>
            </a:xfrm>
            <a:prstGeom prst="rect">
              <a:avLst/>
            </a:prstGeom>
            <a:noFill/>
            <a:ln w="9525">
              <a:noFill/>
              <a:miter lim="800000"/>
              <a:headEnd/>
              <a:tailEnd/>
            </a:ln>
            <a:effectLst/>
          </p:spPr>
          <p:txBody>
            <a:bodyPr>
              <a:spAutoFit/>
            </a:bodyPr>
            <a:lstStyle/>
            <a:p>
              <a:pPr>
                <a:spcBef>
                  <a:spcPct val="45000"/>
                </a:spcBef>
                <a:spcAft>
                  <a:spcPct val="45000"/>
                </a:spcAft>
              </a:pPr>
              <a:r>
                <a:rPr lang="es-AR" sz="1500" b="1">
                  <a:solidFill>
                    <a:srgbClr val="002960"/>
                  </a:solidFill>
                </a:rPr>
                <a:t>Me comprometo a responder en el plazo “Z” (una fecha determinada)</a:t>
              </a:r>
            </a:p>
          </p:txBody>
        </p:sp>
      </p:grpSp>
      <p:grpSp>
        <p:nvGrpSpPr>
          <p:cNvPr id="7" name="Group 26"/>
          <p:cNvGrpSpPr>
            <a:grpSpLocks/>
          </p:cNvGrpSpPr>
          <p:nvPr/>
        </p:nvGrpSpPr>
        <p:grpSpPr bwMode="auto">
          <a:xfrm>
            <a:off x="2339976" y="2739628"/>
            <a:ext cx="4176713" cy="553640"/>
            <a:chOff x="1474" y="2301"/>
            <a:chExt cx="2631" cy="465"/>
          </a:xfrm>
        </p:grpSpPr>
        <p:sp>
          <p:nvSpPr>
            <p:cNvPr id="108556" name="Rectangle 40"/>
            <p:cNvSpPr>
              <a:spLocks noChangeArrowheads="1"/>
            </p:cNvSpPr>
            <p:nvPr/>
          </p:nvSpPr>
          <p:spPr bwMode="auto">
            <a:xfrm>
              <a:off x="1474" y="2321"/>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5</a:t>
              </a:r>
            </a:p>
          </p:txBody>
        </p:sp>
        <p:sp>
          <p:nvSpPr>
            <p:cNvPr id="108564" name="Rectangle 20"/>
            <p:cNvSpPr>
              <a:spLocks noChangeArrowheads="1"/>
            </p:cNvSpPr>
            <p:nvPr/>
          </p:nvSpPr>
          <p:spPr bwMode="auto">
            <a:xfrm>
              <a:off x="1798" y="2301"/>
              <a:ext cx="2307" cy="465"/>
            </a:xfrm>
            <a:prstGeom prst="rect">
              <a:avLst/>
            </a:prstGeom>
            <a:noFill/>
            <a:ln w="9525">
              <a:noFill/>
              <a:miter lim="800000"/>
              <a:headEnd/>
              <a:tailEnd/>
            </a:ln>
            <a:effectLst/>
          </p:spPr>
          <p:txBody>
            <a:bodyPr>
              <a:spAutoFit/>
            </a:bodyPr>
            <a:lstStyle/>
            <a:p>
              <a:pPr>
                <a:spcBef>
                  <a:spcPct val="45000"/>
                </a:spcBef>
                <a:spcAft>
                  <a:spcPct val="45000"/>
                </a:spcAft>
              </a:pPr>
              <a:r>
                <a:rPr lang="es-AR" sz="1500" b="1" dirty="0">
                  <a:solidFill>
                    <a:srgbClr val="002960"/>
                  </a:solidFill>
                </a:rPr>
                <a:t>Necesito aclaración (sobre cualquiera de los elementos del pedido)</a:t>
              </a:r>
            </a:p>
          </p:txBody>
        </p:sp>
      </p:grpSp>
      <p:grpSp>
        <p:nvGrpSpPr>
          <p:cNvPr id="8" name="Group 27"/>
          <p:cNvGrpSpPr>
            <a:grpSpLocks/>
          </p:cNvGrpSpPr>
          <p:nvPr/>
        </p:nvGrpSpPr>
        <p:grpSpPr bwMode="auto">
          <a:xfrm>
            <a:off x="2339975" y="3195636"/>
            <a:ext cx="3814763" cy="330994"/>
            <a:chOff x="1474" y="2684"/>
            <a:chExt cx="2403" cy="278"/>
          </a:xfrm>
        </p:grpSpPr>
        <p:sp>
          <p:nvSpPr>
            <p:cNvPr id="108560" name="Rectangle 40"/>
            <p:cNvSpPr>
              <a:spLocks noChangeArrowheads="1"/>
            </p:cNvSpPr>
            <p:nvPr/>
          </p:nvSpPr>
          <p:spPr bwMode="auto">
            <a:xfrm>
              <a:off x="1474" y="2684"/>
              <a:ext cx="162" cy="170"/>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sz="1400" b="1">
                  <a:solidFill>
                    <a:srgbClr val="002960"/>
                  </a:solidFill>
                </a:rPr>
                <a:t>6</a:t>
              </a:r>
            </a:p>
          </p:txBody>
        </p:sp>
        <p:sp>
          <p:nvSpPr>
            <p:cNvPr id="108565" name="Rectangle 21"/>
            <p:cNvSpPr>
              <a:spLocks noChangeArrowheads="1"/>
            </p:cNvSpPr>
            <p:nvPr/>
          </p:nvSpPr>
          <p:spPr bwMode="auto">
            <a:xfrm>
              <a:off x="1797" y="2691"/>
              <a:ext cx="2080" cy="271"/>
            </a:xfrm>
            <a:prstGeom prst="rect">
              <a:avLst/>
            </a:prstGeom>
            <a:noFill/>
            <a:ln w="9525">
              <a:noFill/>
              <a:miter lim="800000"/>
              <a:headEnd/>
              <a:tailEnd/>
            </a:ln>
            <a:effectLst/>
          </p:spPr>
          <p:txBody>
            <a:bodyPr wrap="none">
              <a:spAutoFit/>
            </a:bodyPr>
            <a:lstStyle/>
            <a:p>
              <a:pPr>
                <a:spcBef>
                  <a:spcPct val="45000"/>
                </a:spcBef>
                <a:spcAft>
                  <a:spcPct val="45000"/>
                </a:spcAft>
              </a:pPr>
              <a:r>
                <a:rPr lang="es-AR" sz="1500" b="1">
                  <a:solidFill>
                    <a:srgbClr val="002960"/>
                  </a:solidFill>
                </a:rPr>
                <a:t>Negocio: le hago una contraoferta</a:t>
              </a:r>
            </a:p>
          </p:txBody>
        </p:sp>
      </p:grpSp>
      <p:sp>
        <p:nvSpPr>
          <p:cNvPr id="29" name="1 Marcador de número de diapositiva"/>
          <p:cNvSpPr>
            <a:spLocks noGrp="1"/>
          </p:cNvSpPr>
          <p:nvPr>
            <p:ph type="sldNum" sz="quarter" idx="10"/>
          </p:nvPr>
        </p:nvSpPr>
        <p:spPr>
          <a:xfrm>
            <a:off x="7010400" y="4899933"/>
            <a:ext cx="2133600" cy="200025"/>
          </a:xfrm>
          <a:noFill/>
        </p:spPr>
        <p:txBody>
          <a:bodyPr/>
          <a:lstStyle/>
          <a:p>
            <a:r>
              <a:rPr lang="en-US" dirty="0" smtClean="0"/>
              <a:t>| </a:t>
            </a:r>
            <a:fld id="{F073800D-1DB0-44C5-A09E-A586D052E14E}" type="slidenum">
              <a:rPr lang="en-US" smtClean="0">
                <a:solidFill>
                  <a:srgbClr val="B2B2B2"/>
                </a:solidFill>
              </a:rPr>
              <a:pPr/>
              <a:t>182</a:t>
            </a:fld>
            <a:endParaRPr lang="en-US" dirty="0" smtClean="0">
              <a:solidFill>
                <a:srgbClr val="B2B2B2"/>
              </a:solidFill>
            </a:endParaRPr>
          </a:p>
        </p:txBody>
      </p:sp>
      <p:sp>
        <p:nvSpPr>
          <p:cNvPr id="28"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110625" name="Rectangle 33"/>
          <p:cNvSpPr>
            <a:spLocks noChangeArrowheads="1"/>
          </p:cNvSpPr>
          <p:nvPr/>
        </p:nvSpPr>
        <p:spPr bwMode="auto">
          <a:xfrm>
            <a:off x="3354784" y="3579862"/>
            <a:ext cx="4673600" cy="1470655"/>
          </a:xfrm>
          <a:prstGeom prst="rect">
            <a:avLst/>
          </a:prstGeom>
          <a:noFill/>
          <a:ln w="9525">
            <a:noFill/>
            <a:miter lim="800000"/>
            <a:headEnd/>
            <a:tailEnd/>
          </a:ln>
        </p:spPr>
        <p:txBody>
          <a:bodyPr lIns="93216" tIns="93216" rIns="93216" bIns="93216">
            <a:spAutoFit/>
          </a:bodyPr>
          <a:lstStyle/>
          <a:p>
            <a:pPr marL="311150" indent="-311150" defTabSz="912813">
              <a:spcBef>
                <a:spcPts val="400"/>
              </a:spcBef>
              <a:buClr>
                <a:schemeClr val="hlink"/>
              </a:buClr>
              <a:buSzPct val="120000"/>
              <a:buFont typeface="Wingdings" pitchFamily="2" charset="2"/>
              <a:buChar char="§"/>
            </a:pPr>
            <a:r>
              <a:rPr lang="es-AR" sz="1400" b="1" i="1" dirty="0">
                <a:solidFill>
                  <a:srgbClr val="002960"/>
                </a:solidFill>
              </a:rPr>
              <a:t>Haré todo lo posible….</a:t>
            </a:r>
          </a:p>
          <a:p>
            <a:pPr marL="311150" indent="-311150" defTabSz="912813">
              <a:spcBef>
                <a:spcPts val="400"/>
              </a:spcBef>
              <a:buClr>
                <a:schemeClr val="hlink"/>
              </a:buClr>
              <a:buSzPct val="120000"/>
              <a:buFont typeface="Wingdings" pitchFamily="2" charset="2"/>
              <a:buChar char="§"/>
            </a:pPr>
            <a:r>
              <a:rPr lang="es-AR" sz="1400" b="1" i="1" dirty="0">
                <a:solidFill>
                  <a:srgbClr val="002960"/>
                </a:solidFill>
              </a:rPr>
              <a:t>Déjeme analizarlo y le respondo...</a:t>
            </a:r>
          </a:p>
          <a:p>
            <a:pPr marL="311150" indent="-311150" defTabSz="912813">
              <a:spcBef>
                <a:spcPts val="400"/>
              </a:spcBef>
              <a:buClr>
                <a:schemeClr val="hlink"/>
              </a:buClr>
              <a:buSzPct val="120000"/>
              <a:buFont typeface="Wingdings" pitchFamily="2" charset="2"/>
              <a:buChar char="§"/>
            </a:pPr>
            <a:r>
              <a:rPr lang="es-AR" sz="1400" b="1" i="1" dirty="0">
                <a:solidFill>
                  <a:srgbClr val="002960"/>
                </a:solidFill>
              </a:rPr>
              <a:t>Quédese tranquilo…</a:t>
            </a:r>
          </a:p>
          <a:p>
            <a:pPr marL="311150" indent="-311150" defTabSz="912813">
              <a:spcBef>
                <a:spcPts val="400"/>
              </a:spcBef>
              <a:buClr>
                <a:schemeClr val="hlink"/>
              </a:buClr>
              <a:buSzPct val="120000"/>
              <a:buFont typeface="Wingdings" pitchFamily="2" charset="2"/>
              <a:buChar char="§"/>
            </a:pPr>
            <a:r>
              <a:rPr lang="es-AR" sz="1400" b="1" i="1" dirty="0">
                <a:solidFill>
                  <a:srgbClr val="002960"/>
                </a:solidFill>
              </a:rPr>
              <a:t>No se preocupe...</a:t>
            </a:r>
          </a:p>
          <a:p>
            <a:pPr marL="311150" indent="-311150" defTabSz="912813">
              <a:spcBef>
                <a:spcPts val="400"/>
              </a:spcBef>
              <a:buClr>
                <a:schemeClr val="hlink"/>
              </a:buClr>
              <a:buSzPct val="120000"/>
              <a:buFont typeface="Wingdings" pitchFamily="2" charset="2"/>
              <a:buChar char="§"/>
            </a:pPr>
            <a:r>
              <a:rPr lang="es-AR" sz="1400" b="1" i="1" dirty="0">
                <a:solidFill>
                  <a:srgbClr val="002960"/>
                </a:solidFill>
              </a:rPr>
              <a:t>Déjeme ver qué puedo hacer…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10633"/>
                                        </p:tgtEl>
                                        <p:attrNameLst>
                                          <p:attrName>style.visibility</p:attrName>
                                        </p:attrNameLst>
                                      </p:cBhvr>
                                      <p:to>
                                        <p:strVal val="visible"/>
                                      </p:to>
                                    </p:set>
                                    <p:anim calcmode="lin" valueType="num">
                                      <p:cBhvr>
                                        <p:cTn id="7" dur="500" fill="hold"/>
                                        <p:tgtEl>
                                          <p:spTgt spid="110633"/>
                                        </p:tgtEl>
                                        <p:attrNameLst>
                                          <p:attrName>ppt_x</p:attrName>
                                        </p:attrNameLst>
                                      </p:cBhvr>
                                      <p:tavLst>
                                        <p:tav tm="0">
                                          <p:val>
                                            <p:strVal val="#ppt_x"/>
                                          </p:val>
                                        </p:tav>
                                        <p:tav tm="100000">
                                          <p:val>
                                            <p:strVal val="#ppt_x"/>
                                          </p:val>
                                        </p:tav>
                                      </p:tavLst>
                                    </p:anim>
                                    <p:anim calcmode="lin" valueType="num">
                                      <p:cBhvr>
                                        <p:cTn id="8" dur="500" fill="hold"/>
                                        <p:tgtEl>
                                          <p:spTgt spid="110633"/>
                                        </p:tgtEl>
                                        <p:attrNameLst>
                                          <p:attrName>ppt_y</p:attrName>
                                        </p:attrNameLst>
                                      </p:cBhvr>
                                      <p:tavLst>
                                        <p:tav tm="0">
                                          <p:val>
                                            <p:strVal val="#ppt_y-#ppt_h/2"/>
                                          </p:val>
                                        </p:tav>
                                        <p:tav tm="100000">
                                          <p:val>
                                            <p:strVal val="#ppt_y"/>
                                          </p:val>
                                        </p:tav>
                                      </p:tavLst>
                                    </p:anim>
                                    <p:anim calcmode="lin" valueType="num">
                                      <p:cBhvr>
                                        <p:cTn id="9" dur="500" fill="hold"/>
                                        <p:tgtEl>
                                          <p:spTgt spid="110633"/>
                                        </p:tgtEl>
                                        <p:attrNameLst>
                                          <p:attrName>ppt_w</p:attrName>
                                        </p:attrNameLst>
                                      </p:cBhvr>
                                      <p:tavLst>
                                        <p:tav tm="0">
                                          <p:val>
                                            <p:strVal val="#ppt_w"/>
                                          </p:val>
                                        </p:tav>
                                        <p:tav tm="100000">
                                          <p:val>
                                            <p:strVal val="#ppt_w"/>
                                          </p:val>
                                        </p:tav>
                                      </p:tavLst>
                                    </p:anim>
                                    <p:anim calcmode="lin" valueType="num">
                                      <p:cBhvr>
                                        <p:cTn id="10" dur="500" fill="hold"/>
                                        <p:tgtEl>
                                          <p:spTgt spid="110633"/>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1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1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10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17" presetClass="entr" presetSubtype="1" fill="hold" grpId="0" nodeType="clickEffect">
                                  <p:stCondLst>
                                    <p:cond delay="0"/>
                                  </p:stCondLst>
                                  <p:childTnLst>
                                    <p:set>
                                      <p:cBhvr>
                                        <p:cTn id="49" dur="1" fill="hold">
                                          <p:stCondLst>
                                            <p:cond delay="0"/>
                                          </p:stCondLst>
                                        </p:cTn>
                                        <p:tgtEl>
                                          <p:spTgt spid="110634"/>
                                        </p:tgtEl>
                                        <p:attrNameLst>
                                          <p:attrName>style.visibility</p:attrName>
                                        </p:attrNameLst>
                                      </p:cBhvr>
                                      <p:to>
                                        <p:strVal val="visible"/>
                                      </p:to>
                                    </p:set>
                                    <p:anim calcmode="lin" valueType="num">
                                      <p:cBhvr>
                                        <p:cTn id="50" dur="500" fill="hold"/>
                                        <p:tgtEl>
                                          <p:spTgt spid="110634"/>
                                        </p:tgtEl>
                                        <p:attrNameLst>
                                          <p:attrName>ppt_x</p:attrName>
                                        </p:attrNameLst>
                                      </p:cBhvr>
                                      <p:tavLst>
                                        <p:tav tm="0">
                                          <p:val>
                                            <p:strVal val="#ppt_x"/>
                                          </p:val>
                                        </p:tav>
                                        <p:tav tm="100000">
                                          <p:val>
                                            <p:strVal val="#ppt_x"/>
                                          </p:val>
                                        </p:tav>
                                      </p:tavLst>
                                    </p:anim>
                                    <p:anim calcmode="lin" valueType="num">
                                      <p:cBhvr>
                                        <p:cTn id="51" dur="500" fill="hold"/>
                                        <p:tgtEl>
                                          <p:spTgt spid="110634"/>
                                        </p:tgtEl>
                                        <p:attrNameLst>
                                          <p:attrName>ppt_y</p:attrName>
                                        </p:attrNameLst>
                                      </p:cBhvr>
                                      <p:tavLst>
                                        <p:tav tm="0">
                                          <p:val>
                                            <p:strVal val="#ppt_y-#ppt_h/2"/>
                                          </p:val>
                                        </p:tav>
                                        <p:tav tm="100000">
                                          <p:val>
                                            <p:strVal val="#ppt_y"/>
                                          </p:val>
                                        </p:tav>
                                      </p:tavLst>
                                    </p:anim>
                                    <p:anim calcmode="lin" valueType="num">
                                      <p:cBhvr>
                                        <p:cTn id="52" dur="500" fill="hold"/>
                                        <p:tgtEl>
                                          <p:spTgt spid="110634"/>
                                        </p:tgtEl>
                                        <p:attrNameLst>
                                          <p:attrName>ppt_w</p:attrName>
                                        </p:attrNameLst>
                                      </p:cBhvr>
                                      <p:tavLst>
                                        <p:tav tm="0">
                                          <p:val>
                                            <p:strVal val="#ppt_w"/>
                                          </p:val>
                                        </p:tav>
                                        <p:tav tm="100000">
                                          <p:val>
                                            <p:strVal val="#ppt_w"/>
                                          </p:val>
                                        </p:tav>
                                      </p:tavLst>
                                    </p:anim>
                                    <p:anim calcmode="lin" valueType="num">
                                      <p:cBhvr>
                                        <p:cTn id="53" dur="500" fill="hold"/>
                                        <p:tgtEl>
                                          <p:spTgt spid="110634"/>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0625">
                                            <p:txEl>
                                              <p:pRg st="0" end="0"/>
                                            </p:txEl>
                                          </p:spTgt>
                                        </p:tgtEl>
                                        <p:attrNameLst>
                                          <p:attrName>style.visibility</p:attrName>
                                        </p:attrNameLst>
                                      </p:cBhvr>
                                      <p:to>
                                        <p:strVal val="visible"/>
                                      </p:to>
                                    </p:set>
                                    <p:animEffect transition="in" filter="fade">
                                      <p:cBhvr>
                                        <p:cTn id="58" dur="500"/>
                                        <p:tgtEl>
                                          <p:spTgt spid="110625">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10625">
                                            <p:txEl>
                                              <p:pRg st="1" end="1"/>
                                            </p:txEl>
                                          </p:spTgt>
                                        </p:tgtEl>
                                        <p:attrNameLst>
                                          <p:attrName>style.visibility</p:attrName>
                                        </p:attrNameLst>
                                      </p:cBhvr>
                                      <p:to>
                                        <p:strVal val="visible"/>
                                      </p:to>
                                    </p:set>
                                    <p:animEffect transition="in" filter="fade">
                                      <p:cBhvr>
                                        <p:cTn id="63" dur="500"/>
                                        <p:tgtEl>
                                          <p:spTgt spid="110625">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10625">
                                            <p:txEl>
                                              <p:pRg st="2" end="2"/>
                                            </p:txEl>
                                          </p:spTgt>
                                        </p:tgtEl>
                                        <p:attrNameLst>
                                          <p:attrName>style.visibility</p:attrName>
                                        </p:attrNameLst>
                                      </p:cBhvr>
                                      <p:to>
                                        <p:strVal val="visible"/>
                                      </p:to>
                                    </p:set>
                                    <p:animEffect transition="in" filter="fade">
                                      <p:cBhvr>
                                        <p:cTn id="68" dur="500"/>
                                        <p:tgtEl>
                                          <p:spTgt spid="110625">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10625">
                                            <p:txEl>
                                              <p:pRg st="3" end="3"/>
                                            </p:txEl>
                                          </p:spTgt>
                                        </p:tgtEl>
                                        <p:attrNameLst>
                                          <p:attrName>style.visibility</p:attrName>
                                        </p:attrNameLst>
                                      </p:cBhvr>
                                      <p:to>
                                        <p:strVal val="visible"/>
                                      </p:to>
                                    </p:set>
                                    <p:animEffect transition="in" filter="fade">
                                      <p:cBhvr>
                                        <p:cTn id="73" dur="500"/>
                                        <p:tgtEl>
                                          <p:spTgt spid="110625">
                                            <p:txEl>
                                              <p:pRg st="3" end="3"/>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0625">
                                            <p:txEl>
                                              <p:pRg st="4" end="4"/>
                                            </p:txEl>
                                          </p:spTgt>
                                        </p:tgtEl>
                                        <p:attrNameLst>
                                          <p:attrName>style.visibility</p:attrName>
                                        </p:attrNameLst>
                                      </p:cBhvr>
                                      <p:to>
                                        <p:strVal val="visible"/>
                                      </p:to>
                                    </p:set>
                                    <p:animEffect transition="in" filter="fade">
                                      <p:cBhvr>
                                        <p:cTn id="78" dur="500"/>
                                        <p:tgtEl>
                                          <p:spTgt spid="1106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33" grpId="0" animBg="1"/>
      <p:bldP spid="110634" grpId="0" animBg="1"/>
      <p:bldP spid="110625"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4" name="1 Marcador de pie de página"/>
          <p:cNvSpPr txBox="1">
            <a:spLocks noGrp="1"/>
          </p:cNvSpPr>
          <p:nvPr/>
        </p:nvSpPr>
        <p:spPr bwMode="auto">
          <a:xfrm>
            <a:off x="104775" y="4938713"/>
            <a:ext cx="2895600" cy="145256"/>
          </a:xfrm>
          <a:prstGeom prst="rect">
            <a:avLst/>
          </a:prstGeom>
          <a:noFill/>
          <a:ln w="9525">
            <a:noFill/>
            <a:miter lim="800000"/>
            <a:headEnd/>
            <a:tailEnd/>
          </a:ln>
        </p:spPr>
        <p:txBody>
          <a:bodyPr/>
          <a:lstStyle/>
          <a:p>
            <a:pPr eaLnBrk="1" hangingPunct="1">
              <a:spcBef>
                <a:spcPct val="0"/>
              </a:spcBef>
            </a:pPr>
            <a:r>
              <a:rPr lang="en-US" sz="900">
                <a:solidFill>
                  <a:schemeClr val="accent2"/>
                </a:solidFill>
              </a:rPr>
              <a:t>© 2009 Axialent, Inc. All rights reserved</a:t>
            </a:r>
            <a:endParaRPr lang="es-ES" sz="900">
              <a:solidFill>
                <a:schemeClr val="accent2"/>
              </a:solidFill>
            </a:endParaRPr>
          </a:p>
        </p:txBody>
      </p:sp>
      <p:pic>
        <p:nvPicPr>
          <p:cNvPr id="1646595" name="Picture 4" descr="BU004652"/>
          <p:cNvPicPr>
            <a:picLocks noChangeAspect="1" noChangeArrowheads="1"/>
          </p:cNvPicPr>
          <p:nvPr/>
        </p:nvPicPr>
        <p:blipFill>
          <a:blip r:embed="rId3" cstate="print"/>
          <a:srcRect/>
          <a:stretch>
            <a:fillRect/>
          </a:stretch>
        </p:blipFill>
        <p:spPr bwMode="auto">
          <a:xfrm>
            <a:off x="0" y="-20241"/>
            <a:ext cx="9144000" cy="5386388"/>
          </a:xfrm>
          <a:prstGeom prst="rect">
            <a:avLst/>
          </a:prstGeom>
          <a:noFill/>
          <a:ln w="9525">
            <a:noFill/>
            <a:miter lim="800000"/>
            <a:headEnd/>
            <a:tailEnd/>
          </a:ln>
        </p:spPr>
      </p:pic>
      <p:sp>
        <p:nvSpPr>
          <p:cNvPr id="523269" name="Text Box 5"/>
          <p:cNvSpPr txBox="1">
            <a:spLocks noChangeArrowheads="1"/>
          </p:cNvSpPr>
          <p:nvPr/>
        </p:nvSpPr>
        <p:spPr bwMode="auto">
          <a:xfrm>
            <a:off x="539552" y="4247250"/>
            <a:ext cx="8571557" cy="646321"/>
          </a:xfrm>
          <a:prstGeom prst="rect">
            <a:avLst/>
          </a:prstGeom>
          <a:noFill/>
          <a:ln w="15875" algn="ctr">
            <a:noFill/>
            <a:miter lim="800000"/>
            <a:headEnd/>
            <a:tailEnd/>
          </a:ln>
        </p:spPr>
        <p:txBody>
          <a:bodyPr wrap="none" lIns="91430" tIns="45715" rIns="91430" bIns="45715">
            <a:spAutoFit/>
          </a:bodyPr>
          <a:lstStyle/>
          <a:p>
            <a:pPr eaLnBrk="1" hangingPunct="1">
              <a:spcBef>
                <a:spcPct val="0"/>
              </a:spcBef>
            </a:pPr>
            <a:r>
              <a:rPr lang="es-ES" sz="3600">
                <a:solidFill>
                  <a:srgbClr val="FFB831"/>
                </a:solidFill>
                <a:latin typeface="+mn-lt"/>
              </a:rPr>
              <a:t>¿quién va a hacer qué y para cuando?</a:t>
            </a:r>
          </a:p>
        </p:txBody>
      </p:sp>
      <p:sp>
        <p:nvSpPr>
          <p:cNvPr id="523270" name="Text Box 6"/>
          <p:cNvSpPr txBox="1">
            <a:spLocks noChangeArrowheads="1"/>
          </p:cNvSpPr>
          <p:nvPr/>
        </p:nvSpPr>
        <p:spPr bwMode="auto">
          <a:xfrm>
            <a:off x="1115616" y="411510"/>
            <a:ext cx="6216746" cy="523210"/>
          </a:xfrm>
          <a:prstGeom prst="rect">
            <a:avLst/>
          </a:prstGeom>
          <a:noFill/>
          <a:ln w="15875" algn="ctr">
            <a:noFill/>
            <a:miter lim="800000"/>
            <a:headEnd/>
            <a:tailEnd/>
          </a:ln>
        </p:spPr>
        <p:txBody>
          <a:bodyPr wrap="none" lIns="91430" tIns="45715" rIns="91430" bIns="45715">
            <a:spAutoFit/>
          </a:bodyPr>
          <a:lstStyle/>
          <a:p>
            <a:pPr eaLnBrk="1" hangingPunct="1">
              <a:spcBef>
                <a:spcPct val="0"/>
              </a:spcBef>
            </a:pPr>
            <a:r>
              <a:rPr lang="es-ES" sz="2800" b="1" smtClean="0">
                <a:solidFill>
                  <a:srgbClr val="FFE661"/>
                </a:solidFill>
                <a:latin typeface="+mn-lt"/>
              </a:rPr>
              <a:t>compromiso = pedido + aceptación</a:t>
            </a:r>
            <a:endParaRPr lang="es-ES" sz="2800" b="1">
              <a:solidFill>
                <a:srgbClr val="FFE661"/>
              </a:solidFill>
              <a:latin typeface="+mn-l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32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523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9" grpId="0"/>
      <p:bldP spid="523270"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26690" name="Rectangle 2"/>
          <p:cNvSpPr>
            <a:spLocks noGrp="1" noChangeArrowheads="1"/>
          </p:cNvSpPr>
          <p:nvPr>
            <p:ph type="title" idx="4294967295"/>
          </p:nvPr>
        </p:nvSpPr>
        <p:spPr>
          <a:xfrm>
            <a:off x="179512" y="51470"/>
            <a:ext cx="8685213" cy="576064"/>
          </a:xfrm>
        </p:spPr>
        <p:txBody>
          <a:bodyPr/>
          <a:lstStyle/>
          <a:p>
            <a:r>
              <a:rPr lang="es-ES" dirty="0" smtClean="0"/>
              <a:t>contexto de confianza en los compromisos</a:t>
            </a:r>
            <a:endParaRPr lang="es-ES" dirty="0"/>
          </a:p>
        </p:txBody>
      </p:sp>
      <p:sp>
        <p:nvSpPr>
          <p:cNvPr id="626691"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DFC694FB-F93C-4619-9479-91988B2E698F}" type="slidenum">
              <a:rPr lang="en-US" sz="1000">
                <a:solidFill>
                  <a:srgbClr val="B2B2B2"/>
                </a:solidFill>
                <a:sym typeface="Trebuchet MS" pitchFamily="34" charset="0"/>
              </a:rPr>
              <a:pPr algn="r" eaLnBrk="1" hangingPunct="1">
                <a:spcBef>
                  <a:spcPct val="0"/>
                </a:spcBef>
              </a:pPr>
              <a:t>184</a:t>
            </a:fld>
            <a:endParaRPr lang="en-US" sz="1000">
              <a:solidFill>
                <a:srgbClr val="B2B2B2"/>
              </a:solidFill>
              <a:sym typeface="Trebuchet MS" pitchFamily="34" charset="0"/>
            </a:endParaRPr>
          </a:p>
        </p:txBody>
      </p:sp>
      <p:sp>
        <p:nvSpPr>
          <p:cNvPr id="119817" name="Text Box 9"/>
          <p:cNvSpPr txBox="1">
            <a:spLocks noChangeArrowheads="1"/>
          </p:cNvSpPr>
          <p:nvPr/>
        </p:nvSpPr>
        <p:spPr bwMode="auto">
          <a:xfrm>
            <a:off x="152400" y="1203598"/>
            <a:ext cx="2926080" cy="1584176"/>
          </a:xfrm>
          <a:prstGeom prst="roundRect">
            <a:avLst/>
          </a:prstGeom>
          <a:noFill/>
          <a:ln w="15875" algn="ctr">
            <a:noFill/>
            <a:miter lim="800000"/>
            <a:headEnd/>
            <a:tailEnd/>
          </a:ln>
          <a:scene3d>
            <a:camera prst="orthographicFront"/>
            <a:lightRig rig="threePt" dir="t"/>
          </a:scene3d>
          <a:sp3d>
            <a:bevelT/>
          </a:sp3d>
        </p:spPr>
        <p:txBody>
          <a:bodyPr lIns="45695" tIns="45695" rIns="45695" bIns="45695" anchor="ctr"/>
          <a:lstStyle/>
          <a:p>
            <a:pPr algn="ctr" defTabSz="895350" eaLnBrk="1" hangingPunct="1">
              <a:defRPr/>
            </a:pPr>
            <a:r>
              <a:rPr lang="en-US" sz="4000" dirty="0" err="1" smtClean="0">
                <a:solidFill>
                  <a:schemeClr val="tx2"/>
                </a:solidFill>
              </a:rPr>
              <a:t>Confianza</a:t>
            </a:r>
            <a:endParaRPr lang="en-US" sz="4000" dirty="0" smtClean="0">
              <a:solidFill>
                <a:schemeClr val="tx2"/>
              </a:solidFill>
            </a:endParaRPr>
          </a:p>
          <a:p>
            <a:pPr algn="ctr" defTabSz="895350" eaLnBrk="1" hangingPunct="1">
              <a:spcBef>
                <a:spcPts val="600"/>
              </a:spcBef>
              <a:defRPr/>
            </a:pPr>
            <a:r>
              <a:rPr lang="en-US" sz="2400" dirty="0" smtClean="0">
                <a:solidFill>
                  <a:schemeClr val="tx2"/>
                </a:solidFill>
              </a:rPr>
              <a:t>(</a:t>
            </a:r>
            <a:r>
              <a:rPr lang="en-US" sz="2400" dirty="0" err="1" smtClean="0">
                <a:solidFill>
                  <a:schemeClr val="tx2"/>
                </a:solidFill>
              </a:rPr>
              <a:t>algunas</a:t>
            </a:r>
            <a:r>
              <a:rPr lang="en-US" sz="2400" dirty="0" smtClean="0">
                <a:solidFill>
                  <a:schemeClr val="tx2"/>
                </a:solidFill>
              </a:rPr>
              <a:t> </a:t>
            </a:r>
            <a:r>
              <a:rPr lang="en-US" sz="2400" dirty="0" err="1" smtClean="0">
                <a:solidFill>
                  <a:schemeClr val="tx2"/>
                </a:solidFill>
              </a:rPr>
              <a:t>premisas</a:t>
            </a:r>
            <a:r>
              <a:rPr lang="en-US" sz="2400" dirty="0" smtClean="0">
                <a:solidFill>
                  <a:schemeClr val="tx2"/>
                </a:solidFill>
              </a:rPr>
              <a:t>)</a:t>
            </a:r>
            <a:endParaRPr lang="en-US" sz="2400" dirty="0">
              <a:solidFill>
                <a:schemeClr val="tx2"/>
              </a:solidFill>
            </a:endParaRPr>
          </a:p>
        </p:txBody>
      </p:sp>
      <p:sp>
        <p:nvSpPr>
          <p:cNvPr id="119819" name="Text Box 11"/>
          <p:cNvSpPr txBox="1">
            <a:spLocks noChangeArrowheads="1"/>
          </p:cNvSpPr>
          <p:nvPr/>
        </p:nvSpPr>
        <p:spPr bwMode="auto">
          <a:xfrm>
            <a:off x="3214689" y="982984"/>
            <a:ext cx="5527675" cy="2092822"/>
          </a:xfrm>
          <a:prstGeom prst="rect">
            <a:avLst/>
          </a:prstGeom>
          <a:noFill/>
          <a:ln w="9525" algn="ctr">
            <a:noFill/>
            <a:miter lim="800000"/>
            <a:headEnd/>
            <a:tailEnd/>
          </a:ln>
        </p:spPr>
        <p:txBody>
          <a:bodyPr wrap="square" lIns="45691" tIns="45691" rIns="45691" bIns="45691">
            <a:spAutoFit/>
          </a:bodyPr>
          <a:lstStyle/>
          <a:p>
            <a:pPr marL="274638" indent="-274638" defTabSz="895350" eaLnBrk="1" hangingPunct="1">
              <a:spcBef>
                <a:spcPts val="600"/>
              </a:spcBef>
              <a:spcAft>
                <a:spcPts val="600"/>
              </a:spcAft>
              <a:buClr>
                <a:schemeClr val="tx2"/>
              </a:buClr>
              <a:buFont typeface="Arial" charset="0"/>
              <a:buChar char="•"/>
            </a:pPr>
            <a:r>
              <a:rPr lang="es-ES" sz="2400" b="0" dirty="0">
                <a:solidFill>
                  <a:srgbClr val="002960"/>
                </a:solidFill>
              </a:rPr>
              <a:t>Creemos en la integridad de la persona.</a:t>
            </a:r>
          </a:p>
          <a:p>
            <a:pPr marL="274638" indent="-274638" defTabSz="895350" eaLnBrk="1" hangingPunct="1">
              <a:spcBef>
                <a:spcPts val="600"/>
              </a:spcBef>
              <a:spcAft>
                <a:spcPts val="600"/>
              </a:spcAft>
              <a:buClr>
                <a:schemeClr val="tx2"/>
              </a:buClr>
              <a:buFont typeface="Arial" charset="0"/>
              <a:buChar char="•"/>
            </a:pPr>
            <a:r>
              <a:rPr lang="es-ES" sz="2400" b="0" dirty="0">
                <a:solidFill>
                  <a:srgbClr val="002960"/>
                </a:solidFill>
              </a:rPr>
              <a:t>Creemos que la persona tiene </a:t>
            </a:r>
            <a:r>
              <a:rPr lang="es-ES" sz="2400" b="0" dirty="0" smtClean="0">
                <a:solidFill>
                  <a:srgbClr val="002960"/>
                </a:solidFill>
              </a:rPr>
              <a:t>capacidad y recursos para hacerse cargo.</a:t>
            </a:r>
            <a:endParaRPr lang="es-ES" sz="2400" b="0" dirty="0">
              <a:solidFill>
                <a:srgbClr val="002960"/>
              </a:solidFill>
            </a:endParaRPr>
          </a:p>
        </p:txBody>
      </p:sp>
      <p:sp>
        <p:nvSpPr>
          <p:cNvPr id="119820" name="Text Box 12"/>
          <p:cNvSpPr txBox="1">
            <a:spLocks noChangeArrowheads="1"/>
          </p:cNvSpPr>
          <p:nvPr/>
        </p:nvSpPr>
        <p:spPr bwMode="auto">
          <a:xfrm>
            <a:off x="323529" y="3381841"/>
            <a:ext cx="8609013" cy="1274136"/>
          </a:xfrm>
          <a:prstGeom prst="rect">
            <a:avLst/>
          </a:prstGeom>
          <a:solidFill>
            <a:schemeClr val="accent6">
              <a:lumMod val="20000"/>
              <a:lumOff val="80000"/>
            </a:schemeClr>
          </a:solidFill>
          <a:ln w="9525" algn="ctr">
            <a:noFill/>
            <a:miter lim="800000"/>
            <a:headEnd/>
            <a:tailEnd/>
          </a:ln>
        </p:spPr>
        <p:txBody>
          <a:bodyPr lIns="45691" tIns="45691" rIns="45691" bIns="45691">
            <a:spAutoFit/>
          </a:bodyPr>
          <a:lstStyle/>
          <a:p>
            <a:pPr algn="ctr" defTabSz="895350" eaLnBrk="1" hangingPunct="1">
              <a:spcBef>
                <a:spcPct val="20000"/>
              </a:spcBef>
            </a:pPr>
            <a:r>
              <a:rPr lang="es-AR" sz="2400" b="0" dirty="0">
                <a:solidFill>
                  <a:schemeClr val="tx2"/>
                </a:solidFill>
              </a:rPr>
              <a:t>Aún operando con integridad, una persona </a:t>
            </a:r>
            <a:r>
              <a:rPr lang="es-AR" sz="2400" b="0" dirty="0" smtClean="0">
                <a:solidFill>
                  <a:schemeClr val="tx2"/>
                </a:solidFill>
              </a:rPr>
              <a:t>podría estar </a:t>
            </a:r>
            <a:r>
              <a:rPr lang="es-AR" sz="2400" b="0" dirty="0">
                <a:solidFill>
                  <a:schemeClr val="tx2"/>
                </a:solidFill>
              </a:rPr>
              <a:t>equivocada y prometer cosas que no puede cumplir. </a:t>
            </a:r>
          </a:p>
          <a:p>
            <a:pPr algn="ctr" defTabSz="895350" eaLnBrk="1" hangingPunct="1">
              <a:spcBef>
                <a:spcPct val="20000"/>
              </a:spcBef>
            </a:pPr>
            <a:r>
              <a:rPr lang="es-AR" sz="2400" b="0" dirty="0">
                <a:solidFill>
                  <a:schemeClr val="tx2"/>
                </a:solidFill>
              </a:rPr>
              <a:t>(Equivocarse vs. Mentir)</a:t>
            </a: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9817"/>
                                        </p:tgtEl>
                                        <p:attrNameLst>
                                          <p:attrName>style.visibility</p:attrName>
                                        </p:attrNameLst>
                                      </p:cBhvr>
                                      <p:to>
                                        <p:strVal val="visible"/>
                                      </p:to>
                                    </p:set>
                                    <p:animEffect transition="in" filter="box(in)">
                                      <p:cBhvr>
                                        <p:cTn id="7" dur="500"/>
                                        <p:tgtEl>
                                          <p:spTgt spid="1198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9819">
                                            <p:txEl>
                                              <p:pRg st="0" end="0"/>
                                            </p:txEl>
                                          </p:spTgt>
                                        </p:tgtEl>
                                        <p:attrNameLst>
                                          <p:attrName>style.visibility</p:attrName>
                                        </p:attrNameLst>
                                      </p:cBhvr>
                                      <p:to>
                                        <p:strVal val="visible"/>
                                      </p:to>
                                    </p:set>
                                    <p:animEffect transition="in" filter="fade">
                                      <p:cBhvr>
                                        <p:cTn id="12" dur="500"/>
                                        <p:tgtEl>
                                          <p:spTgt spid="1198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9819">
                                            <p:txEl>
                                              <p:pRg st="1" end="1"/>
                                            </p:txEl>
                                          </p:spTgt>
                                        </p:tgtEl>
                                        <p:attrNameLst>
                                          <p:attrName>style.visibility</p:attrName>
                                        </p:attrNameLst>
                                      </p:cBhvr>
                                      <p:to>
                                        <p:strVal val="visible"/>
                                      </p:to>
                                    </p:set>
                                    <p:animEffect transition="in" filter="fade">
                                      <p:cBhvr>
                                        <p:cTn id="17" dur="500"/>
                                        <p:tgtEl>
                                          <p:spTgt spid="1198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9820"/>
                                        </p:tgtEl>
                                        <p:attrNameLst>
                                          <p:attrName>style.visibility</p:attrName>
                                        </p:attrNameLst>
                                      </p:cBhvr>
                                      <p:to>
                                        <p:strVal val="visible"/>
                                      </p:to>
                                    </p:set>
                                    <p:animEffect transition="in" filter="fade">
                                      <p:cBhvr>
                                        <p:cTn id="22" dur="500"/>
                                        <p:tgtEl>
                                          <p:spTgt spid="119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9" grpId="0" build="p" bldLvl="5"/>
      <p:bldP spid="119820"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87042" name="Rectangle 2"/>
          <p:cNvSpPr>
            <a:spLocks noGrp="1" noChangeArrowheads="1"/>
          </p:cNvSpPr>
          <p:nvPr>
            <p:ph type="title"/>
          </p:nvPr>
        </p:nvSpPr>
        <p:spPr>
          <a:xfrm>
            <a:off x="279401" y="87474"/>
            <a:ext cx="8685213" cy="434578"/>
          </a:xfrm>
        </p:spPr>
        <p:txBody>
          <a:bodyPr>
            <a:normAutofit fontScale="90000"/>
          </a:bodyPr>
          <a:lstStyle/>
          <a:p>
            <a:pPr algn="l" eaLnBrk="1" hangingPunct="1"/>
            <a:r>
              <a:rPr lang="es-ES" smtClean="0"/>
              <a:t>integridad en los compromisos</a:t>
            </a:r>
            <a:endParaRPr lang="es-AR" smtClean="0"/>
          </a:p>
        </p:txBody>
      </p:sp>
      <p:sp>
        <p:nvSpPr>
          <p:cNvPr id="319499" name="Text Box 11"/>
          <p:cNvSpPr txBox="1">
            <a:spLocks noChangeArrowheads="1"/>
          </p:cNvSpPr>
          <p:nvPr/>
        </p:nvSpPr>
        <p:spPr bwMode="auto">
          <a:xfrm>
            <a:off x="2771800" y="1075730"/>
            <a:ext cx="3456384" cy="1382270"/>
          </a:xfrm>
          <a:prstGeom prst="rect">
            <a:avLst/>
          </a:prstGeom>
          <a:solidFill>
            <a:schemeClr val="accent2">
              <a:lumMod val="20000"/>
              <a:lumOff val="80000"/>
              <a:alpha val="30196"/>
            </a:schemeClr>
          </a:solidFill>
          <a:ln w="28575" algn="ctr">
            <a:solidFill>
              <a:srgbClr val="800080"/>
            </a:solidFill>
            <a:miter lim="800000"/>
            <a:headEnd/>
            <a:tailEnd/>
          </a:ln>
        </p:spPr>
        <p:txBody>
          <a:bodyPr lIns="45634" tIns="45634" rIns="45634" bIns="45634" anchor="ctr"/>
          <a:lstStyle/>
          <a:p>
            <a:pPr algn="ctr" defTabSz="895350">
              <a:spcBef>
                <a:spcPct val="50000"/>
              </a:spcBef>
            </a:pPr>
            <a:r>
              <a:rPr lang="es-ES" sz="2400" b="1">
                <a:solidFill>
                  <a:srgbClr val="002960"/>
                </a:solidFill>
              </a:rPr>
              <a:t>¿COMO EVALUAMOS LA INTEGRIDAD?</a:t>
            </a:r>
          </a:p>
        </p:txBody>
      </p:sp>
      <p:sp>
        <p:nvSpPr>
          <p:cNvPr id="319500" name="Text Box 12"/>
          <p:cNvSpPr txBox="1">
            <a:spLocks noChangeArrowheads="1"/>
          </p:cNvSpPr>
          <p:nvPr/>
        </p:nvSpPr>
        <p:spPr bwMode="auto">
          <a:xfrm>
            <a:off x="251520" y="3288525"/>
            <a:ext cx="3384376" cy="1011417"/>
          </a:xfrm>
          <a:prstGeom prst="rect">
            <a:avLst/>
          </a:prstGeom>
          <a:solidFill>
            <a:schemeClr val="accent2">
              <a:lumMod val="20000"/>
              <a:lumOff val="80000"/>
              <a:alpha val="30196"/>
            </a:schemeClr>
          </a:solidFill>
          <a:ln w="28575" algn="ctr">
            <a:solidFill>
              <a:srgbClr val="800080"/>
            </a:solidFill>
            <a:miter lim="800000"/>
            <a:headEnd/>
            <a:tailEnd/>
          </a:ln>
        </p:spPr>
        <p:txBody>
          <a:bodyPr lIns="45634" tIns="45634" rIns="45634" bIns="45634" anchor="ctr"/>
          <a:lstStyle/>
          <a:p>
            <a:pPr algn="ctr" defTabSz="895350">
              <a:spcBef>
                <a:spcPct val="50000"/>
              </a:spcBef>
            </a:pPr>
            <a:r>
              <a:rPr lang="es-ES" sz="2400" b="1">
                <a:solidFill>
                  <a:srgbClr val="002960"/>
                </a:solidFill>
              </a:rPr>
              <a:t>SINCERIDAD</a:t>
            </a:r>
          </a:p>
        </p:txBody>
      </p:sp>
      <p:sp>
        <p:nvSpPr>
          <p:cNvPr id="319501" name="Text Box 13"/>
          <p:cNvSpPr txBox="1">
            <a:spLocks noChangeArrowheads="1"/>
          </p:cNvSpPr>
          <p:nvPr/>
        </p:nvSpPr>
        <p:spPr bwMode="auto">
          <a:xfrm>
            <a:off x="5364089" y="3288525"/>
            <a:ext cx="3351001" cy="1011417"/>
          </a:xfrm>
          <a:prstGeom prst="rect">
            <a:avLst/>
          </a:prstGeom>
          <a:solidFill>
            <a:schemeClr val="accent2">
              <a:lumMod val="20000"/>
              <a:lumOff val="80000"/>
              <a:alpha val="30196"/>
            </a:schemeClr>
          </a:solidFill>
          <a:ln w="28575" algn="ctr">
            <a:solidFill>
              <a:srgbClr val="800080"/>
            </a:solidFill>
            <a:miter lim="800000"/>
            <a:headEnd/>
            <a:tailEnd/>
          </a:ln>
        </p:spPr>
        <p:txBody>
          <a:bodyPr lIns="45634" tIns="45634" rIns="45634" bIns="45634" anchor="ctr"/>
          <a:lstStyle/>
          <a:p>
            <a:pPr algn="ctr" defTabSz="895350">
              <a:spcBef>
                <a:spcPct val="50000"/>
              </a:spcBef>
            </a:pPr>
            <a:r>
              <a:rPr lang="es-ES" sz="2400" b="1">
                <a:solidFill>
                  <a:srgbClr val="002960"/>
                </a:solidFill>
              </a:rPr>
              <a:t>HONORABILIDAD</a:t>
            </a:r>
          </a:p>
        </p:txBody>
      </p:sp>
      <p:cxnSp>
        <p:nvCxnSpPr>
          <p:cNvPr id="319502" name="AutoShape 14"/>
          <p:cNvCxnSpPr>
            <a:cxnSpLocks noChangeShapeType="1"/>
            <a:stCxn id="319499" idx="1"/>
            <a:endCxn id="319500" idx="0"/>
          </p:cNvCxnSpPr>
          <p:nvPr/>
        </p:nvCxnSpPr>
        <p:spPr bwMode="auto">
          <a:xfrm rot="10800000" flipV="1">
            <a:off x="1943708" y="1766865"/>
            <a:ext cx="828092" cy="1521660"/>
          </a:xfrm>
          <a:prstGeom prst="bentConnector2">
            <a:avLst/>
          </a:prstGeom>
          <a:noFill/>
          <a:ln w="9525">
            <a:solidFill>
              <a:srgbClr val="002960"/>
            </a:solidFill>
            <a:miter lim="800000"/>
            <a:headEnd/>
            <a:tailEnd type="triangle" w="med" len="med"/>
          </a:ln>
        </p:spPr>
      </p:cxnSp>
      <p:cxnSp>
        <p:nvCxnSpPr>
          <p:cNvPr id="319503" name="AutoShape 15"/>
          <p:cNvCxnSpPr>
            <a:cxnSpLocks noChangeShapeType="1"/>
            <a:stCxn id="319499" idx="3"/>
            <a:endCxn id="319501" idx="0"/>
          </p:cNvCxnSpPr>
          <p:nvPr/>
        </p:nvCxnSpPr>
        <p:spPr bwMode="auto">
          <a:xfrm>
            <a:off x="6228185" y="1766865"/>
            <a:ext cx="811405" cy="1521660"/>
          </a:xfrm>
          <a:prstGeom prst="bentConnector2">
            <a:avLst/>
          </a:prstGeom>
          <a:noFill/>
          <a:ln w="9525">
            <a:solidFill>
              <a:srgbClr val="002960"/>
            </a:solidFill>
            <a:miter lim="800000"/>
            <a:headEnd/>
            <a:tailEnd type="triangle" w="med" len="med"/>
          </a:ln>
        </p:spPr>
      </p:cxnSp>
      <p:sp>
        <p:nvSpPr>
          <p:cNvPr id="16" name="1 Marcador de número de diapositiva"/>
          <p:cNvSpPr>
            <a:spLocks noGrp="1"/>
          </p:cNvSpPr>
          <p:nvPr>
            <p:ph type="sldNum" sz="quarter" idx="10"/>
          </p:nvPr>
        </p:nvSpPr>
        <p:spPr>
          <a:xfrm>
            <a:off x="7010400" y="4943475"/>
            <a:ext cx="2133600" cy="200025"/>
          </a:xfrm>
          <a:noFill/>
        </p:spPr>
        <p:txBody>
          <a:bodyPr/>
          <a:lstStyle/>
          <a:p>
            <a:pPr algn="r"/>
            <a:r>
              <a:rPr lang="en-US" smtClean="0"/>
              <a:t>| </a:t>
            </a:r>
            <a:fld id="{F073800D-1DB0-44C5-A09E-A586D052E14E}" type="slidenum">
              <a:rPr lang="en-US" smtClean="0">
                <a:solidFill>
                  <a:srgbClr val="B2B2B2"/>
                </a:solidFill>
              </a:rPr>
              <a:pPr algn="r"/>
              <a:t>185</a:t>
            </a:fld>
            <a:endParaRPr lang="en-US" smtClean="0">
              <a:solidFill>
                <a:srgbClr val="B2B2B2"/>
              </a:solidFill>
            </a:endParaRPr>
          </a:p>
        </p:txBody>
      </p:sp>
      <p:sp>
        <p:nvSpPr>
          <p:cNvPr id="9"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319499"/>
                                        </p:tgtEl>
                                        <p:attrNameLst>
                                          <p:attrName>style.visibility</p:attrName>
                                        </p:attrNameLst>
                                      </p:cBhvr>
                                      <p:to>
                                        <p:strVal val="visible"/>
                                      </p:to>
                                    </p:set>
                                    <p:animEffect transition="in" filter="box(in)">
                                      <p:cBhvr>
                                        <p:cTn id="7" dur="500"/>
                                        <p:tgtEl>
                                          <p:spTgt spid="31949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19502"/>
                                        </p:tgtEl>
                                        <p:attrNameLst>
                                          <p:attrName>style.visibility</p:attrName>
                                        </p:attrNameLst>
                                      </p:cBhvr>
                                      <p:to>
                                        <p:strVal val="visible"/>
                                      </p:to>
                                    </p:set>
                                    <p:animEffect transition="in" filter="box(in)">
                                      <p:cBhvr>
                                        <p:cTn id="12" dur="500"/>
                                        <p:tgtEl>
                                          <p:spTgt spid="319502"/>
                                        </p:tgtEl>
                                      </p:cBhvr>
                                    </p:animEffect>
                                  </p:childTnLst>
                                </p:cTn>
                              </p:par>
                            </p:childTnLst>
                          </p:cTn>
                        </p:par>
                        <p:par>
                          <p:cTn id="13" fill="hold">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319500"/>
                                        </p:tgtEl>
                                        <p:attrNameLst>
                                          <p:attrName>style.visibility</p:attrName>
                                        </p:attrNameLst>
                                      </p:cBhvr>
                                      <p:to>
                                        <p:strVal val="visible"/>
                                      </p:to>
                                    </p:set>
                                    <p:animEffect transition="in" filter="box(in)">
                                      <p:cBhvr>
                                        <p:cTn id="16" dur="500"/>
                                        <p:tgtEl>
                                          <p:spTgt spid="319500"/>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319503"/>
                                        </p:tgtEl>
                                        <p:attrNameLst>
                                          <p:attrName>style.visibility</p:attrName>
                                        </p:attrNameLst>
                                      </p:cBhvr>
                                      <p:to>
                                        <p:strVal val="visible"/>
                                      </p:to>
                                    </p:set>
                                    <p:animEffect transition="in" filter="box(in)">
                                      <p:cBhvr>
                                        <p:cTn id="21" dur="500"/>
                                        <p:tgtEl>
                                          <p:spTgt spid="319503"/>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319501"/>
                                        </p:tgtEl>
                                        <p:attrNameLst>
                                          <p:attrName>style.visibility</p:attrName>
                                        </p:attrNameLst>
                                      </p:cBhvr>
                                      <p:to>
                                        <p:strVal val="visible"/>
                                      </p:to>
                                    </p:set>
                                    <p:animEffect transition="in" filter="box(in)">
                                      <p:cBhvr>
                                        <p:cTn id="24" dur="500"/>
                                        <p:tgtEl>
                                          <p:spTgt spid="319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9" grpId="0" animBg="1"/>
      <p:bldP spid="319500" grpId="0" animBg="1"/>
      <p:bldP spid="319501"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86823" name="Text Box 7"/>
          <p:cNvSpPr txBox="1">
            <a:spLocks noChangeArrowheads="1"/>
          </p:cNvSpPr>
          <p:nvPr/>
        </p:nvSpPr>
        <p:spPr bwMode="auto">
          <a:xfrm>
            <a:off x="533400" y="1610916"/>
            <a:ext cx="3881438" cy="2977058"/>
          </a:xfrm>
          <a:prstGeom prst="roundRect">
            <a:avLst/>
          </a:prstGeom>
          <a:noFill/>
          <a:ln w="9525" algn="ctr">
            <a:solidFill>
              <a:schemeClr val="accent5">
                <a:lumMod val="20000"/>
                <a:lumOff val="80000"/>
              </a:schemeClr>
            </a:solidFill>
            <a:miter lim="800000"/>
            <a:headEnd/>
            <a:tailEnd/>
          </a:ln>
        </p:spPr>
        <p:txBody>
          <a:bodyPr lIns="45705" tIns="45705" rIns="45705" bIns="45705"/>
          <a:lstStyle/>
          <a:p>
            <a:pPr marL="92075" defTabSz="895350" eaLnBrk="1" hangingPunct="1">
              <a:defRPr/>
            </a:pPr>
            <a:endParaRPr lang="es-ES" sz="1300" dirty="0" smtClean="0">
              <a:solidFill>
                <a:srgbClr val="002960"/>
              </a:solidFill>
            </a:endParaRPr>
          </a:p>
          <a:p>
            <a:pPr marL="92075" defTabSz="895350" eaLnBrk="1" hangingPunct="1">
              <a:defRPr/>
            </a:pPr>
            <a:r>
              <a:rPr lang="es-ES" sz="1300" dirty="0" smtClean="0">
                <a:solidFill>
                  <a:srgbClr val="002960"/>
                </a:solidFill>
              </a:rPr>
              <a:t>Hacer </a:t>
            </a:r>
            <a:r>
              <a:rPr lang="es-ES" sz="1300" dirty="0">
                <a:solidFill>
                  <a:srgbClr val="002960"/>
                </a:solidFill>
              </a:rPr>
              <a:t>solo promesas que uno </a:t>
            </a:r>
            <a:r>
              <a:rPr lang="es-ES" sz="1300" dirty="0" smtClean="0">
                <a:solidFill>
                  <a:srgbClr val="002960"/>
                </a:solidFill>
              </a:rPr>
              <a:t>cree que puede </a:t>
            </a:r>
            <a:r>
              <a:rPr lang="es-ES" sz="1300" dirty="0">
                <a:solidFill>
                  <a:srgbClr val="002960"/>
                </a:solidFill>
              </a:rPr>
              <a:t>cumplir:   </a:t>
            </a:r>
          </a:p>
          <a:p>
            <a:pPr marL="288925" lvl="1" indent="-174625" defTabSz="895350" eaLnBrk="1" hangingPunct="1">
              <a:buClr>
                <a:schemeClr val="accent2"/>
              </a:buClr>
              <a:buFont typeface="Arial" pitchFamily="34" charset="0"/>
              <a:buChar char="•"/>
              <a:defRPr/>
            </a:pPr>
            <a:r>
              <a:rPr lang="es-ES" sz="1300" dirty="0">
                <a:solidFill>
                  <a:srgbClr val="002960"/>
                </a:solidFill>
              </a:rPr>
              <a:t>Uno cree que entiende el compromiso. </a:t>
            </a:r>
          </a:p>
          <a:p>
            <a:pPr marL="288925" lvl="1" indent="-174625" defTabSz="895350" eaLnBrk="1" hangingPunct="1">
              <a:buClr>
                <a:schemeClr val="accent2"/>
              </a:buClr>
              <a:buFont typeface="Arial" pitchFamily="34" charset="0"/>
              <a:buChar char="•"/>
              <a:defRPr/>
            </a:pPr>
            <a:r>
              <a:rPr lang="es-ES" sz="1300" dirty="0">
                <a:solidFill>
                  <a:srgbClr val="002960"/>
                </a:solidFill>
              </a:rPr>
              <a:t>Uno cree que tiene los recursos y las habilidades necesarias para cumplirlo. </a:t>
            </a:r>
          </a:p>
          <a:p>
            <a:pPr marL="288925" lvl="1" indent="-174625" defTabSz="895350" eaLnBrk="1" hangingPunct="1">
              <a:buClr>
                <a:schemeClr val="accent2"/>
              </a:buClr>
              <a:buFont typeface="Arial" pitchFamily="34" charset="0"/>
              <a:buChar char="•"/>
              <a:defRPr/>
            </a:pPr>
            <a:r>
              <a:rPr lang="es-ES" sz="1300" dirty="0">
                <a:solidFill>
                  <a:srgbClr val="002960"/>
                </a:solidFill>
              </a:rPr>
              <a:t>Uno tiene la intención de aplicar las propias energías a la tarea (voluntad</a:t>
            </a:r>
            <a:r>
              <a:rPr lang="es-ES" sz="1300" dirty="0" smtClean="0">
                <a:solidFill>
                  <a:srgbClr val="002960"/>
                </a:solidFill>
              </a:rPr>
              <a:t>).</a:t>
            </a:r>
          </a:p>
          <a:p>
            <a:pPr marL="288925" lvl="1" indent="-174625" defTabSz="895350" eaLnBrk="1" hangingPunct="1">
              <a:buClr>
                <a:schemeClr val="accent2"/>
              </a:buClr>
              <a:buFont typeface="Arial" pitchFamily="34" charset="0"/>
              <a:buChar char="•"/>
              <a:defRPr/>
            </a:pPr>
            <a:r>
              <a:rPr lang="es-ES" sz="1300" dirty="0" smtClean="0">
                <a:solidFill>
                  <a:srgbClr val="002960"/>
                </a:solidFill>
              </a:rPr>
              <a:t>Uno planifica para mitigar los riesgos de no poder cumplir.</a:t>
            </a:r>
            <a:endParaRPr lang="es-ES" sz="1300" dirty="0">
              <a:solidFill>
                <a:srgbClr val="002960"/>
              </a:solidFill>
            </a:endParaRPr>
          </a:p>
        </p:txBody>
      </p:sp>
      <p:sp>
        <p:nvSpPr>
          <p:cNvPr id="1186822" name="Text Box 6"/>
          <p:cNvSpPr txBox="1">
            <a:spLocks noChangeArrowheads="1"/>
          </p:cNvSpPr>
          <p:nvPr/>
        </p:nvSpPr>
        <p:spPr bwMode="auto">
          <a:xfrm>
            <a:off x="4911725" y="1610916"/>
            <a:ext cx="3881438" cy="2995613"/>
          </a:xfrm>
          <a:prstGeom prst="roundRect">
            <a:avLst/>
          </a:prstGeom>
          <a:noFill/>
          <a:ln w="9525" algn="ctr">
            <a:solidFill>
              <a:schemeClr val="accent5">
                <a:lumMod val="20000"/>
                <a:lumOff val="80000"/>
              </a:schemeClr>
            </a:solidFill>
            <a:miter lim="800000"/>
            <a:headEnd/>
            <a:tailEnd/>
          </a:ln>
        </p:spPr>
        <p:txBody>
          <a:bodyPr lIns="45695" tIns="45695" rIns="45695" bIns="45695"/>
          <a:lstStyle/>
          <a:p>
            <a:pPr marL="92075" defTabSz="895350" eaLnBrk="1" hangingPunct="1">
              <a:defRPr/>
            </a:pPr>
            <a:r>
              <a:rPr lang="es-ES" sz="1200" dirty="0">
                <a:solidFill>
                  <a:srgbClr val="002960"/>
                </a:solidFill>
              </a:rPr>
              <a:t>Honrar los compromisos incondicionalmente, cumpliéndolos siempre que sea posible. Si el compromiso está en riesgo cuidar al “acreedor”     de </a:t>
            </a:r>
            <a:r>
              <a:rPr lang="es-ES" sz="1200" dirty="0" smtClean="0">
                <a:solidFill>
                  <a:srgbClr val="002960"/>
                </a:solidFill>
              </a:rPr>
              <a:t>dicha </a:t>
            </a:r>
            <a:r>
              <a:rPr lang="es-ES" sz="1200" dirty="0">
                <a:solidFill>
                  <a:srgbClr val="002960"/>
                </a:solidFill>
              </a:rPr>
              <a:t>promesa:</a:t>
            </a:r>
          </a:p>
          <a:p>
            <a:pPr marL="339725" lvl="1" indent="-163513" defTabSz="895350" eaLnBrk="1" hangingPunct="1">
              <a:buClr>
                <a:schemeClr val="accent2"/>
              </a:buClr>
              <a:buFont typeface="Arial" pitchFamily="34" charset="0"/>
              <a:buChar char="•"/>
              <a:defRPr/>
            </a:pPr>
            <a:r>
              <a:rPr lang="es-ES" sz="1200" dirty="0">
                <a:solidFill>
                  <a:srgbClr val="002960"/>
                </a:solidFill>
              </a:rPr>
              <a:t>Alertar al acreedor inmediatamente. </a:t>
            </a:r>
          </a:p>
          <a:p>
            <a:pPr marL="339725" lvl="1" indent="-163513" defTabSz="895350" eaLnBrk="1" hangingPunct="1">
              <a:buClr>
                <a:schemeClr val="accent2"/>
              </a:buClr>
              <a:buFont typeface="Arial" pitchFamily="34" charset="0"/>
              <a:buChar char="•"/>
              <a:defRPr/>
            </a:pPr>
            <a:r>
              <a:rPr lang="es-ES" sz="1200" dirty="0">
                <a:solidFill>
                  <a:srgbClr val="002960"/>
                </a:solidFill>
              </a:rPr>
              <a:t>Disculparse y ofrecer una explicación.</a:t>
            </a:r>
          </a:p>
          <a:p>
            <a:pPr marL="339725" lvl="1" indent="-163513" defTabSz="895350" eaLnBrk="1" hangingPunct="1">
              <a:buClr>
                <a:schemeClr val="accent2"/>
              </a:buClr>
              <a:buFont typeface="Arial" pitchFamily="34" charset="0"/>
              <a:buChar char="•"/>
              <a:defRPr/>
            </a:pPr>
            <a:r>
              <a:rPr lang="es-ES" sz="1200" dirty="0">
                <a:solidFill>
                  <a:srgbClr val="002960"/>
                </a:solidFill>
              </a:rPr>
              <a:t> Indagar sobre los perjuicios potenciales al acreedor. </a:t>
            </a:r>
          </a:p>
          <a:p>
            <a:pPr marL="339725" lvl="1" indent="-163513" defTabSz="895350" eaLnBrk="1" hangingPunct="1">
              <a:buClr>
                <a:schemeClr val="accent2"/>
              </a:buClr>
              <a:buFont typeface="Arial" pitchFamily="34" charset="0"/>
              <a:buChar char="•"/>
              <a:defRPr/>
            </a:pPr>
            <a:r>
              <a:rPr lang="es-ES" sz="1200" dirty="0">
                <a:solidFill>
                  <a:srgbClr val="002960"/>
                </a:solidFill>
              </a:rPr>
              <a:t>Negociar estrategias para minimizar los daños y ofrecer reparación. </a:t>
            </a:r>
          </a:p>
          <a:p>
            <a:pPr marL="339725" lvl="1" indent="-163513" defTabSz="895350" eaLnBrk="1" hangingPunct="1">
              <a:buClr>
                <a:schemeClr val="accent2"/>
              </a:buClr>
              <a:buFont typeface="Arial" pitchFamily="34" charset="0"/>
              <a:buChar char="•"/>
              <a:defRPr/>
            </a:pPr>
            <a:r>
              <a:rPr lang="es-ES" sz="1200" dirty="0" err="1">
                <a:solidFill>
                  <a:srgbClr val="002960"/>
                </a:solidFill>
              </a:rPr>
              <a:t>Recomprometerse</a:t>
            </a:r>
            <a:r>
              <a:rPr lang="es-ES" sz="1200" dirty="0">
                <a:solidFill>
                  <a:srgbClr val="002960"/>
                </a:solidFill>
              </a:rPr>
              <a:t>.</a:t>
            </a:r>
          </a:p>
          <a:p>
            <a:pPr marL="339725" lvl="1" indent="-163513" defTabSz="895350" eaLnBrk="1" hangingPunct="1">
              <a:buClr>
                <a:schemeClr val="accent2"/>
              </a:buClr>
              <a:buFont typeface="Arial" pitchFamily="34" charset="0"/>
              <a:buChar char="•"/>
              <a:defRPr/>
            </a:pPr>
            <a:r>
              <a:rPr lang="es-ES" sz="1200" dirty="0">
                <a:solidFill>
                  <a:srgbClr val="002960"/>
                </a:solidFill>
              </a:rPr>
              <a:t>Aprender para el futuro. </a:t>
            </a:r>
          </a:p>
        </p:txBody>
      </p:sp>
      <p:sp>
        <p:nvSpPr>
          <p:cNvPr id="618500" name="Rectangle 2"/>
          <p:cNvSpPr>
            <a:spLocks noGrp="1" noChangeArrowheads="1"/>
          </p:cNvSpPr>
          <p:nvPr>
            <p:ph type="title" idx="4294967295"/>
          </p:nvPr>
        </p:nvSpPr>
        <p:spPr>
          <a:xfrm>
            <a:off x="241301" y="51470"/>
            <a:ext cx="8685213" cy="504056"/>
          </a:xfrm>
        </p:spPr>
        <p:txBody>
          <a:bodyPr/>
          <a:lstStyle/>
          <a:p>
            <a:r>
              <a:rPr lang="es-ES" dirty="0"/>
              <a:t>integridad en los compromisos</a:t>
            </a:r>
          </a:p>
        </p:txBody>
      </p:sp>
      <p:sp>
        <p:nvSpPr>
          <p:cNvPr id="618501"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C6AD7253-AC45-4E8C-9F94-9CBAC4D0EA75}" type="slidenum">
              <a:rPr lang="en-US" sz="1000">
                <a:solidFill>
                  <a:srgbClr val="B2B2B2"/>
                </a:solidFill>
                <a:sym typeface="Trebuchet MS" pitchFamily="34" charset="0"/>
              </a:rPr>
              <a:pPr algn="r" eaLnBrk="1" hangingPunct="1">
                <a:spcBef>
                  <a:spcPct val="0"/>
                </a:spcBef>
              </a:pPr>
              <a:t>186</a:t>
            </a:fld>
            <a:endParaRPr lang="en-US" sz="1000">
              <a:solidFill>
                <a:srgbClr val="B2B2B2"/>
              </a:solidFill>
              <a:sym typeface="Trebuchet MS" pitchFamily="34" charset="0"/>
            </a:endParaRPr>
          </a:p>
        </p:txBody>
      </p:sp>
      <p:sp>
        <p:nvSpPr>
          <p:cNvPr id="33796" name="Text Box 3"/>
          <p:cNvSpPr txBox="1">
            <a:spLocks noChangeArrowheads="1"/>
          </p:cNvSpPr>
          <p:nvPr/>
        </p:nvSpPr>
        <p:spPr bwMode="auto">
          <a:xfrm>
            <a:off x="3295650" y="757237"/>
            <a:ext cx="2357438" cy="423863"/>
          </a:xfrm>
          <a:prstGeom prst="roundRect">
            <a:avLst/>
          </a:prstGeom>
          <a:solidFill>
            <a:schemeClr val="accent5"/>
          </a:solidFill>
          <a:ln w="15875" algn="ctr">
            <a:noFill/>
            <a:miter lim="800000"/>
            <a:headEnd/>
            <a:tailEnd/>
          </a:ln>
          <a:scene3d>
            <a:camera prst="orthographicFront"/>
            <a:lightRig rig="threePt" dir="t"/>
          </a:scene3d>
          <a:sp3d>
            <a:bevelT w="165100" prst="coolSlant"/>
          </a:sp3d>
        </p:spPr>
        <p:txBody>
          <a:bodyPr lIns="45695" tIns="45695" rIns="45695" bIns="45695" anchor="ctr"/>
          <a:lstStyle/>
          <a:p>
            <a:pPr algn="ctr" defTabSz="895350" eaLnBrk="1" hangingPunct="1">
              <a:defRPr/>
            </a:pPr>
            <a:r>
              <a:rPr lang="es-ES" sz="1400" dirty="0">
                <a:solidFill>
                  <a:schemeClr val="accent1"/>
                </a:solidFill>
              </a:rPr>
              <a:t>¿COMO EVALUAMOS LA INTEGRIDAD?</a:t>
            </a:r>
          </a:p>
        </p:txBody>
      </p:sp>
      <p:sp>
        <p:nvSpPr>
          <p:cNvPr id="33797" name="Text Box 4"/>
          <p:cNvSpPr txBox="1">
            <a:spLocks noChangeArrowheads="1"/>
          </p:cNvSpPr>
          <p:nvPr/>
        </p:nvSpPr>
        <p:spPr bwMode="auto">
          <a:xfrm>
            <a:off x="1509713" y="1427560"/>
            <a:ext cx="1504950" cy="285750"/>
          </a:xfrm>
          <a:prstGeom prst="roundRect">
            <a:avLst/>
          </a:prstGeom>
          <a:solidFill>
            <a:schemeClr val="accent5"/>
          </a:solidFill>
          <a:ln w="15875" algn="ctr">
            <a:noFill/>
            <a:miter lim="800000"/>
            <a:headEnd/>
            <a:tailEnd/>
          </a:ln>
          <a:scene3d>
            <a:camera prst="orthographicFront"/>
            <a:lightRig rig="threePt" dir="t"/>
          </a:scene3d>
          <a:sp3d>
            <a:bevelT w="165100" prst="coolSlant"/>
          </a:sp3d>
        </p:spPr>
        <p:txBody>
          <a:bodyPr lIns="45695" tIns="45695" rIns="45695" bIns="45695" anchor="ctr"/>
          <a:lstStyle/>
          <a:p>
            <a:pPr algn="ctr" defTabSz="895350" eaLnBrk="1" hangingPunct="1">
              <a:defRPr/>
            </a:pPr>
            <a:r>
              <a:rPr lang="es-ES" sz="1400" dirty="0">
                <a:solidFill>
                  <a:schemeClr val="accent1"/>
                </a:solidFill>
              </a:rPr>
              <a:t>SINCERIDAD</a:t>
            </a:r>
          </a:p>
        </p:txBody>
      </p:sp>
      <p:sp>
        <p:nvSpPr>
          <p:cNvPr id="33798" name="Text Box 5"/>
          <p:cNvSpPr txBox="1">
            <a:spLocks noChangeArrowheads="1"/>
          </p:cNvSpPr>
          <p:nvPr/>
        </p:nvSpPr>
        <p:spPr bwMode="auto">
          <a:xfrm>
            <a:off x="5961422" y="1427560"/>
            <a:ext cx="1782681" cy="285750"/>
          </a:xfrm>
          <a:prstGeom prst="roundRect">
            <a:avLst/>
          </a:prstGeom>
          <a:solidFill>
            <a:schemeClr val="accent5"/>
          </a:solidFill>
          <a:ln w="15875" algn="ctr">
            <a:noFill/>
            <a:miter lim="800000"/>
            <a:headEnd/>
            <a:tailEnd/>
          </a:ln>
          <a:scene3d>
            <a:camera prst="orthographicFront"/>
            <a:lightRig rig="threePt" dir="t"/>
          </a:scene3d>
          <a:sp3d>
            <a:bevelT w="165100" prst="coolSlant"/>
          </a:sp3d>
        </p:spPr>
        <p:txBody>
          <a:bodyPr lIns="45695" tIns="45695" rIns="45695" bIns="45695" anchor="ctr"/>
          <a:lstStyle/>
          <a:p>
            <a:pPr algn="ctr" defTabSz="895350" eaLnBrk="1" hangingPunct="1">
              <a:defRPr/>
            </a:pPr>
            <a:r>
              <a:rPr lang="es-ES" sz="1400" dirty="0">
                <a:solidFill>
                  <a:schemeClr val="accent1"/>
                </a:solidFill>
              </a:rPr>
              <a:t>HONORABILIDAD</a:t>
            </a:r>
          </a:p>
        </p:txBody>
      </p:sp>
      <p:cxnSp>
        <p:nvCxnSpPr>
          <p:cNvPr id="618511" name="AutoShape 8"/>
          <p:cNvCxnSpPr>
            <a:cxnSpLocks noChangeShapeType="1"/>
          </p:cNvCxnSpPr>
          <p:nvPr/>
        </p:nvCxnSpPr>
        <p:spPr bwMode="auto">
          <a:xfrm rot="10800000" flipV="1">
            <a:off x="2262189" y="969169"/>
            <a:ext cx="1025525" cy="452438"/>
          </a:xfrm>
          <a:prstGeom prst="bentConnector2">
            <a:avLst/>
          </a:prstGeom>
          <a:noFill/>
          <a:ln w="9525">
            <a:solidFill>
              <a:schemeClr val="tx1"/>
            </a:solidFill>
            <a:miter lim="800000"/>
            <a:headEnd/>
            <a:tailEnd type="triangle" w="med" len="med"/>
          </a:ln>
        </p:spPr>
      </p:cxnSp>
      <p:cxnSp>
        <p:nvCxnSpPr>
          <p:cNvPr id="618512" name="AutoShape 9"/>
          <p:cNvCxnSpPr>
            <a:cxnSpLocks noChangeShapeType="1"/>
          </p:cNvCxnSpPr>
          <p:nvPr/>
        </p:nvCxnSpPr>
        <p:spPr bwMode="auto">
          <a:xfrm>
            <a:off x="5661025" y="969169"/>
            <a:ext cx="1136650" cy="452438"/>
          </a:xfrm>
          <a:prstGeom prst="bentConnector2">
            <a:avLst/>
          </a:prstGeom>
          <a:noFill/>
          <a:ln w="9525">
            <a:solidFill>
              <a:schemeClr val="tx1"/>
            </a:solidFill>
            <a:miter lim="800000"/>
            <a:headEnd/>
            <a:tailEnd type="triangle" w="med" len="med"/>
          </a:ln>
        </p:spPr>
      </p:cxnSp>
      <p:sp>
        <p:nvSpPr>
          <p:cNvPr id="11"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68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68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6823" grpId="0" animBg="1"/>
      <p:bldP spid="1186822"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0546" name="Picture 3"/>
          <p:cNvPicPr>
            <a:picLocks noChangeAspect="1" noChangeArrowheads="1"/>
          </p:cNvPicPr>
          <p:nvPr/>
        </p:nvPicPr>
        <p:blipFill>
          <a:blip r:embed="rId3" cstate="print"/>
          <a:srcRect/>
          <a:stretch>
            <a:fillRect/>
          </a:stretch>
        </p:blipFill>
        <p:spPr bwMode="auto">
          <a:xfrm>
            <a:off x="-258763" y="-160735"/>
            <a:ext cx="10617201" cy="5304235"/>
          </a:xfrm>
          <a:prstGeom prst="rect">
            <a:avLst/>
          </a:prstGeom>
          <a:noFill/>
          <a:ln w="9525" algn="ctr">
            <a:noFill/>
            <a:miter lim="800000"/>
            <a:headEnd/>
            <a:tailEnd/>
          </a:ln>
        </p:spPr>
      </p:pic>
      <p:sp>
        <p:nvSpPr>
          <p:cNvPr id="5" name="4 Rectángulo"/>
          <p:cNvSpPr/>
          <p:nvPr/>
        </p:nvSpPr>
        <p:spPr>
          <a:xfrm>
            <a:off x="3474069" y="3979737"/>
            <a:ext cx="6786563" cy="1040285"/>
          </a:xfrm>
          <a:prstGeom prst="rect">
            <a:avLst/>
          </a:prstGeom>
        </p:spPr>
        <p:txBody>
          <a:bodyPr>
            <a:spAutoFit/>
          </a:bodyPr>
          <a:lstStyle/>
          <a:p>
            <a:pPr marL="347663" indent="-347663" algn="r">
              <a:lnSpc>
                <a:spcPct val="110000"/>
              </a:lnSpc>
              <a:spcBef>
                <a:spcPct val="115000"/>
              </a:spcBef>
              <a:buClr>
                <a:schemeClr val="tx1"/>
              </a:buClr>
              <a:buFontTx/>
              <a:buAutoNum type="arabicPeriod"/>
              <a:defRPr/>
            </a:pPr>
            <a:r>
              <a:rPr lang="es-ES" sz="2800" dirty="0">
                <a:latin typeface="+mj-lt"/>
                <a:cs typeface="Arial" pitchFamily="34" charset="0"/>
              </a:rPr>
              <a:t>Creo entender el compromiso          (sus condiciones de satisfacción).</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621570" name="5 Rectángulo"/>
          <p:cNvSpPr>
            <a:spLocks noChangeArrowheads="1"/>
          </p:cNvSpPr>
          <p:nvPr/>
        </p:nvSpPr>
        <p:spPr bwMode="auto">
          <a:xfrm>
            <a:off x="0" y="273844"/>
            <a:ext cx="184731" cy="338554"/>
          </a:xfrm>
          <a:prstGeom prst="rect">
            <a:avLst/>
          </a:prstGeom>
          <a:solidFill>
            <a:schemeClr val="bg1"/>
          </a:solidFill>
          <a:ln w="9525" algn="ctr">
            <a:noFill/>
            <a:round/>
            <a:headEnd/>
            <a:tailEnd/>
          </a:ln>
        </p:spPr>
        <p:txBody>
          <a:bodyPr wrap="none">
            <a:spAutoFit/>
          </a:bodyPr>
          <a:lstStyle/>
          <a:p>
            <a:endParaRPr lang="es-AR" sz="1600"/>
          </a:p>
        </p:txBody>
      </p:sp>
      <p:sp>
        <p:nvSpPr>
          <p:cNvPr id="621571"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fld id="{6E7C00CA-7662-47EC-B826-F01FCA81FD7C}" type="slidenum">
              <a:rPr lang="en-GB" sz="1000">
                <a:solidFill>
                  <a:srgbClr val="FBB03F"/>
                </a:solidFill>
                <a:sym typeface="Trebuchet MS" pitchFamily="34" charset="0"/>
              </a:rPr>
              <a:pPr algn="r" eaLnBrk="1" hangingPunct="1">
                <a:spcBef>
                  <a:spcPct val="0"/>
                </a:spcBef>
              </a:pPr>
              <a:t>188</a:t>
            </a:fld>
            <a:endParaRPr lang="en-GB" sz="1000">
              <a:solidFill>
                <a:srgbClr val="FBB03F"/>
              </a:solidFill>
              <a:sym typeface="Trebuchet MS" pitchFamily="34" charset="0"/>
            </a:endParaRPr>
          </a:p>
        </p:txBody>
      </p:sp>
      <p:pic>
        <p:nvPicPr>
          <p:cNvPr id="621572" name="Picture 35" descr="iStock_000006826436Medium lifting weights"/>
          <p:cNvPicPr>
            <a:picLocks noChangeAspect="1" noChangeArrowheads="1"/>
          </p:cNvPicPr>
          <p:nvPr/>
        </p:nvPicPr>
        <p:blipFill>
          <a:blip r:embed="rId3" cstate="print"/>
          <a:srcRect/>
          <a:stretch>
            <a:fillRect/>
          </a:stretch>
        </p:blipFill>
        <p:spPr bwMode="auto">
          <a:xfrm>
            <a:off x="3425826" y="857250"/>
            <a:ext cx="5718175" cy="4286250"/>
          </a:xfrm>
          <a:prstGeom prst="rect">
            <a:avLst/>
          </a:prstGeom>
          <a:noFill/>
          <a:ln w="9525">
            <a:noFill/>
            <a:miter lim="800000"/>
            <a:headEnd/>
            <a:tailEnd/>
          </a:ln>
        </p:spPr>
      </p:pic>
      <p:sp>
        <p:nvSpPr>
          <p:cNvPr id="5" name="4 Rectángulo"/>
          <p:cNvSpPr/>
          <p:nvPr/>
        </p:nvSpPr>
        <p:spPr>
          <a:xfrm>
            <a:off x="428625" y="267891"/>
            <a:ext cx="6286500" cy="1717393"/>
          </a:xfrm>
          <a:prstGeom prst="rect">
            <a:avLst/>
          </a:prstGeom>
        </p:spPr>
        <p:txBody>
          <a:bodyPr>
            <a:spAutoFit/>
          </a:bodyPr>
          <a:lstStyle/>
          <a:p>
            <a:pPr marL="514350" indent="-514350">
              <a:lnSpc>
                <a:spcPct val="110000"/>
              </a:lnSpc>
              <a:spcBef>
                <a:spcPct val="115000"/>
              </a:spcBef>
              <a:buClr>
                <a:schemeClr val="tx1"/>
              </a:buClr>
              <a:buFont typeface="+mj-lt"/>
              <a:buAutoNum type="arabicPeriod" startAt="2"/>
              <a:defRPr/>
            </a:pPr>
            <a:r>
              <a:rPr lang="es-ES" sz="3200" dirty="0">
                <a:latin typeface="+mj-lt"/>
                <a:cs typeface="Arial" pitchFamily="34" charset="0"/>
              </a:rPr>
              <a:t>Creo que tengo los recursos y las habilidades necesarias para cumplirlo. </a:t>
            </a:r>
          </a:p>
        </p:txBody>
      </p:sp>
      <p:sp>
        <p:nvSpPr>
          <p:cNvPr id="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2594" name="Picture 9" descr="iStock_000009612873Medium corredora"/>
          <p:cNvPicPr>
            <a:picLocks noChangeAspect="1" noChangeArrowheads="1"/>
          </p:cNvPicPr>
          <p:nvPr/>
        </p:nvPicPr>
        <p:blipFill>
          <a:blip r:embed="rId3" cstate="print"/>
          <a:srcRect/>
          <a:stretch>
            <a:fillRect/>
          </a:stretch>
        </p:blipFill>
        <p:spPr bwMode="auto">
          <a:xfrm>
            <a:off x="-612775" y="-55960"/>
            <a:ext cx="10404475" cy="5199460"/>
          </a:xfrm>
          <a:prstGeom prst="rect">
            <a:avLst/>
          </a:prstGeom>
          <a:noFill/>
          <a:ln w="9525">
            <a:noFill/>
            <a:miter lim="800000"/>
            <a:headEnd/>
            <a:tailEnd/>
          </a:ln>
        </p:spPr>
      </p:pic>
      <p:sp>
        <p:nvSpPr>
          <p:cNvPr id="5" name="4 Rectángulo"/>
          <p:cNvSpPr/>
          <p:nvPr/>
        </p:nvSpPr>
        <p:spPr>
          <a:xfrm>
            <a:off x="5143500" y="482203"/>
            <a:ext cx="4000500" cy="3748719"/>
          </a:xfrm>
          <a:prstGeom prst="rect">
            <a:avLst/>
          </a:prstGeom>
        </p:spPr>
        <p:txBody>
          <a:bodyPr>
            <a:spAutoFit/>
          </a:bodyPr>
          <a:lstStyle/>
          <a:p>
            <a:pPr marL="347663" indent="-347663">
              <a:lnSpc>
                <a:spcPct val="110000"/>
              </a:lnSpc>
              <a:spcBef>
                <a:spcPct val="115000"/>
              </a:spcBef>
              <a:buClr>
                <a:schemeClr val="bg1"/>
              </a:buClr>
              <a:buFont typeface="+mj-lt"/>
              <a:buAutoNum type="arabicPeriod" startAt="3"/>
              <a:defRPr/>
            </a:pPr>
            <a:r>
              <a:rPr lang="es-ES" sz="3600" dirty="0">
                <a:solidFill>
                  <a:schemeClr val="bg1"/>
                </a:solidFill>
                <a:latin typeface="+mj-lt"/>
                <a:cs typeface="Arial" pitchFamily="34" charset="0"/>
              </a:rPr>
              <a:t>Tengo la intención de aplicar mis energías a la tarea (voluntad).</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66658" name="Rectangle 2"/>
          <p:cNvSpPr>
            <a:spLocks noGrp="1" noChangeArrowheads="1"/>
          </p:cNvSpPr>
          <p:nvPr>
            <p:ph type="title"/>
          </p:nvPr>
        </p:nvSpPr>
        <p:spPr>
          <a:xfrm>
            <a:off x="279407" y="48942"/>
            <a:ext cx="8685213" cy="434578"/>
          </a:xfrm>
        </p:spPr>
        <p:txBody>
          <a:bodyPr/>
          <a:lstStyle/>
          <a:p>
            <a:r>
              <a:rPr lang="es-ES" dirty="0" smtClean="0"/>
              <a:t>acuerdos operativos</a:t>
            </a:r>
            <a:endParaRPr lang="es-AR" dirty="0" smtClean="0"/>
          </a:p>
        </p:txBody>
      </p:sp>
      <p:sp>
        <p:nvSpPr>
          <p:cNvPr id="966659" name="Rectangle 3"/>
          <p:cNvSpPr>
            <a:spLocks noGrp="1" noChangeArrowheads="1"/>
          </p:cNvSpPr>
          <p:nvPr>
            <p:ph idx="1"/>
          </p:nvPr>
        </p:nvSpPr>
        <p:spPr>
          <a:xfrm>
            <a:off x="683568" y="844153"/>
            <a:ext cx="8136582" cy="3394472"/>
          </a:xfrm>
        </p:spPr>
        <p:txBody>
          <a:bodyPr/>
          <a:lstStyle/>
          <a:p>
            <a:pPr marL="319087" indent="-212725"/>
            <a:r>
              <a:rPr lang="es-AR" sz="2000" b="0" dirty="0" smtClean="0"/>
              <a:t>Desafío por elección</a:t>
            </a:r>
          </a:p>
          <a:p>
            <a:pPr marL="319087" indent="-212725"/>
            <a:r>
              <a:rPr lang="es-ES" sz="2000" b="0" dirty="0" smtClean="0"/>
              <a:t>Participación: Gimnasio Vs. Cine</a:t>
            </a:r>
          </a:p>
          <a:p>
            <a:pPr marL="319087" indent="-212725"/>
            <a:r>
              <a:rPr lang="es-AR" sz="2000" b="0" dirty="0" smtClean="0"/>
              <a:t>Confidencialidad</a:t>
            </a:r>
          </a:p>
          <a:p>
            <a:pPr marL="319087" indent="-212725"/>
            <a:r>
              <a:rPr lang="es-AR" sz="2000" b="0" dirty="0" smtClean="0"/>
              <a:t>No hacer “análisis hostil” de otra persona</a:t>
            </a:r>
          </a:p>
          <a:p>
            <a:pPr marL="319087" indent="-212725"/>
            <a:r>
              <a:rPr lang="es-AR" sz="2000" b="0" dirty="0" smtClean="0"/>
              <a:t>Presencial al 100%</a:t>
            </a:r>
          </a:p>
          <a:p>
            <a:pPr marL="319087" indent="-212725"/>
            <a:r>
              <a:rPr lang="es-AR" sz="2000" b="0" dirty="0" smtClean="0"/>
              <a:t>Puntualidad</a:t>
            </a:r>
          </a:p>
          <a:p>
            <a:pPr marL="319087" indent="-212725"/>
            <a:r>
              <a:rPr lang="es-ES" sz="2000" b="0" dirty="0" smtClean="0"/>
              <a:t>Confort</a:t>
            </a:r>
            <a:endParaRPr lang="es-AR" sz="2000" b="0" dirty="0" smtClean="0"/>
          </a:p>
          <a:p>
            <a:pPr marL="654050" lvl="1" indent="-212725"/>
            <a:endParaRPr lang="es-AR" sz="1400" b="0" dirty="0" smtClean="0"/>
          </a:p>
        </p:txBody>
      </p:sp>
      <p:sp>
        <p:nvSpPr>
          <p:cNvPr id="5"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623618" name="3 Rectángulo"/>
          <p:cNvSpPr>
            <a:spLocks noChangeArrowheads="1"/>
          </p:cNvSpPr>
          <p:nvPr/>
        </p:nvSpPr>
        <p:spPr bwMode="auto">
          <a:xfrm>
            <a:off x="0" y="411956"/>
            <a:ext cx="184731" cy="338554"/>
          </a:xfrm>
          <a:prstGeom prst="rect">
            <a:avLst/>
          </a:prstGeom>
          <a:solidFill>
            <a:schemeClr val="bg1"/>
          </a:solidFill>
          <a:ln w="9525" algn="ctr">
            <a:noFill/>
            <a:round/>
            <a:headEnd/>
            <a:tailEnd/>
          </a:ln>
        </p:spPr>
        <p:txBody>
          <a:bodyPr wrap="none">
            <a:spAutoFit/>
          </a:bodyPr>
          <a:lstStyle/>
          <a:p>
            <a:endParaRPr lang="es-AR" sz="1600"/>
          </a:p>
        </p:txBody>
      </p:sp>
      <p:pic>
        <p:nvPicPr>
          <p:cNvPr id="623619" name="Picture 4" descr="C:\Users\Lucia Ledesma\Pictures\imagenes de trabajo\KC\1004848_32655785.jpg"/>
          <p:cNvPicPr>
            <a:picLocks noChangeAspect="1" noChangeArrowheads="1"/>
          </p:cNvPicPr>
          <p:nvPr/>
        </p:nvPicPr>
        <p:blipFill>
          <a:blip r:embed="rId3" cstate="print"/>
          <a:srcRect/>
          <a:stretch>
            <a:fillRect/>
          </a:stretch>
        </p:blipFill>
        <p:spPr bwMode="auto">
          <a:xfrm>
            <a:off x="2000250" y="1393032"/>
            <a:ext cx="5500688" cy="3064669"/>
          </a:xfrm>
          <a:prstGeom prst="rect">
            <a:avLst/>
          </a:prstGeom>
          <a:noFill/>
          <a:ln w="9525">
            <a:noFill/>
            <a:miter lim="800000"/>
            <a:headEnd/>
            <a:tailEnd/>
          </a:ln>
        </p:spPr>
      </p:pic>
      <p:sp>
        <p:nvSpPr>
          <p:cNvPr id="5" name="4 Rectángulo"/>
          <p:cNvSpPr/>
          <p:nvPr/>
        </p:nvSpPr>
        <p:spPr>
          <a:xfrm>
            <a:off x="571500" y="267892"/>
            <a:ext cx="8286750" cy="1311128"/>
          </a:xfrm>
          <a:prstGeom prst="rect">
            <a:avLst/>
          </a:prstGeom>
        </p:spPr>
        <p:txBody>
          <a:bodyPr>
            <a:spAutoFit/>
          </a:bodyPr>
          <a:lstStyle/>
          <a:p>
            <a:pPr marL="365125" indent="-365125">
              <a:lnSpc>
                <a:spcPct val="110000"/>
              </a:lnSpc>
              <a:spcBef>
                <a:spcPct val="115000"/>
              </a:spcBef>
              <a:buClr>
                <a:schemeClr val="tx1"/>
              </a:buClr>
              <a:buFont typeface="+mj-lt"/>
              <a:buAutoNum type="arabicPeriod" startAt="4"/>
              <a:defRPr/>
            </a:pPr>
            <a:r>
              <a:rPr lang="es-ES" sz="3600" dirty="0">
                <a:latin typeface="+mj-lt"/>
                <a:cs typeface="Arial" pitchFamily="34" charset="0"/>
              </a:rPr>
              <a:t>He realizado suficiente planificación para mitigar riesgos. </a:t>
            </a:r>
          </a:p>
        </p:txBody>
      </p:sp>
      <p:sp>
        <p:nvSpPr>
          <p:cNvPr id="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00355" name="Rectangle 2"/>
          <p:cNvSpPr>
            <a:spLocks noGrp="1" noChangeArrowheads="1"/>
          </p:cNvSpPr>
          <p:nvPr>
            <p:ph type="title" idx="4294967295"/>
          </p:nvPr>
        </p:nvSpPr>
        <p:spPr>
          <a:xfrm>
            <a:off x="323528" y="141480"/>
            <a:ext cx="8229600" cy="432048"/>
          </a:xfrm>
        </p:spPr>
        <p:txBody>
          <a:bodyPr lIns="0" tIns="0" rIns="0" bIns="0" anchor="t">
            <a:normAutofit/>
          </a:bodyPr>
          <a:lstStyle/>
          <a:p>
            <a:r>
              <a:rPr lang="es-AR" smtClean="0"/>
              <a:t>honorabilidad</a:t>
            </a:r>
            <a:endParaRPr lang="es-AR"/>
          </a:p>
        </p:txBody>
      </p:sp>
      <p:sp>
        <p:nvSpPr>
          <p:cNvPr id="106549" name="Text Box 53"/>
          <p:cNvSpPr txBox="1">
            <a:spLocks noChangeArrowheads="1"/>
          </p:cNvSpPr>
          <p:nvPr/>
        </p:nvSpPr>
        <p:spPr bwMode="auto">
          <a:xfrm>
            <a:off x="1086588" y="1825798"/>
            <a:ext cx="1954212" cy="601936"/>
          </a:xfrm>
          <a:prstGeom prst="rect">
            <a:avLst/>
          </a:prstGeom>
          <a:noFill/>
          <a:ln w="9525">
            <a:noFill/>
            <a:miter lim="800000"/>
            <a:headEnd/>
            <a:tailEnd/>
          </a:ln>
        </p:spPr>
        <p:txBody>
          <a:bodyPr lIns="93216" tIns="46609" rIns="93216" bIns="46609"/>
          <a:lstStyle/>
          <a:p>
            <a:pPr defTabSz="912813">
              <a:spcBef>
                <a:spcPct val="50000"/>
              </a:spcBef>
            </a:pPr>
            <a:r>
              <a:rPr lang="es-AR" sz="1200" b="1" dirty="0">
                <a:solidFill>
                  <a:srgbClr val="002960"/>
                </a:solidFill>
              </a:rPr>
              <a:t>Costo de pedir disculpas y renegociar </a:t>
            </a:r>
            <a:r>
              <a:rPr lang="es-AR" sz="1200" b="1" dirty="0" smtClean="0">
                <a:solidFill>
                  <a:srgbClr val="002960"/>
                </a:solidFill>
              </a:rPr>
              <a:t>vencimientos</a:t>
            </a:r>
            <a:endParaRPr lang="es-AR" sz="1200" b="1" dirty="0">
              <a:solidFill>
                <a:srgbClr val="002960"/>
              </a:solidFill>
            </a:endParaRPr>
          </a:p>
        </p:txBody>
      </p:sp>
      <p:sp>
        <p:nvSpPr>
          <p:cNvPr id="106550" name="Text Box 54"/>
          <p:cNvSpPr txBox="1">
            <a:spLocks noChangeArrowheads="1"/>
          </p:cNvSpPr>
          <p:nvPr/>
        </p:nvSpPr>
        <p:spPr bwMode="auto">
          <a:xfrm>
            <a:off x="2627313" y="4251723"/>
            <a:ext cx="1244600" cy="426244"/>
          </a:xfrm>
          <a:prstGeom prst="rect">
            <a:avLst/>
          </a:prstGeom>
          <a:noFill/>
          <a:ln w="9525">
            <a:noFill/>
            <a:miter lim="800000"/>
            <a:headEnd/>
            <a:tailEnd/>
          </a:ln>
        </p:spPr>
        <p:txBody>
          <a:bodyPr lIns="93216" tIns="46609" rIns="93216" bIns="46609"/>
          <a:lstStyle/>
          <a:p>
            <a:pPr defTabSz="912813">
              <a:spcBef>
                <a:spcPct val="50000"/>
              </a:spcBef>
            </a:pPr>
            <a:r>
              <a:rPr lang="es-AR" sz="1200" b="1" dirty="0">
                <a:solidFill>
                  <a:srgbClr val="002960"/>
                </a:solidFill>
              </a:rPr>
              <a:t>Se hace la promesa.</a:t>
            </a:r>
          </a:p>
        </p:txBody>
      </p:sp>
      <p:sp>
        <p:nvSpPr>
          <p:cNvPr id="106551" name="Text Box 55"/>
          <p:cNvSpPr txBox="1">
            <a:spLocks noChangeArrowheads="1"/>
          </p:cNvSpPr>
          <p:nvPr/>
        </p:nvSpPr>
        <p:spPr bwMode="auto">
          <a:xfrm>
            <a:off x="3851275" y="4245769"/>
            <a:ext cx="1441450" cy="494110"/>
          </a:xfrm>
          <a:prstGeom prst="rect">
            <a:avLst/>
          </a:prstGeom>
          <a:noFill/>
          <a:ln w="9525">
            <a:noFill/>
            <a:miter lim="800000"/>
            <a:headEnd/>
            <a:tailEnd/>
          </a:ln>
        </p:spPr>
        <p:txBody>
          <a:bodyPr lIns="93216" tIns="46609" rIns="93216" bIns="46609"/>
          <a:lstStyle/>
          <a:p>
            <a:pPr defTabSz="912813">
              <a:spcBef>
                <a:spcPct val="50000"/>
              </a:spcBef>
            </a:pPr>
            <a:r>
              <a:rPr lang="es-AR" sz="1200" b="1">
                <a:solidFill>
                  <a:srgbClr val="002960"/>
                </a:solidFill>
              </a:rPr>
              <a:t>Se descubre que la promesa está en riesgo.</a:t>
            </a:r>
          </a:p>
        </p:txBody>
      </p:sp>
      <p:sp>
        <p:nvSpPr>
          <p:cNvPr id="106552" name="Text Box 56"/>
          <p:cNvSpPr txBox="1">
            <a:spLocks noChangeArrowheads="1"/>
          </p:cNvSpPr>
          <p:nvPr/>
        </p:nvSpPr>
        <p:spPr bwMode="auto">
          <a:xfrm>
            <a:off x="5292725" y="4274344"/>
            <a:ext cx="920750" cy="350044"/>
          </a:xfrm>
          <a:prstGeom prst="rect">
            <a:avLst/>
          </a:prstGeom>
          <a:noFill/>
          <a:ln w="9525">
            <a:noFill/>
            <a:miter lim="800000"/>
            <a:headEnd/>
            <a:tailEnd/>
          </a:ln>
        </p:spPr>
        <p:txBody>
          <a:bodyPr lIns="93216" tIns="46609" rIns="93216" bIns="46609"/>
          <a:lstStyle/>
          <a:p>
            <a:pPr defTabSz="912813">
              <a:spcBef>
                <a:spcPct val="50000"/>
              </a:spcBef>
            </a:pPr>
            <a:r>
              <a:rPr lang="es-AR" sz="1200" b="1">
                <a:solidFill>
                  <a:srgbClr val="002960"/>
                </a:solidFill>
              </a:rPr>
              <a:t>Venci-miento.</a:t>
            </a:r>
          </a:p>
        </p:txBody>
      </p:sp>
      <p:sp>
        <p:nvSpPr>
          <p:cNvPr id="106553" name="Text Box 57"/>
          <p:cNvSpPr txBox="1">
            <a:spLocks noChangeArrowheads="1"/>
          </p:cNvSpPr>
          <p:nvPr/>
        </p:nvSpPr>
        <p:spPr bwMode="auto">
          <a:xfrm>
            <a:off x="6007100" y="4196954"/>
            <a:ext cx="3098800" cy="772715"/>
          </a:xfrm>
          <a:prstGeom prst="rect">
            <a:avLst/>
          </a:prstGeom>
          <a:noFill/>
          <a:ln w="9525">
            <a:noFill/>
            <a:miter lim="800000"/>
            <a:headEnd/>
            <a:tailEnd/>
          </a:ln>
        </p:spPr>
        <p:txBody>
          <a:bodyPr lIns="93216" tIns="46609" rIns="93216" bIns="46609"/>
          <a:lstStyle/>
          <a:p>
            <a:pPr defTabSz="912813">
              <a:spcBef>
                <a:spcPct val="50000"/>
              </a:spcBef>
            </a:pPr>
            <a:r>
              <a:rPr lang="es-AR" sz="1200" b="1" dirty="0">
                <a:solidFill>
                  <a:srgbClr val="002960"/>
                </a:solidFill>
              </a:rPr>
              <a:t>El receptor de la promesa exige que se cumpla el compromiso. Quien promete se “enoja”  cuando el acreedor se queja (máximo nivel de “criminalidad”).</a:t>
            </a:r>
          </a:p>
        </p:txBody>
      </p:sp>
      <p:sp>
        <p:nvSpPr>
          <p:cNvPr id="106554" name="Text Box 58"/>
          <p:cNvSpPr txBox="1">
            <a:spLocks noChangeArrowheads="1"/>
          </p:cNvSpPr>
          <p:nvPr/>
        </p:nvSpPr>
        <p:spPr bwMode="auto">
          <a:xfrm>
            <a:off x="7697788" y="3856435"/>
            <a:ext cx="838200" cy="210740"/>
          </a:xfrm>
          <a:prstGeom prst="rect">
            <a:avLst/>
          </a:prstGeom>
          <a:noFill/>
          <a:ln w="9525">
            <a:noFill/>
            <a:miter lim="800000"/>
            <a:headEnd/>
            <a:tailEnd/>
          </a:ln>
        </p:spPr>
        <p:txBody>
          <a:bodyPr lIns="93216" tIns="46609" rIns="93216" bIns="46609"/>
          <a:lstStyle/>
          <a:p>
            <a:pPr defTabSz="912813">
              <a:spcBef>
                <a:spcPct val="50000"/>
              </a:spcBef>
            </a:pPr>
            <a:r>
              <a:rPr lang="es-AR" sz="1300" b="1">
                <a:solidFill>
                  <a:srgbClr val="002960"/>
                </a:solidFill>
              </a:rPr>
              <a:t>Tiempo</a:t>
            </a:r>
          </a:p>
        </p:txBody>
      </p:sp>
      <p:sp>
        <p:nvSpPr>
          <p:cNvPr id="106555" name="Line 59"/>
          <p:cNvSpPr>
            <a:spLocks noChangeShapeType="1"/>
          </p:cNvSpPr>
          <p:nvPr/>
        </p:nvSpPr>
        <p:spPr bwMode="auto">
          <a:xfrm>
            <a:off x="3040064" y="3837385"/>
            <a:ext cx="5195887" cy="0"/>
          </a:xfrm>
          <a:prstGeom prst="line">
            <a:avLst/>
          </a:prstGeom>
          <a:noFill/>
          <a:ln w="38100">
            <a:solidFill>
              <a:srgbClr val="002960"/>
            </a:solidFill>
            <a:round/>
            <a:headEnd/>
            <a:tailEnd type="triangle" w="med" len="med"/>
          </a:ln>
        </p:spPr>
        <p:txBody>
          <a:bodyPr/>
          <a:lstStyle/>
          <a:p>
            <a:endParaRPr lang="es-AR"/>
          </a:p>
        </p:txBody>
      </p:sp>
      <p:sp>
        <p:nvSpPr>
          <p:cNvPr id="106556" name="Line 60"/>
          <p:cNvSpPr>
            <a:spLocks noChangeShapeType="1"/>
          </p:cNvSpPr>
          <p:nvPr/>
        </p:nvSpPr>
        <p:spPr bwMode="auto">
          <a:xfrm>
            <a:off x="4505325" y="3771900"/>
            <a:ext cx="0" cy="64294"/>
          </a:xfrm>
          <a:prstGeom prst="line">
            <a:avLst/>
          </a:prstGeom>
          <a:noFill/>
          <a:ln w="9525">
            <a:solidFill>
              <a:srgbClr val="002960"/>
            </a:solidFill>
            <a:round/>
            <a:headEnd/>
            <a:tailEnd/>
          </a:ln>
        </p:spPr>
        <p:txBody>
          <a:bodyPr/>
          <a:lstStyle/>
          <a:p>
            <a:endParaRPr lang="es-AR"/>
          </a:p>
        </p:txBody>
      </p:sp>
      <p:sp>
        <p:nvSpPr>
          <p:cNvPr id="106557" name="Line 61"/>
          <p:cNvSpPr>
            <a:spLocks noChangeShapeType="1"/>
          </p:cNvSpPr>
          <p:nvPr/>
        </p:nvSpPr>
        <p:spPr bwMode="auto">
          <a:xfrm>
            <a:off x="5657850" y="3317081"/>
            <a:ext cx="0" cy="510779"/>
          </a:xfrm>
          <a:prstGeom prst="line">
            <a:avLst/>
          </a:prstGeom>
          <a:noFill/>
          <a:ln w="9525">
            <a:solidFill>
              <a:srgbClr val="002960"/>
            </a:solidFill>
            <a:round/>
            <a:headEnd/>
            <a:tailEnd/>
          </a:ln>
        </p:spPr>
        <p:txBody>
          <a:bodyPr/>
          <a:lstStyle/>
          <a:p>
            <a:endParaRPr lang="es-AR"/>
          </a:p>
        </p:txBody>
      </p:sp>
      <p:sp>
        <p:nvSpPr>
          <p:cNvPr id="106558" name="Line 62"/>
          <p:cNvSpPr>
            <a:spLocks noChangeShapeType="1"/>
          </p:cNvSpPr>
          <p:nvPr/>
        </p:nvSpPr>
        <p:spPr bwMode="auto">
          <a:xfrm>
            <a:off x="6877050" y="1869282"/>
            <a:ext cx="0" cy="1964531"/>
          </a:xfrm>
          <a:prstGeom prst="line">
            <a:avLst/>
          </a:prstGeom>
          <a:noFill/>
          <a:ln w="9525">
            <a:solidFill>
              <a:srgbClr val="002960"/>
            </a:solidFill>
            <a:round/>
            <a:headEnd/>
            <a:tailEnd/>
          </a:ln>
        </p:spPr>
        <p:txBody>
          <a:bodyPr/>
          <a:lstStyle/>
          <a:p>
            <a:endParaRPr lang="es-AR"/>
          </a:p>
        </p:txBody>
      </p:sp>
      <p:sp>
        <p:nvSpPr>
          <p:cNvPr id="106559" name="Line 63"/>
          <p:cNvSpPr>
            <a:spLocks noChangeShapeType="1"/>
          </p:cNvSpPr>
          <p:nvPr/>
        </p:nvSpPr>
        <p:spPr bwMode="auto">
          <a:xfrm flipV="1">
            <a:off x="3067050" y="3768329"/>
            <a:ext cx="1455738" cy="59531"/>
          </a:xfrm>
          <a:prstGeom prst="line">
            <a:avLst/>
          </a:prstGeom>
          <a:noFill/>
          <a:ln w="28575">
            <a:solidFill>
              <a:srgbClr val="002960"/>
            </a:solidFill>
            <a:round/>
            <a:headEnd/>
            <a:tailEnd/>
          </a:ln>
        </p:spPr>
        <p:txBody>
          <a:bodyPr/>
          <a:lstStyle/>
          <a:p>
            <a:endParaRPr lang="es-AR"/>
          </a:p>
        </p:txBody>
      </p:sp>
      <p:sp>
        <p:nvSpPr>
          <p:cNvPr id="106560" name="Line 64"/>
          <p:cNvSpPr>
            <a:spLocks noChangeShapeType="1"/>
          </p:cNvSpPr>
          <p:nvPr/>
        </p:nvSpPr>
        <p:spPr bwMode="auto">
          <a:xfrm flipV="1">
            <a:off x="4498976" y="3326607"/>
            <a:ext cx="1152525" cy="445294"/>
          </a:xfrm>
          <a:prstGeom prst="line">
            <a:avLst/>
          </a:prstGeom>
          <a:noFill/>
          <a:ln w="28575">
            <a:solidFill>
              <a:srgbClr val="002960"/>
            </a:solidFill>
            <a:round/>
            <a:headEnd/>
            <a:tailEnd/>
          </a:ln>
        </p:spPr>
        <p:txBody>
          <a:bodyPr/>
          <a:lstStyle/>
          <a:p>
            <a:endParaRPr lang="es-AR"/>
          </a:p>
        </p:txBody>
      </p:sp>
      <p:sp>
        <p:nvSpPr>
          <p:cNvPr id="106561" name="Line 65"/>
          <p:cNvSpPr>
            <a:spLocks noChangeShapeType="1"/>
          </p:cNvSpPr>
          <p:nvPr/>
        </p:nvSpPr>
        <p:spPr bwMode="auto">
          <a:xfrm flipV="1">
            <a:off x="5646738" y="1866901"/>
            <a:ext cx="1219200" cy="1459706"/>
          </a:xfrm>
          <a:prstGeom prst="line">
            <a:avLst/>
          </a:prstGeom>
          <a:noFill/>
          <a:ln w="28575">
            <a:solidFill>
              <a:srgbClr val="002960"/>
            </a:solidFill>
            <a:round/>
            <a:headEnd/>
            <a:tailEnd/>
          </a:ln>
        </p:spPr>
        <p:txBody>
          <a:bodyPr/>
          <a:lstStyle/>
          <a:p>
            <a:endParaRPr lang="es-AR"/>
          </a:p>
        </p:txBody>
      </p:sp>
      <p:sp>
        <p:nvSpPr>
          <p:cNvPr id="106562" name="Line 66"/>
          <p:cNvSpPr>
            <a:spLocks noChangeShapeType="1"/>
          </p:cNvSpPr>
          <p:nvPr/>
        </p:nvSpPr>
        <p:spPr bwMode="auto">
          <a:xfrm flipV="1">
            <a:off x="6865938" y="1576388"/>
            <a:ext cx="0" cy="292894"/>
          </a:xfrm>
          <a:prstGeom prst="line">
            <a:avLst/>
          </a:prstGeom>
          <a:noFill/>
          <a:ln w="28575">
            <a:solidFill>
              <a:srgbClr val="002960"/>
            </a:solidFill>
            <a:round/>
            <a:headEnd/>
            <a:tailEnd type="triangle" w="med" len="med"/>
          </a:ln>
        </p:spPr>
        <p:txBody>
          <a:bodyPr/>
          <a:lstStyle/>
          <a:p>
            <a:endParaRPr lang="es-AR"/>
          </a:p>
        </p:txBody>
      </p:sp>
      <p:sp>
        <p:nvSpPr>
          <p:cNvPr id="106563" name="Line 67"/>
          <p:cNvSpPr>
            <a:spLocks noChangeShapeType="1"/>
          </p:cNvSpPr>
          <p:nvPr/>
        </p:nvSpPr>
        <p:spPr bwMode="auto">
          <a:xfrm>
            <a:off x="3048000" y="1818085"/>
            <a:ext cx="0" cy="2024063"/>
          </a:xfrm>
          <a:prstGeom prst="line">
            <a:avLst/>
          </a:prstGeom>
          <a:noFill/>
          <a:ln w="38100">
            <a:solidFill>
              <a:srgbClr val="002960"/>
            </a:solidFill>
            <a:round/>
            <a:headEnd type="triangle" w="med" len="med"/>
            <a:tailEnd/>
          </a:ln>
        </p:spPr>
        <p:txBody>
          <a:bodyPr/>
          <a:lstStyle/>
          <a:p>
            <a:endParaRPr lang="es-AR"/>
          </a:p>
        </p:txBody>
      </p:sp>
      <p:sp>
        <p:nvSpPr>
          <p:cNvPr id="106564" name="Text Box 68"/>
          <p:cNvSpPr txBox="1">
            <a:spLocks noChangeArrowheads="1"/>
          </p:cNvSpPr>
          <p:nvPr/>
        </p:nvSpPr>
        <p:spPr bwMode="auto">
          <a:xfrm>
            <a:off x="6783388" y="1547813"/>
            <a:ext cx="652462" cy="304800"/>
          </a:xfrm>
          <a:prstGeom prst="rect">
            <a:avLst/>
          </a:prstGeom>
          <a:noFill/>
          <a:ln w="9525">
            <a:noFill/>
            <a:miter lim="800000"/>
            <a:headEnd/>
            <a:tailEnd/>
          </a:ln>
        </p:spPr>
        <p:txBody>
          <a:bodyPr lIns="93216" tIns="46609" rIns="93216" bIns="46609"/>
          <a:lstStyle/>
          <a:p>
            <a:pPr defTabSz="912813">
              <a:spcBef>
                <a:spcPct val="50000"/>
              </a:spcBef>
            </a:pPr>
            <a:r>
              <a:rPr lang="es-AR" sz="2400" b="1">
                <a:solidFill>
                  <a:srgbClr val="002960"/>
                </a:solidFill>
                <a:latin typeface="Symbol" pitchFamily="18" charset="2"/>
              </a:rPr>
              <a:t> </a:t>
            </a:r>
            <a:r>
              <a:rPr lang="es-AR" sz="2400" b="1">
                <a:solidFill>
                  <a:srgbClr val="002960"/>
                </a:solidFill>
                <a:latin typeface="Symbol" pitchFamily="18" charset="2"/>
                <a:sym typeface="Symbol" pitchFamily="18" charset="2"/>
              </a:rPr>
              <a:t></a:t>
            </a:r>
            <a:endParaRPr lang="es-AR" b="1">
              <a:solidFill>
                <a:srgbClr val="002960"/>
              </a:solidFill>
              <a:sym typeface="Symbol" pitchFamily="18" charset="2"/>
            </a:endParaRPr>
          </a:p>
        </p:txBody>
      </p:sp>
      <p:sp>
        <p:nvSpPr>
          <p:cNvPr id="106565" name="Rectangle 69"/>
          <p:cNvSpPr>
            <a:spLocks noChangeArrowheads="1"/>
          </p:cNvSpPr>
          <p:nvPr/>
        </p:nvSpPr>
        <p:spPr bwMode="auto">
          <a:xfrm>
            <a:off x="2930525" y="3989785"/>
            <a:ext cx="268288" cy="202406"/>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b="1">
                <a:solidFill>
                  <a:srgbClr val="002960"/>
                </a:solidFill>
              </a:rPr>
              <a:t>1</a:t>
            </a:r>
          </a:p>
        </p:txBody>
      </p:sp>
      <p:sp>
        <p:nvSpPr>
          <p:cNvPr id="106566" name="Rectangle 70"/>
          <p:cNvSpPr>
            <a:spLocks noChangeArrowheads="1"/>
          </p:cNvSpPr>
          <p:nvPr/>
        </p:nvSpPr>
        <p:spPr bwMode="auto">
          <a:xfrm>
            <a:off x="4379914" y="3989785"/>
            <a:ext cx="268287" cy="202406"/>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b="1">
                <a:solidFill>
                  <a:srgbClr val="002960"/>
                </a:solidFill>
              </a:rPr>
              <a:t>2</a:t>
            </a:r>
          </a:p>
        </p:txBody>
      </p:sp>
      <p:sp>
        <p:nvSpPr>
          <p:cNvPr id="106567" name="Rectangle 71"/>
          <p:cNvSpPr>
            <a:spLocks noChangeArrowheads="1"/>
          </p:cNvSpPr>
          <p:nvPr/>
        </p:nvSpPr>
        <p:spPr bwMode="auto">
          <a:xfrm>
            <a:off x="5532439" y="3989785"/>
            <a:ext cx="268287" cy="202406"/>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b="1">
                <a:solidFill>
                  <a:srgbClr val="002960"/>
                </a:solidFill>
              </a:rPr>
              <a:t>3</a:t>
            </a:r>
          </a:p>
        </p:txBody>
      </p:sp>
      <p:sp>
        <p:nvSpPr>
          <p:cNvPr id="106568" name="Rectangle 72"/>
          <p:cNvSpPr>
            <a:spLocks noChangeArrowheads="1"/>
          </p:cNvSpPr>
          <p:nvPr/>
        </p:nvSpPr>
        <p:spPr bwMode="auto">
          <a:xfrm>
            <a:off x="6729414" y="3989785"/>
            <a:ext cx="268287" cy="202406"/>
          </a:xfrm>
          <a:prstGeom prst="rect">
            <a:avLst/>
          </a:prstGeom>
          <a:solidFill>
            <a:srgbClr val="CCFFCC"/>
          </a:solidFill>
          <a:ln w="9525" algn="ctr">
            <a:solidFill>
              <a:schemeClr val="tx1"/>
            </a:solidFill>
            <a:miter lim="800000"/>
            <a:headEnd/>
            <a:tailEnd/>
          </a:ln>
        </p:spPr>
        <p:txBody>
          <a:bodyPr wrap="none" lIns="46609" tIns="46609" rIns="46609" bIns="46609" anchor="ctr"/>
          <a:lstStyle/>
          <a:p>
            <a:pPr algn="ctr" defTabSz="912813">
              <a:spcBef>
                <a:spcPct val="50000"/>
              </a:spcBef>
            </a:pPr>
            <a:r>
              <a:rPr lang="es-AR" b="1">
                <a:solidFill>
                  <a:srgbClr val="002960"/>
                </a:solidFill>
              </a:rPr>
              <a:t>4</a:t>
            </a:r>
          </a:p>
        </p:txBody>
      </p:sp>
      <p:sp>
        <p:nvSpPr>
          <p:cNvPr id="106569" name="Rectangle 73"/>
          <p:cNvSpPr>
            <a:spLocks noChangeArrowheads="1"/>
          </p:cNvSpPr>
          <p:nvPr/>
        </p:nvSpPr>
        <p:spPr bwMode="auto">
          <a:xfrm>
            <a:off x="539751" y="675446"/>
            <a:ext cx="7713663" cy="888192"/>
          </a:xfrm>
          <a:prstGeom prst="rect">
            <a:avLst/>
          </a:prstGeom>
          <a:noFill/>
          <a:ln w="28575" algn="ctr">
            <a:solidFill>
              <a:srgbClr val="99CC00"/>
            </a:solidFill>
            <a:miter lim="800000"/>
            <a:headEnd/>
            <a:tailEnd/>
          </a:ln>
        </p:spPr>
        <p:txBody>
          <a:bodyPr lIns="46609" tIns="46609" rIns="46609" bIns="46609" anchor="ctr">
            <a:spAutoFit/>
          </a:bodyPr>
          <a:lstStyle/>
          <a:p>
            <a:pPr marL="266700" indent="-266700" defTabSz="933450">
              <a:spcBef>
                <a:spcPct val="15000"/>
              </a:spcBef>
              <a:spcAft>
                <a:spcPct val="15000"/>
              </a:spcAft>
              <a:buFontTx/>
              <a:buChar char="•"/>
            </a:pPr>
            <a:r>
              <a:rPr lang="es-ES" sz="1200" b="1">
                <a:solidFill>
                  <a:srgbClr val="002960"/>
                </a:solidFill>
              </a:rPr>
              <a:t>La </a:t>
            </a:r>
            <a:r>
              <a:rPr lang="es-ES" sz="1200" b="1">
                <a:solidFill>
                  <a:srgbClr val="FF0000"/>
                </a:solidFill>
              </a:rPr>
              <a:t>ruptura moral</a:t>
            </a:r>
            <a:r>
              <a:rPr lang="es-ES" sz="1200" b="1">
                <a:solidFill>
                  <a:srgbClr val="002960"/>
                </a:solidFill>
              </a:rPr>
              <a:t> de los compromisos (integridad, dimensión del “YO”) ocurre siempre antes de su </a:t>
            </a:r>
            <a:r>
              <a:rPr lang="es-ES" sz="1200" b="1">
                <a:solidFill>
                  <a:srgbClr val="FF0000"/>
                </a:solidFill>
              </a:rPr>
              <a:t>ruptura operativa</a:t>
            </a:r>
            <a:r>
              <a:rPr lang="es-ES" sz="1200" b="1">
                <a:solidFill>
                  <a:srgbClr val="002960"/>
                </a:solidFill>
              </a:rPr>
              <a:t> (coordinación de tareas [“ELLO”], relaciones [“NOSOTROS”]).</a:t>
            </a:r>
            <a:endParaRPr lang="es-AR" sz="1200" b="1">
              <a:solidFill>
                <a:srgbClr val="002960"/>
              </a:solidFill>
            </a:endParaRPr>
          </a:p>
          <a:p>
            <a:pPr marL="266700" indent="-266700" defTabSz="933450">
              <a:spcBef>
                <a:spcPct val="15000"/>
              </a:spcBef>
              <a:spcAft>
                <a:spcPct val="15000"/>
              </a:spcAft>
              <a:buFontTx/>
              <a:buChar char="•"/>
            </a:pPr>
            <a:r>
              <a:rPr lang="es-AR" sz="1200" b="1">
                <a:solidFill>
                  <a:srgbClr val="002960"/>
                </a:solidFill>
              </a:rPr>
              <a:t>El punto de quiebre tiene lugar cuando la persona comprometida se da cuenta de que la promesa está en riesgo y decide guardar silencio. </a:t>
            </a:r>
          </a:p>
        </p:txBody>
      </p:sp>
      <p:sp>
        <p:nvSpPr>
          <p:cNvPr id="106570" name="Rectangle 74"/>
          <p:cNvSpPr>
            <a:spLocks noGrp="1" noChangeArrowheads="1"/>
          </p:cNvSpPr>
          <p:nvPr>
            <p:ph type="body" idx="4294967295"/>
          </p:nvPr>
        </p:nvSpPr>
        <p:spPr>
          <a:xfrm>
            <a:off x="146051" y="2897948"/>
            <a:ext cx="2409825" cy="1940788"/>
          </a:xfrm>
          <a:noFill/>
          <a:ln w="28575" cap="flat" algn="ctr">
            <a:solidFill>
              <a:srgbClr val="99CC00"/>
            </a:solidFill>
          </a:ln>
        </p:spPr>
        <p:txBody>
          <a:bodyPr lIns="46609" tIns="46609" rIns="46609" bIns="46609" anchor="ctr">
            <a:spAutoFit/>
          </a:bodyPr>
          <a:lstStyle/>
          <a:p>
            <a:pPr marL="176213" indent="-176213">
              <a:spcBef>
                <a:spcPct val="0"/>
              </a:spcBef>
              <a:buFont typeface="Wingdings" pitchFamily="2" charset="2"/>
              <a:buNone/>
            </a:pPr>
            <a:r>
              <a:rPr lang="es-AR" sz="1200">
                <a:solidFill>
                  <a:srgbClr val="002960"/>
                </a:solidFill>
              </a:rPr>
              <a:t>Momento de la disculpa:</a:t>
            </a:r>
          </a:p>
          <a:p>
            <a:pPr marL="176213" indent="-176213">
              <a:spcBef>
                <a:spcPct val="0"/>
              </a:spcBef>
            </a:pPr>
            <a:r>
              <a:rPr lang="es-AR" sz="1200">
                <a:solidFill>
                  <a:srgbClr val="002960"/>
                </a:solidFill>
              </a:rPr>
              <a:t>Al momento de descubrir el riesgo de incumplimiento.</a:t>
            </a:r>
          </a:p>
          <a:p>
            <a:pPr marL="176213" indent="-176213">
              <a:spcBef>
                <a:spcPct val="0"/>
              </a:spcBef>
            </a:pPr>
            <a:r>
              <a:rPr lang="es-AR" sz="1200">
                <a:solidFill>
                  <a:srgbClr val="002960"/>
                </a:solidFill>
              </a:rPr>
              <a:t>Antes de la fecha de vencimiento.</a:t>
            </a:r>
          </a:p>
          <a:p>
            <a:pPr marL="176213" indent="-176213">
              <a:spcBef>
                <a:spcPct val="0"/>
              </a:spcBef>
            </a:pPr>
            <a:r>
              <a:rPr lang="es-AR" sz="1200">
                <a:solidFill>
                  <a:srgbClr val="002960"/>
                </a:solidFill>
              </a:rPr>
              <a:t>Al momento del vencimiento del plazo.</a:t>
            </a:r>
          </a:p>
          <a:p>
            <a:pPr marL="176213" indent="-176213">
              <a:spcBef>
                <a:spcPct val="0"/>
              </a:spcBef>
            </a:pPr>
            <a:r>
              <a:rPr lang="es-AR" sz="1200">
                <a:solidFill>
                  <a:srgbClr val="002960"/>
                </a:solidFill>
              </a:rPr>
              <a:t>Después de vencido el plazo.</a:t>
            </a:r>
          </a:p>
          <a:p>
            <a:pPr marL="176213" indent="-176213">
              <a:spcBef>
                <a:spcPct val="0"/>
              </a:spcBef>
            </a:pPr>
            <a:r>
              <a:rPr lang="es-AR" sz="1200">
                <a:solidFill>
                  <a:srgbClr val="002960"/>
                </a:solidFill>
              </a:rPr>
              <a:t>Al momento de la queja.</a:t>
            </a:r>
          </a:p>
          <a:p>
            <a:pPr marL="176213" indent="-176213">
              <a:spcBef>
                <a:spcPct val="0"/>
              </a:spcBef>
            </a:pPr>
            <a:r>
              <a:rPr lang="es-AR" sz="1200">
                <a:solidFill>
                  <a:srgbClr val="002960"/>
                </a:solidFill>
              </a:rPr>
              <a:t>Nunca.</a:t>
            </a:r>
          </a:p>
        </p:txBody>
      </p:sp>
      <p:cxnSp>
        <p:nvCxnSpPr>
          <p:cNvPr id="106571" name="AutoShape 75"/>
          <p:cNvCxnSpPr>
            <a:cxnSpLocks noChangeShapeType="1"/>
            <a:stCxn id="106549" idx="2"/>
            <a:endCxn id="106570" idx="0"/>
          </p:cNvCxnSpPr>
          <p:nvPr/>
        </p:nvCxnSpPr>
        <p:spPr bwMode="auto">
          <a:xfrm rot="5400000">
            <a:off x="1472222" y="2306476"/>
            <a:ext cx="470214" cy="712730"/>
          </a:xfrm>
          <a:prstGeom prst="bentConnector3">
            <a:avLst>
              <a:gd name="adj1" fmla="val 50000"/>
            </a:avLst>
          </a:prstGeom>
          <a:noFill/>
          <a:ln w="9525">
            <a:solidFill>
              <a:srgbClr val="002960"/>
            </a:solidFill>
            <a:miter lim="800000"/>
            <a:headEnd/>
            <a:tailEnd type="triangle" w="med" len="med"/>
          </a:ln>
        </p:spPr>
      </p:cxnSp>
      <p:sp>
        <p:nvSpPr>
          <p:cNvPr id="28" name="1 Marcador de número de diapositiva"/>
          <p:cNvSpPr>
            <a:spLocks noGrp="1"/>
          </p:cNvSpPr>
          <p:nvPr>
            <p:ph type="sldNum" sz="quarter" idx="10"/>
          </p:nvPr>
        </p:nvSpPr>
        <p:spPr>
          <a:xfrm>
            <a:off x="7010400" y="4943475"/>
            <a:ext cx="2133600" cy="200025"/>
          </a:xfrm>
          <a:noFill/>
        </p:spPr>
        <p:txBody>
          <a:bodyPr/>
          <a:lstStyle/>
          <a:p>
            <a:r>
              <a:rPr lang="en-US" smtClean="0"/>
              <a:t>| </a:t>
            </a:r>
            <a:fld id="{F073800D-1DB0-44C5-A09E-A586D052E14E}" type="slidenum">
              <a:rPr lang="en-US" smtClean="0">
                <a:solidFill>
                  <a:srgbClr val="B2B2B2"/>
                </a:solidFill>
              </a:rPr>
              <a:pPr/>
              <a:t>191</a:t>
            </a:fld>
            <a:endParaRPr lang="en-US" smtClean="0">
              <a:solidFill>
                <a:srgbClr val="B2B2B2"/>
              </a:solidFill>
            </a:endParaRPr>
          </a:p>
        </p:txBody>
      </p:sp>
      <p:sp>
        <p:nvSpPr>
          <p:cNvPr id="2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569">
                                            <p:bg/>
                                          </p:spTgt>
                                        </p:tgtEl>
                                        <p:attrNameLst>
                                          <p:attrName>style.visibility</p:attrName>
                                        </p:attrNameLst>
                                      </p:cBhvr>
                                      <p:to>
                                        <p:strVal val="visible"/>
                                      </p:to>
                                    </p:set>
                                    <p:animEffect transition="in" filter="fade">
                                      <p:cBhvr>
                                        <p:cTn id="7" dur="500"/>
                                        <p:tgtEl>
                                          <p:spTgt spid="10656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6569">
                                            <p:txEl>
                                              <p:pRg st="0" end="0"/>
                                            </p:txEl>
                                          </p:spTgt>
                                        </p:tgtEl>
                                        <p:attrNameLst>
                                          <p:attrName>style.visibility</p:attrName>
                                        </p:attrNameLst>
                                      </p:cBhvr>
                                      <p:to>
                                        <p:strVal val="visible"/>
                                      </p:to>
                                    </p:set>
                                    <p:animEffect transition="in" filter="fade">
                                      <p:cBhvr>
                                        <p:cTn id="12" dur="500"/>
                                        <p:tgtEl>
                                          <p:spTgt spid="10656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6569">
                                            <p:txEl>
                                              <p:pRg st="1" end="1"/>
                                            </p:txEl>
                                          </p:spTgt>
                                        </p:tgtEl>
                                        <p:attrNameLst>
                                          <p:attrName>style.visibility</p:attrName>
                                        </p:attrNameLst>
                                      </p:cBhvr>
                                      <p:to>
                                        <p:strVal val="visible"/>
                                      </p:to>
                                    </p:set>
                                    <p:animEffect transition="in" filter="fade">
                                      <p:cBhvr>
                                        <p:cTn id="17" dur="500"/>
                                        <p:tgtEl>
                                          <p:spTgt spid="10656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6549"/>
                                        </p:tgtEl>
                                        <p:attrNameLst>
                                          <p:attrName>style.visibility</p:attrName>
                                        </p:attrNameLst>
                                      </p:cBhvr>
                                      <p:to>
                                        <p:strVal val="visible"/>
                                      </p:to>
                                    </p:set>
                                    <p:animEffect transition="in" filter="box(in)">
                                      <p:cBhvr>
                                        <p:cTn id="22" dur="500"/>
                                        <p:tgtEl>
                                          <p:spTgt spid="106549"/>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06563"/>
                                        </p:tgtEl>
                                        <p:attrNameLst>
                                          <p:attrName>style.visibility</p:attrName>
                                        </p:attrNameLst>
                                      </p:cBhvr>
                                      <p:to>
                                        <p:strVal val="visible"/>
                                      </p:to>
                                    </p:set>
                                    <p:animEffect transition="in" filter="box(in)">
                                      <p:cBhvr>
                                        <p:cTn id="25" dur="500"/>
                                        <p:tgtEl>
                                          <p:spTgt spid="106563"/>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106555"/>
                                        </p:tgtEl>
                                        <p:attrNameLst>
                                          <p:attrName>style.visibility</p:attrName>
                                        </p:attrNameLst>
                                      </p:cBhvr>
                                      <p:to>
                                        <p:strVal val="visible"/>
                                      </p:to>
                                    </p:set>
                                    <p:animEffect transition="in" filter="box(in)">
                                      <p:cBhvr>
                                        <p:cTn id="28" dur="500"/>
                                        <p:tgtEl>
                                          <p:spTgt spid="106555"/>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06554"/>
                                        </p:tgtEl>
                                        <p:attrNameLst>
                                          <p:attrName>style.visibility</p:attrName>
                                        </p:attrNameLst>
                                      </p:cBhvr>
                                      <p:to>
                                        <p:strVal val="visible"/>
                                      </p:to>
                                    </p:set>
                                    <p:animEffect transition="in" filter="box(in)">
                                      <p:cBhvr>
                                        <p:cTn id="31" dur="500"/>
                                        <p:tgtEl>
                                          <p:spTgt spid="106554"/>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106565"/>
                                        </p:tgtEl>
                                        <p:attrNameLst>
                                          <p:attrName>style.visibility</p:attrName>
                                        </p:attrNameLst>
                                      </p:cBhvr>
                                      <p:to>
                                        <p:strVal val="visible"/>
                                      </p:to>
                                    </p:set>
                                    <p:animEffect transition="in" filter="box(in)">
                                      <p:cBhvr>
                                        <p:cTn id="36" dur="500"/>
                                        <p:tgtEl>
                                          <p:spTgt spid="106565"/>
                                        </p:tgtEl>
                                      </p:cBhvr>
                                    </p:animEffect>
                                  </p:childTnLst>
                                </p:cTn>
                              </p:par>
                              <p:par>
                                <p:cTn id="37" presetID="4" presetClass="entr" presetSubtype="16" fill="hold" grpId="0" nodeType="withEffect">
                                  <p:stCondLst>
                                    <p:cond delay="0"/>
                                  </p:stCondLst>
                                  <p:childTnLst>
                                    <p:set>
                                      <p:cBhvr>
                                        <p:cTn id="38" dur="1" fill="hold">
                                          <p:stCondLst>
                                            <p:cond delay="0"/>
                                          </p:stCondLst>
                                        </p:cTn>
                                        <p:tgtEl>
                                          <p:spTgt spid="106550"/>
                                        </p:tgtEl>
                                        <p:attrNameLst>
                                          <p:attrName>style.visibility</p:attrName>
                                        </p:attrNameLst>
                                      </p:cBhvr>
                                      <p:to>
                                        <p:strVal val="visible"/>
                                      </p:to>
                                    </p:set>
                                    <p:animEffect transition="in" filter="box(in)">
                                      <p:cBhvr>
                                        <p:cTn id="39" dur="500"/>
                                        <p:tgtEl>
                                          <p:spTgt spid="106550"/>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106556"/>
                                        </p:tgtEl>
                                        <p:attrNameLst>
                                          <p:attrName>style.visibility</p:attrName>
                                        </p:attrNameLst>
                                      </p:cBhvr>
                                      <p:to>
                                        <p:strVal val="visible"/>
                                      </p:to>
                                    </p:set>
                                    <p:animEffect transition="in" filter="box(in)">
                                      <p:cBhvr>
                                        <p:cTn id="44" dur="500"/>
                                        <p:tgtEl>
                                          <p:spTgt spid="106556"/>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106559"/>
                                        </p:tgtEl>
                                        <p:attrNameLst>
                                          <p:attrName>style.visibility</p:attrName>
                                        </p:attrNameLst>
                                      </p:cBhvr>
                                      <p:to>
                                        <p:strVal val="visible"/>
                                      </p:to>
                                    </p:set>
                                    <p:animEffect transition="in" filter="box(in)">
                                      <p:cBhvr>
                                        <p:cTn id="47" dur="500"/>
                                        <p:tgtEl>
                                          <p:spTgt spid="106559"/>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106566"/>
                                        </p:tgtEl>
                                        <p:attrNameLst>
                                          <p:attrName>style.visibility</p:attrName>
                                        </p:attrNameLst>
                                      </p:cBhvr>
                                      <p:to>
                                        <p:strVal val="visible"/>
                                      </p:to>
                                    </p:set>
                                    <p:animEffect transition="in" filter="box(in)">
                                      <p:cBhvr>
                                        <p:cTn id="50" dur="500"/>
                                        <p:tgtEl>
                                          <p:spTgt spid="106566"/>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106551"/>
                                        </p:tgtEl>
                                        <p:attrNameLst>
                                          <p:attrName>style.visibility</p:attrName>
                                        </p:attrNameLst>
                                      </p:cBhvr>
                                      <p:to>
                                        <p:strVal val="visible"/>
                                      </p:to>
                                    </p:set>
                                    <p:animEffect transition="in" filter="box(in)">
                                      <p:cBhvr>
                                        <p:cTn id="53" dur="500"/>
                                        <p:tgtEl>
                                          <p:spTgt spid="106551"/>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grpId="0" nodeType="clickEffect">
                                  <p:stCondLst>
                                    <p:cond delay="0"/>
                                  </p:stCondLst>
                                  <p:childTnLst>
                                    <p:set>
                                      <p:cBhvr>
                                        <p:cTn id="57" dur="1" fill="hold">
                                          <p:stCondLst>
                                            <p:cond delay="0"/>
                                          </p:stCondLst>
                                        </p:cTn>
                                        <p:tgtEl>
                                          <p:spTgt spid="106560"/>
                                        </p:tgtEl>
                                        <p:attrNameLst>
                                          <p:attrName>style.visibility</p:attrName>
                                        </p:attrNameLst>
                                      </p:cBhvr>
                                      <p:to>
                                        <p:strVal val="visible"/>
                                      </p:to>
                                    </p:set>
                                    <p:animEffect transition="in" filter="box(in)">
                                      <p:cBhvr>
                                        <p:cTn id="58" dur="500"/>
                                        <p:tgtEl>
                                          <p:spTgt spid="106560"/>
                                        </p:tgtEl>
                                      </p:cBhvr>
                                    </p:animEffect>
                                  </p:childTnLst>
                                </p:cTn>
                              </p:par>
                              <p:par>
                                <p:cTn id="59" presetID="4" presetClass="entr" presetSubtype="16" fill="hold" grpId="0" nodeType="withEffect">
                                  <p:stCondLst>
                                    <p:cond delay="0"/>
                                  </p:stCondLst>
                                  <p:childTnLst>
                                    <p:set>
                                      <p:cBhvr>
                                        <p:cTn id="60" dur="1" fill="hold">
                                          <p:stCondLst>
                                            <p:cond delay="0"/>
                                          </p:stCondLst>
                                        </p:cTn>
                                        <p:tgtEl>
                                          <p:spTgt spid="106557"/>
                                        </p:tgtEl>
                                        <p:attrNameLst>
                                          <p:attrName>style.visibility</p:attrName>
                                        </p:attrNameLst>
                                      </p:cBhvr>
                                      <p:to>
                                        <p:strVal val="visible"/>
                                      </p:to>
                                    </p:set>
                                    <p:animEffect transition="in" filter="box(in)">
                                      <p:cBhvr>
                                        <p:cTn id="61" dur="500"/>
                                        <p:tgtEl>
                                          <p:spTgt spid="106557"/>
                                        </p:tgtEl>
                                      </p:cBhvr>
                                    </p:animEffect>
                                  </p:childTnLst>
                                </p:cTn>
                              </p:par>
                              <p:par>
                                <p:cTn id="62" presetID="4" presetClass="entr" presetSubtype="16" fill="hold" grpId="0" nodeType="withEffect">
                                  <p:stCondLst>
                                    <p:cond delay="0"/>
                                  </p:stCondLst>
                                  <p:childTnLst>
                                    <p:set>
                                      <p:cBhvr>
                                        <p:cTn id="63" dur="1" fill="hold">
                                          <p:stCondLst>
                                            <p:cond delay="0"/>
                                          </p:stCondLst>
                                        </p:cTn>
                                        <p:tgtEl>
                                          <p:spTgt spid="106567"/>
                                        </p:tgtEl>
                                        <p:attrNameLst>
                                          <p:attrName>style.visibility</p:attrName>
                                        </p:attrNameLst>
                                      </p:cBhvr>
                                      <p:to>
                                        <p:strVal val="visible"/>
                                      </p:to>
                                    </p:set>
                                    <p:animEffect transition="in" filter="box(in)">
                                      <p:cBhvr>
                                        <p:cTn id="64" dur="500"/>
                                        <p:tgtEl>
                                          <p:spTgt spid="106567"/>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106552"/>
                                        </p:tgtEl>
                                        <p:attrNameLst>
                                          <p:attrName>style.visibility</p:attrName>
                                        </p:attrNameLst>
                                      </p:cBhvr>
                                      <p:to>
                                        <p:strVal val="visible"/>
                                      </p:to>
                                    </p:set>
                                    <p:animEffect transition="in" filter="box(in)">
                                      <p:cBhvr>
                                        <p:cTn id="67" dur="500"/>
                                        <p:tgtEl>
                                          <p:spTgt spid="106552"/>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grpId="0" nodeType="clickEffect">
                                  <p:stCondLst>
                                    <p:cond delay="0"/>
                                  </p:stCondLst>
                                  <p:childTnLst>
                                    <p:set>
                                      <p:cBhvr>
                                        <p:cTn id="71" dur="1" fill="hold">
                                          <p:stCondLst>
                                            <p:cond delay="0"/>
                                          </p:stCondLst>
                                        </p:cTn>
                                        <p:tgtEl>
                                          <p:spTgt spid="106562"/>
                                        </p:tgtEl>
                                        <p:attrNameLst>
                                          <p:attrName>style.visibility</p:attrName>
                                        </p:attrNameLst>
                                      </p:cBhvr>
                                      <p:to>
                                        <p:strVal val="visible"/>
                                      </p:to>
                                    </p:set>
                                    <p:animEffect transition="in" filter="box(in)">
                                      <p:cBhvr>
                                        <p:cTn id="72" dur="500"/>
                                        <p:tgtEl>
                                          <p:spTgt spid="106562"/>
                                        </p:tgtEl>
                                      </p:cBhvr>
                                    </p:animEffect>
                                  </p:childTnLst>
                                </p:cTn>
                              </p:par>
                              <p:par>
                                <p:cTn id="73" presetID="4" presetClass="entr" presetSubtype="16" fill="hold" grpId="0" nodeType="withEffect">
                                  <p:stCondLst>
                                    <p:cond delay="0"/>
                                  </p:stCondLst>
                                  <p:childTnLst>
                                    <p:set>
                                      <p:cBhvr>
                                        <p:cTn id="74" dur="1" fill="hold">
                                          <p:stCondLst>
                                            <p:cond delay="0"/>
                                          </p:stCondLst>
                                        </p:cTn>
                                        <p:tgtEl>
                                          <p:spTgt spid="106564"/>
                                        </p:tgtEl>
                                        <p:attrNameLst>
                                          <p:attrName>style.visibility</p:attrName>
                                        </p:attrNameLst>
                                      </p:cBhvr>
                                      <p:to>
                                        <p:strVal val="visible"/>
                                      </p:to>
                                    </p:set>
                                    <p:animEffect transition="in" filter="box(in)">
                                      <p:cBhvr>
                                        <p:cTn id="75" dur="500"/>
                                        <p:tgtEl>
                                          <p:spTgt spid="106564"/>
                                        </p:tgtEl>
                                      </p:cBhvr>
                                    </p:animEffect>
                                  </p:childTnLst>
                                </p:cTn>
                              </p:par>
                              <p:par>
                                <p:cTn id="76" presetID="4" presetClass="entr" presetSubtype="16" fill="hold" grpId="0" nodeType="withEffect">
                                  <p:stCondLst>
                                    <p:cond delay="0"/>
                                  </p:stCondLst>
                                  <p:childTnLst>
                                    <p:set>
                                      <p:cBhvr>
                                        <p:cTn id="77" dur="1" fill="hold">
                                          <p:stCondLst>
                                            <p:cond delay="0"/>
                                          </p:stCondLst>
                                        </p:cTn>
                                        <p:tgtEl>
                                          <p:spTgt spid="106561"/>
                                        </p:tgtEl>
                                        <p:attrNameLst>
                                          <p:attrName>style.visibility</p:attrName>
                                        </p:attrNameLst>
                                      </p:cBhvr>
                                      <p:to>
                                        <p:strVal val="visible"/>
                                      </p:to>
                                    </p:set>
                                    <p:animEffect transition="in" filter="box(in)">
                                      <p:cBhvr>
                                        <p:cTn id="78" dur="500"/>
                                        <p:tgtEl>
                                          <p:spTgt spid="106561"/>
                                        </p:tgtEl>
                                      </p:cBhvr>
                                    </p:animEffect>
                                  </p:childTnLst>
                                </p:cTn>
                              </p:par>
                              <p:par>
                                <p:cTn id="79" presetID="4" presetClass="entr" presetSubtype="16" fill="hold" grpId="0" nodeType="withEffect">
                                  <p:stCondLst>
                                    <p:cond delay="0"/>
                                  </p:stCondLst>
                                  <p:childTnLst>
                                    <p:set>
                                      <p:cBhvr>
                                        <p:cTn id="80" dur="1" fill="hold">
                                          <p:stCondLst>
                                            <p:cond delay="0"/>
                                          </p:stCondLst>
                                        </p:cTn>
                                        <p:tgtEl>
                                          <p:spTgt spid="106558"/>
                                        </p:tgtEl>
                                        <p:attrNameLst>
                                          <p:attrName>style.visibility</p:attrName>
                                        </p:attrNameLst>
                                      </p:cBhvr>
                                      <p:to>
                                        <p:strVal val="visible"/>
                                      </p:to>
                                    </p:set>
                                    <p:animEffect transition="in" filter="box(in)">
                                      <p:cBhvr>
                                        <p:cTn id="81" dur="500"/>
                                        <p:tgtEl>
                                          <p:spTgt spid="106558"/>
                                        </p:tgtEl>
                                      </p:cBhvr>
                                    </p:animEffect>
                                  </p:childTnLst>
                                </p:cTn>
                              </p:par>
                              <p:par>
                                <p:cTn id="82" presetID="4" presetClass="entr" presetSubtype="16" fill="hold" grpId="0" nodeType="withEffect">
                                  <p:stCondLst>
                                    <p:cond delay="0"/>
                                  </p:stCondLst>
                                  <p:childTnLst>
                                    <p:set>
                                      <p:cBhvr>
                                        <p:cTn id="83" dur="1" fill="hold">
                                          <p:stCondLst>
                                            <p:cond delay="0"/>
                                          </p:stCondLst>
                                        </p:cTn>
                                        <p:tgtEl>
                                          <p:spTgt spid="106568"/>
                                        </p:tgtEl>
                                        <p:attrNameLst>
                                          <p:attrName>style.visibility</p:attrName>
                                        </p:attrNameLst>
                                      </p:cBhvr>
                                      <p:to>
                                        <p:strVal val="visible"/>
                                      </p:to>
                                    </p:set>
                                    <p:animEffect transition="in" filter="box(in)">
                                      <p:cBhvr>
                                        <p:cTn id="84" dur="500"/>
                                        <p:tgtEl>
                                          <p:spTgt spid="106568"/>
                                        </p:tgtEl>
                                      </p:cBhvr>
                                    </p:animEffect>
                                  </p:childTnLst>
                                </p:cTn>
                              </p:par>
                              <p:par>
                                <p:cTn id="85" presetID="4" presetClass="entr" presetSubtype="16" fill="hold" grpId="0" nodeType="withEffect">
                                  <p:stCondLst>
                                    <p:cond delay="0"/>
                                  </p:stCondLst>
                                  <p:childTnLst>
                                    <p:set>
                                      <p:cBhvr>
                                        <p:cTn id="86" dur="1" fill="hold">
                                          <p:stCondLst>
                                            <p:cond delay="0"/>
                                          </p:stCondLst>
                                        </p:cTn>
                                        <p:tgtEl>
                                          <p:spTgt spid="106553"/>
                                        </p:tgtEl>
                                        <p:attrNameLst>
                                          <p:attrName>style.visibility</p:attrName>
                                        </p:attrNameLst>
                                      </p:cBhvr>
                                      <p:to>
                                        <p:strVal val="visible"/>
                                      </p:to>
                                    </p:set>
                                    <p:animEffect transition="in" filter="box(in)">
                                      <p:cBhvr>
                                        <p:cTn id="87" dur="500"/>
                                        <p:tgtEl>
                                          <p:spTgt spid="106553"/>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nodeType="clickEffect">
                                  <p:stCondLst>
                                    <p:cond delay="0"/>
                                  </p:stCondLst>
                                  <p:childTnLst>
                                    <p:set>
                                      <p:cBhvr>
                                        <p:cTn id="91" dur="1" fill="hold">
                                          <p:stCondLst>
                                            <p:cond delay="0"/>
                                          </p:stCondLst>
                                        </p:cTn>
                                        <p:tgtEl>
                                          <p:spTgt spid="106571"/>
                                        </p:tgtEl>
                                        <p:attrNameLst>
                                          <p:attrName>style.visibility</p:attrName>
                                        </p:attrNameLst>
                                      </p:cBhvr>
                                      <p:to>
                                        <p:strVal val="visible"/>
                                      </p:to>
                                    </p:set>
                                    <p:animEffect transition="in" filter="box(in)">
                                      <p:cBhvr>
                                        <p:cTn id="92" dur="500"/>
                                        <p:tgtEl>
                                          <p:spTgt spid="106571"/>
                                        </p:tgtEl>
                                      </p:cBhvr>
                                    </p:animEffect>
                                  </p:childTnLst>
                                </p:cTn>
                              </p:par>
                              <p:par>
                                <p:cTn id="93" presetID="4" presetClass="entr" presetSubtype="16" fill="hold" grpId="0" nodeType="withEffect">
                                  <p:stCondLst>
                                    <p:cond delay="0"/>
                                  </p:stCondLst>
                                  <p:childTnLst>
                                    <p:set>
                                      <p:cBhvr>
                                        <p:cTn id="94" dur="1" fill="hold">
                                          <p:stCondLst>
                                            <p:cond delay="0"/>
                                          </p:stCondLst>
                                        </p:cTn>
                                        <p:tgtEl>
                                          <p:spTgt spid="106570">
                                            <p:bg/>
                                          </p:spTgt>
                                        </p:tgtEl>
                                        <p:attrNameLst>
                                          <p:attrName>style.visibility</p:attrName>
                                        </p:attrNameLst>
                                      </p:cBhvr>
                                      <p:to>
                                        <p:strVal val="visible"/>
                                      </p:to>
                                    </p:set>
                                    <p:animEffect transition="in" filter="box(in)">
                                      <p:cBhvr>
                                        <p:cTn id="95" dur="500"/>
                                        <p:tgtEl>
                                          <p:spTgt spid="106570">
                                            <p:bg/>
                                          </p:spTgt>
                                        </p:tgtEl>
                                      </p:cBhvr>
                                    </p:animEffect>
                                  </p:childTnLst>
                                </p:cTn>
                              </p:par>
                            </p:childTnLst>
                          </p:cTn>
                        </p:par>
                      </p:childTnLst>
                    </p:cTn>
                  </p:par>
                  <p:par>
                    <p:cTn id="96" fill="hold">
                      <p:stCondLst>
                        <p:cond delay="indefinite"/>
                      </p:stCondLst>
                      <p:childTnLst>
                        <p:par>
                          <p:cTn id="97" fill="hold">
                            <p:stCondLst>
                              <p:cond delay="0"/>
                            </p:stCondLst>
                            <p:childTnLst>
                              <p:par>
                                <p:cTn id="98" presetID="4" presetClass="entr" presetSubtype="16" fill="hold" grpId="0" nodeType="clickEffect">
                                  <p:stCondLst>
                                    <p:cond delay="0"/>
                                  </p:stCondLst>
                                  <p:childTnLst>
                                    <p:set>
                                      <p:cBhvr>
                                        <p:cTn id="99" dur="1" fill="hold">
                                          <p:stCondLst>
                                            <p:cond delay="0"/>
                                          </p:stCondLst>
                                        </p:cTn>
                                        <p:tgtEl>
                                          <p:spTgt spid="106570">
                                            <p:txEl>
                                              <p:pRg st="0" end="0"/>
                                            </p:txEl>
                                          </p:spTgt>
                                        </p:tgtEl>
                                        <p:attrNameLst>
                                          <p:attrName>style.visibility</p:attrName>
                                        </p:attrNameLst>
                                      </p:cBhvr>
                                      <p:to>
                                        <p:strVal val="visible"/>
                                      </p:to>
                                    </p:set>
                                    <p:animEffect transition="in" filter="box(in)">
                                      <p:cBhvr>
                                        <p:cTn id="100" dur="500"/>
                                        <p:tgtEl>
                                          <p:spTgt spid="106570">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4" presetClass="entr" presetSubtype="16" fill="hold" grpId="0" nodeType="clickEffect">
                                  <p:stCondLst>
                                    <p:cond delay="0"/>
                                  </p:stCondLst>
                                  <p:childTnLst>
                                    <p:set>
                                      <p:cBhvr>
                                        <p:cTn id="104" dur="1" fill="hold">
                                          <p:stCondLst>
                                            <p:cond delay="0"/>
                                          </p:stCondLst>
                                        </p:cTn>
                                        <p:tgtEl>
                                          <p:spTgt spid="106570">
                                            <p:txEl>
                                              <p:pRg st="1" end="1"/>
                                            </p:txEl>
                                          </p:spTgt>
                                        </p:tgtEl>
                                        <p:attrNameLst>
                                          <p:attrName>style.visibility</p:attrName>
                                        </p:attrNameLst>
                                      </p:cBhvr>
                                      <p:to>
                                        <p:strVal val="visible"/>
                                      </p:to>
                                    </p:set>
                                    <p:animEffect transition="in" filter="box(in)">
                                      <p:cBhvr>
                                        <p:cTn id="105" dur="500"/>
                                        <p:tgtEl>
                                          <p:spTgt spid="106570">
                                            <p:txEl>
                                              <p:pRg st="1" end="1"/>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4" presetClass="entr" presetSubtype="16" fill="hold" grpId="0" nodeType="clickEffect">
                                  <p:stCondLst>
                                    <p:cond delay="0"/>
                                  </p:stCondLst>
                                  <p:childTnLst>
                                    <p:set>
                                      <p:cBhvr>
                                        <p:cTn id="109" dur="1" fill="hold">
                                          <p:stCondLst>
                                            <p:cond delay="0"/>
                                          </p:stCondLst>
                                        </p:cTn>
                                        <p:tgtEl>
                                          <p:spTgt spid="106570">
                                            <p:txEl>
                                              <p:pRg st="2" end="2"/>
                                            </p:txEl>
                                          </p:spTgt>
                                        </p:tgtEl>
                                        <p:attrNameLst>
                                          <p:attrName>style.visibility</p:attrName>
                                        </p:attrNameLst>
                                      </p:cBhvr>
                                      <p:to>
                                        <p:strVal val="visible"/>
                                      </p:to>
                                    </p:set>
                                    <p:animEffect transition="in" filter="box(in)">
                                      <p:cBhvr>
                                        <p:cTn id="110" dur="500"/>
                                        <p:tgtEl>
                                          <p:spTgt spid="106570">
                                            <p:txEl>
                                              <p:pRg st="2" end="2"/>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4" presetClass="entr" presetSubtype="16" fill="hold" grpId="0" nodeType="clickEffect">
                                  <p:stCondLst>
                                    <p:cond delay="0"/>
                                  </p:stCondLst>
                                  <p:childTnLst>
                                    <p:set>
                                      <p:cBhvr>
                                        <p:cTn id="114" dur="1" fill="hold">
                                          <p:stCondLst>
                                            <p:cond delay="0"/>
                                          </p:stCondLst>
                                        </p:cTn>
                                        <p:tgtEl>
                                          <p:spTgt spid="106570">
                                            <p:txEl>
                                              <p:pRg st="3" end="3"/>
                                            </p:txEl>
                                          </p:spTgt>
                                        </p:tgtEl>
                                        <p:attrNameLst>
                                          <p:attrName>style.visibility</p:attrName>
                                        </p:attrNameLst>
                                      </p:cBhvr>
                                      <p:to>
                                        <p:strVal val="visible"/>
                                      </p:to>
                                    </p:set>
                                    <p:animEffect transition="in" filter="box(in)">
                                      <p:cBhvr>
                                        <p:cTn id="115" dur="500"/>
                                        <p:tgtEl>
                                          <p:spTgt spid="106570">
                                            <p:txEl>
                                              <p:pRg st="3" end="3"/>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4" presetClass="entr" presetSubtype="16" fill="hold" grpId="0" nodeType="clickEffect">
                                  <p:stCondLst>
                                    <p:cond delay="0"/>
                                  </p:stCondLst>
                                  <p:childTnLst>
                                    <p:set>
                                      <p:cBhvr>
                                        <p:cTn id="119" dur="1" fill="hold">
                                          <p:stCondLst>
                                            <p:cond delay="0"/>
                                          </p:stCondLst>
                                        </p:cTn>
                                        <p:tgtEl>
                                          <p:spTgt spid="106570">
                                            <p:txEl>
                                              <p:pRg st="4" end="4"/>
                                            </p:txEl>
                                          </p:spTgt>
                                        </p:tgtEl>
                                        <p:attrNameLst>
                                          <p:attrName>style.visibility</p:attrName>
                                        </p:attrNameLst>
                                      </p:cBhvr>
                                      <p:to>
                                        <p:strVal val="visible"/>
                                      </p:to>
                                    </p:set>
                                    <p:animEffect transition="in" filter="box(in)">
                                      <p:cBhvr>
                                        <p:cTn id="120" dur="500"/>
                                        <p:tgtEl>
                                          <p:spTgt spid="106570">
                                            <p:txEl>
                                              <p:pRg st="4" end="4"/>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4" presetClass="entr" presetSubtype="16" fill="hold" grpId="0" nodeType="clickEffect">
                                  <p:stCondLst>
                                    <p:cond delay="0"/>
                                  </p:stCondLst>
                                  <p:childTnLst>
                                    <p:set>
                                      <p:cBhvr>
                                        <p:cTn id="124" dur="1" fill="hold">
                                          <p:stCondLst>
                                            <p:cond delay="0"/>
                                          </p:stCondLst>
                                        </p:cTn>
                                        <p:tgtEl>
                                          <p:spTgt spid="106570">
                                            <p:txEl>
                                              <p:pRg st="5" end="5"/>
                                            </p:txEl>
                                          </p:spTgt>
                                        </p:tgtEl>
                                        <p:attrNameLst>
                                          <p:attrName>style.visibility</p:attrName>
                                        </p:attrNameLst>
                                      </p:cBhvr>
                                      <p:to>
                                        <p:strVal val="visible"/>
                                      </p:to>
                                    </p:set>
                                    <p:animEffect transition="in" filter="box(in)">
                                      <p:cBhvr>
                                        <p:cTn id="125" dur="500"/>
                                        <p:tgtEl>
                                          <p:spTgt spid="106570">
                                            <p:txEl>
                                              <p:pRg st="5" end="5"/>
                                            </p:txEl>
                                          </p:spTgt>
                                        </p:tgtEl>
                                      </p:cBhvr>
                                    </p:animEffect>
                                  </p:childTnLst>
                                </p:cTn>
                              </p:par>
                            </p:childTnLst>
                          </p:cTn>
                        </p:par>
                      </p:childTnLst>
                    </p:cTn>
                  </p:par>
                  <p:par>
                    <p:cTn id="126" fill="hold">
                      <p:stCondLst>
                        <p:cond delay="indefinite"/>
                      </p:stCondLst>
                      <p:childTnLst>
                        <p:par>
                          <p:cTn id="127" fill="hold">
                            <p:stCondLst>
                              <p:cond delay="0"/>
                            </p:stCondLst>
                            <p:childTnLst>
                              <p:par>
                                <p:cTn id="128" presetID="4" presetClass="entr" presetSubtype="16" fill="hold" grpId="0" nodeType="clickEffect">
                                  <p:stCondLst>
                                    <p:cond delay="0"/>
                                  </p:stCondLst>
                                  <p:childTnLst>
                                    <p:set>
                                      <p:cBhvr>
                                        <p:cTn id="129" dur="1" fill="hold">
                                          <p:stCondLst>
                                            <p:cond delay="0"/>
                                          </p:stCondLst>
                                        </p:cTn>
                                        <p:tgtEl>
                                          <p:spTgt spid="106570">
                                            <p:txEl>
                                              <p:pRg st="6" end="6"/>
                                            </p:txEl>
                                          </p:spTgt>
                                        </p:tgtEl>
                                        <p:attrNameLst>
                                          <p:attrName>style.visibility</p:attrName>
                                        </p:attrNameLst>
                                      </p:cBhvr>
                                      <p:to>
                                        <p:strVal val="visible"/>
                                      </p:to>
                                    </p:set>
                                    <p:animEffect transition="in" filter="box(in)">
                                      <p:cBhvr>
                                        <p:cTn id="130" dur="500"/>
                                        <p:tgtEl>
                                          <p:spTgt spid="10657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49" grpId="0"/>
      <p:bldP spid="106550" grpId="0"/>
      <p:bldP spid="106551" grpId="0"/>
      <p:bldP spid="106552" grpId="0"/>
      <p:bldP spid="106553" grpId="0"/>
      <p:bldP spid="106554" grpId="0"/>
      <p:bldP spid="106555" grpId="0" animBg="1"/>
      <p:bldP spid="106556" grpId="0" animBg="1"/>
      <p:bldP spid="106557" grpId="0" animBg="1"/>
      <p:bldP spid="106558" grpId="0" animBg="1"/>
      <p:bldP spid="106559" grpId="0" animBg="1"/>
      <p:bldP spid="106560" grpId="0" animBg="1"/>
      <p:bldP spid="106561" grpId="0" animBg="1"/>
      <p:bldP spid="106562" grpId="0" animBg="1"/>
      <p:bldP spid="106563" grpId="0" animBg="1"/>
      <p:bldP spid="106564" grpId="0"/>
      <p:bldP spid="106565" grpId="0" animBg="1"/>
      <p:bldP spid="106566" grpId="0" animBg="1"/>
      <p:bldP spid="106567" grpId="0" animBg="1"/>
      <p:bldP spid="106568" grpId="0" animBg="1"/>
      <p:bldP spid="106569" grpId="0" build="p" animBg="1"/>
      <p:bldP spid="106570" grpId="0" build="p"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624642" name="8 Rectángulo"/>
          <p:cNvSpPr>
            <a:spLocks noChangeArrowheads="1"/>
          </p:cNvSpPr>
          <p:nvPr/>
        </p:nvSpPr>
        <p:spPr bwMode="auto">
          <a:xfrm>
            <a:off x="288926" y="411957"/>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624643" name="Picture 9"/>
          <p:cNvPicPr>
            <a:picLocks noChangeAspect="1" noChangeArrowheads="1"/>
          </p:cNvPicPr>
          <p:nvPr/>
        </p:nvPicPr>
        <p:blipFill>
          <a:blip r:embed="rId3" cstate="print">
            <a:lum bright="48000" contrast="18000"/>
            <a:grayscl/>
          </a:blip>
          <a:srcRect/>
          <a:stretch>
            <a:fillRect/>
          </a:stretch>
        </p:blipFill>
        <p:spPr bwMode="auto">
          <a:xfrm>
            <a:off x="0" y="559594"/>
            <a:ext cx="9144000" cy="3308747"/>
          </a:xfrm>
          <a:prstGeom prst="rect">
            <a:avLst/>
          </a:prstGeom>
          <a:noFill/>
          <a:ln w="15875" algn="ctr">
            <a:noFill/>
            <a:miter lim="800000"/>
            <a:headEnd/>
            <a:tailEnd/>
          </a:ln>
        </p:spPr>
      </p:pic>
      <p:sp>
        <p:nvSpPr>
          <p:cNvPr id="587780" name="Text Box 4"/>
          <p:cNvSpPr txBox="1">
            <a:spLocks noChangeArrowheads="1"/>
          </p:cNvSpPr>
          <p:nvPr/>
        </p:nvSpPr>
        <p:spPr bwMode="auto">
          <a:xfrm>
            <a:off x="5580112" y="915566"/>
            <a:ext cx="3375025" cy="360040"/>
          </a:xfrm>
          <a:prstGeom prst="rect">
            <a:avLst/>
          </a:prstGeom>
          <a:noFill/>
          <a:ln w="15875" algn="ctr">
            <a:noFill/>
            <a:miter lim="800000"/>
            <a:headEnd/>
            <a:tailEnd/>
          </a:ln>
        </p:spPr>
        <p:txBody>
          <a:bodyPr lIns="45695" tIns="45695" rIns="45695" bIns="45695" anchor="ctr"/>
          <a:lstStyle/>
          <a:p>
            <a:pPr defTabSz="895350" eaLnBrk="1" hangingPunct="1">
              <a:defRPr/>
            </a:pPr>
            <a:r>
              <a:rPr lang="en-US" sz="4000" dirty="0" err="1">
                <a:solidFill>
                  <a:schemeClr val="accent4"/>
                </a:solidFill>
              </a:rPr>
              <a:t>incondicional</a:t>
            </a:r>
            <a:endParaRPr lang="en-US" sz="4000" dirty="0">
              <a:solidFill>
                <a:schemeClr val="accent4"/>
              </a:solidFill>
            </a:endParaRPr>
          </a:p>
        </p:txBody>
      </p:sp>
      <p:sp>
        <p:nvSpPr>
          <p:cNvPr id="587781" name="Text Box 5"/>
          <p:cNvSpPr txBox="1">
            <a:spLocks noChangeArrowheads="1"/>
          </p:cNvSpPr>
          <p:nvPr/>
        </p:nvSpPr>
        <p:spPr bwMode="auto">
          <a:xfrm>
            <a:off x="5580112" y="3948708"/>
            <a:ext cx="3389313" cy="351234"/>
          </a:xfrm>
          <a:prstGeom prst="rect">
            <a:avLst/>
          </a:prstGeom>
          <a:noFill/>
          <a:ln w="15875" algn="ctr">
            <a:noFill/>
            <a:miter lim="800000"/>
            <a:headEnd/>
            <a:tailEnd/>
          </a:ln>
        </p:spPr>
        <p:txBody>
          <a:bodyPr lIns="45695" tIns="45695" rIns="45695" bIns="45695" anchor="ctr"/>
          <a:lstStyle/>
          <a:p>
            <a:pPr algn="ctr" defTabSz="895350">
              <a:defRPr/>
            </a:pPr>
            <a:r>
              <a:rPr lang="es-ES" sz="4000" dirty="0">
                <a:solidFill>
                  <a:schemeClr val="accent4"/>
                </a:solidFill>
              </a:rPr>
              <a:t>condicional</a:t>
            </a:r>
          </a:p>
        </p:txBody>
      </p:sp>
      <p:sp>
        <p:nvSpPr>
          <p:cNvPr id="315398" name="Text Box 6"/>
          <p:cNvSpPr txBox="1">
            <a:spLocks noChangeArrowheads="1"/>
          </p:cNvSpPr>
          <p:nvPr/>
        </p:nvSpPr>
        <p:spPr bwMode="auto">
          <a:xfrm>
            <a:off x="256778" y="627905"/>
            <a:ext cx="5467350" cy="4104085"/>
          </a:xfrm>
          <a:prstGeom prst="rect">
            <a:avLst/>
          </a:prstGeom>
          <a:noFill/>
          <a:ln w="9525" algn="ctr">
            <a:noFill/>
            <a:miter lim="800000"/>
            <a:headEnd/>
            <a:tailEnd/>
          </a:ln>
        </p:spPr>
        <p:txBody>
          <a:bodyPr lIns="45687" tIns="45687" rIns="45687" bIns="45687"/>
          <a:lstStyle/>
          <a:p>
            <a:pPr algn="ctr" defTabSz="895350" eaLnBrk="1" hangingPunct="1">
              <a:spcBef>
                <a:spcPts val="1200"/>
              </a:spcBef>
              <a:defRPr/>
            </a:pPr>
            <a:r>
              <a:rPr lang="es-AR" sz="4800" dirty="0">
                <a:solidFill>
                  <a:schemeClr val="accent4"/>
                </a:solidFill>
              </a:rPr>
              <a:t>honrar</a:t>
            </a:r>
            <a:r>
              <a:rPr lang="es-AR" sz="4800" dirty="0">
                <a:solidFill>
                  <a:schemeClr val="tx1"/>
                </a:solidFill>
              </a:rPr>
              <a:t>             </a:t>
            </a:r>
            <a:endParaRPr lang="es-AR" sz="4800" dirty="0" smtClean="0">
              <a:solidFill>
                <a:schemeClr val="tx1"/>
              </a:solidFill>
            </a:endParaRPr>
          </a:p>
          <a:p>
            <a:pPr algn="ctr" defTabSz="895350" eaLnBrk="1" hangingPunct="1">
              <a:spcBef>
                <a:spcPts val="1200"/>
              </a:spcBef>
              <a:defRPr/>
            </a:pPr>
            <a:r>
              <a:rPr lang="es-AR" sz="4800" dirty="0" smtClean="0">
                <a:solidFill>
                  <a:schemeClr val="tx1"/>
                </a:solidFill>
              </a:rPr>
              <a:t>los </a:t>
            </a:r>
            <a:r>
              <a:rPr lang="es-AR" sz="4800" dirty="0">
                <a:solidFill>
                  <a:schemeClr val="tx1"/>
                </a:solidFill>
              </a:rPr>
              <a:t>compromisos no significa necesariamente </a:t>
            </a:r>
            <a:r>
              <a:rPr lang="es-AR" sz="4800" dirty="0">
                <a:solidFill>
                  <a:schemeClr val="accent4"/>
                </a:solidFill>
              </a:rPr>
              <a:t>cumplirlos</a:t>
            </a:r>
            <a:endParaRPr lang="en-US" sz="4800" dirty="0">
              <a:solidFill>
                <a:schemeClr val="tx1"/>
              </a:solidFill>
            </a:endParaRPr>
          </a:p>
        </p:txBody>
      </p:sp>
      <p:sp>
        <p:nvSpPr>
          <p:cNvPr id="10" name="9 Flecha derecha"/>
          <p:cNvSpPr/>
          <p:nvPr/>
        </p:nvSpPr>
        <p:spPr bwMode="auto">
          <a:xfrm>
            <a:off x="5048251" y="781050"/>
            <a:ext cx="245474" cy="672525"/>
          </a:xfrm>
          <a:prstGeom prst="rightArrow">
            <a:avLst/>
          </a:prstGeom>
          <a:solidFill>
            <a:schemeClr val="accent4"/>
          </a:solidFill>
          <a:ln w="9525" cap="flat" cmpd="sng" algn="ctr">
            <a:noFill/>
            <a:prstDash val="solid"/>
            <a:round/>
            <a:headEnd type="none" w="med" len="med"/>
            <a:tailEnd type="none" w="med" len="med"/>
          </a:ln>
          <a:effectLst/>
        </p:spPr>
        <p:txBody>
          <a:bodyPr wrap="none">
            <a:spAutoFit/>
          </a:bodyPr>
          <a:lstStyle/>
          <a:p>
            <a:pPr>
              <a:defRPr/>
            </a:pPr>
            <a:endParaRPr lang="es-AR" sz="1600"/>
          </a:p>
        </p:txBody>
      </p:sp>
      <p:sp>
        <p:nvSpPr>
          <p:cNvPr id="11" name="10 Flecha derecha"/>
          <p:cNvSpPr/>
          <p:nvPr/>
        </p:nvSpPr>
        <p:spPr bwMode="auto">
          <a:xfrm>
            <a:off x="5048251" y="3824288"/>
            <a:ext cx="245474" cy="672525"/>
          </a:xfrm>
          <a:prstGeom prst="rightArrow">
            <a:avLst/>
          </a:prstGeom>
          <a:solidFill>
            <a:schemeClr val="accent4"/>
          </a:solidFill>
          <a:ln w="9525" cap="flat" cmpd="sng" algn="ctr">
            <a:noFill/>
            <a:prstDash val="solid"/>
            <a:round/>
            <a:headEnd type="none" w="med" len="med"/>
            <a:tailEnd type="none" w="med" len="med"/>
          </a:ln>
          <a:effectLst/>
        </p:spPr>
        <p:txBody>
          <a:bodyPr wrap="none">
            <a:spAutoFit/>
          </a:bodyPr>
          <a:lstStyle/>
          <a:p>
            <a:pPr>
              <a:defRPr/>
            </a:pPr>
            <a:endParaRPr lang="es-AR" sz="1600"/>
          </a:p>
        </p:txBody>
      </p:sp>
      <p:sp>
        <p:nvSpPr>
          <p:cNvPr id="9"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0114" name="Rectangle 2"/>
          <p:cNvSpPr>
            <a:spLocks noGrp="1" noChangeArrowheads="1"/>
          </p:cNvSpPr>
          <p:nvPr>
            <p:ph type="title"/>
          </p:nvPr>
        </p:nvSpPr>
        <p:spPr>
          <a:xfrm>
            <a:off x="230188" y="-10074"/>
            <a:ext cx="8229600" cy="594066"/>
          </a:xfrm>
        </p:spPr>
        <p:txBody>
          <a:bodyPr>
            <a:noAutofit/>
          </a:bodyPr>
          <a:lstStyle/>
          <a:p>
            <a:pPr eaLnBrk="1" hangingPunct="1"/>
            <a:r>
              <a:rPr lang="es-ES_tradnl" dirty="0" err="1" smtClean="0"/>
              <a:t>recompromisos</a:t>
            </a:r>
            <a:r>
              <a:rPr lang="es-ES_tradnl" sz="3200" dirty="0" smtClean="0"/>
              <a:t> </a:t>
            </a:r>
            <a:r>
              <a:rPr lang="es-ES_tradnl" dirty="0" smtClean="0"/>
              <a:t>conversacionales</a:t>
            </a:r>
            <a:endParaRPr lang="es-AR" dirty="0" smtClean="0"/>
          </a:p>
        </p:txBody>
      </p:sp>
      <p:sp>
        <p:nvSpPr>
          <p:cNvPr id="322563" name="Text Box 3"/>
          <p:cNvSpPr txBox="1">
            <a:spLocks noChangeArrowheads="1"/>
          </p:cNvSpPr>
          <p:nvPr/>
        </p:nvSpPr>
        <p:spPr bwMode="auto">
          <a:xfrm>
            <a:off x="755576" y="1275607"/>
            <a:ext cx="2736304" cy="459591"/>
          </a:xfrm>
          <a:prstGeom prst="rect">
            <a:avLst/>
          </a:prstGeom>
          <a:solidFill>
            <a:schemeClr val="accent6">
              <a:lumMod val="40000"/>
              <a:lumOff val="60000"/>
            </a:schemeClr>
          </a:solidFill>
          <a:ln w="9525">
            <a:solidFill>
              <a:schemeClr val="tx1"/>
            </a:solidFill>
            <a:miter lim="800000"/>
            <a:headEnd/>
            <a:tailEnd/>
          </a:ln>
        </p:spPr>
        <p:txBody>
          <a:bodyPr wrap="square" lIns="89384" tIns="44693" rIns="89384" bIns="44693">
            <a:spAutoFit/>
          </a:bodyPr>
          <a:lstStyle/>
          <a:p>
            <a:pPr algn="ctr" defTabSz="895350">
              <a:buFont typeface="Wingdings" pitchFamily="2" charset="2"/>
              <a:buNone/>
            </a:pPr>
            <a:r>
              <a:rPr lang="es-ES_tradnl" sz="2400" b="1" smtClean="0">
                <a:solidFill>
                  <a:srgbClr val="002960"/>
                </a:solidFill>
              </a:rPr>
              <a:t>OBJETIVOS</a:t>
            </a:r>
            <a:endParaRPr lang="es-ES" sz="2400" b="1">
              <a:solidFill>
                <a:srgbClr val="002960"/>
              </a:solidFill>
            </a:endParaRPr>
          </a:p>
        </p:txBody>
      </p:sp>
      <p:sp>
        <p:nvSpPr>
          <p:cNvPr id="322564" name="Text Box 4"/>
          <p:cNvSpPr txBox="1">
            <a:spLocks noChangeArrowheads="1"/>
          </p:cNvSpPr>
          <p:nvPr/>
        </p:nvSpPr>
        <p:spPr bwMode="auto">
          <a:xfrm>
            <a:off x="4198008" y="854631"/>
            <a:ext cx="4824536" cy="1429087"/>
          </a:xfrm>
          <a:prstGeom prst="rect">
            <a:avLst/>
          </a:prstGeom>
          <a:noFill/>
          <a:ln w="9525">
            <a:noFill/>
            <a:miter lim="800000"/>
            <a:headEnd/>
            <a:tailEnd/>
          </a:ln>
        </p:spPr>
        <p:txBody>
          <a:bodyPr wrap="square" lIns="89384" tIns="44693" rIns="89384" bIns="44693">
            <a:spAutoFit/>
          </a:bodyPr>
          <a:lstStyle/>
          <a:p>
            <a:pPr marL="177800" indent="-177800" algn="l" defTabSz="895350">
              <a:spcBef>
                <a:spcPts val="600"/>
              </a:spcBef>
              <a:buFont typeface="Wingdings" pitchFamily="2" charset="2"/>
              <a:buChar char="§"/>
            </a:pPr>
            <a:r>
              <a:rPr lang="es-ES_tradnl" sz="1800" b="1" dirty="0">
                <a:solidFill>
                  <a:srgbClr val="002960"/>
                </a:solidFill>
              </a:rPr>
              <a:t> Reparar la </a:t>
            </a:r>
            <a:r>
              <a:rPr lang="es-ES_tradnl" sz="1800" b="1" dirty="0" smtClean="0">
                <a:solidFill>
                  <a:srgbClr val="002960"/>
                </a:solidFill>
              </a:rPr>
              <a:t>tarea</a:t>
            </a:r>
            <a:endParaRPr lang="es-ES_tradnl" sz="1800" b="1" dirty="0">
              <a:solidFill>
                <a:srgbClr val="002960"/>
              </a:solidFill>
            </a:endParaRPr>
          </a:p>
          <a:p>
            <a:pPr marL="177800" indent="-177800" algn="l" defTabSz="895350">
              <a:spcBef>
                <a:spcPts val="600"/>
              </a:spcBef>
              <a:buFont typeface="Wingdings" pitchFamily="2" charset="2"/>
              <a:buChar char="§"/>
            </a:pPr>
            <a:r>
              <a:rPr lang="es-ES_tradnl" sz="1800" b="1" dirty="0">
                <a:solidFill>
                  <a:srgbClr val="002960"/>
                </a:solidFill>
              </a:rPr>
              <a:t> Reparar la confianza      </a:t>
            </a:r>
          </a:p>
          <a:p>
            <a:pPr marL="177800" indent="-177800" algn="l" defTabSz="895350">
              <a:spcBef>
                <a:spcPts val="600"/>
              </a:spcBef>
              <a:buFont typeface="Wingdings" pitchFamily="2" charset="2"/>
              <a:buChar char="§"/>
            </a:pPr>
            <a:r>
              <a:rPr lang="es-ES_tradnl" sz="1800" b="1" dirty="0">
                <a:solidFill>
                  <a:srgbClr val="002960"/>
                </a:solidFill>
              </a:rPr>
              <a:t> Recuperar la </a:t>
            </a:r>
            <a:r>
              <a:rPr lang="es-ES_tradnl" sz="1800" b="1" dirty="0" smtClean="0">
                <a:solidFill>
                  <a:srgbClr val="002960"/>
                </a:solidFill>
              </a:rPr>
              <a:t>integridad</a:t>
            </a:r>
          </a:p>
          <a:p>
            <a:pPr marL="177800" indent="-177800" algn="l" defTabSz="895350">
              <a:spcBef>
                <a:spcPts val="600"/>
              </a:spcBef>
              <a:buFont typeface="Wingdings" pitchFamily="2" charset="2"/>
              <a:buChar char="§"/>
            </a:pPr>
            <a:r>
              <a:rPr lang="es-ES_tradnl" sz="1800" b="1" dirty="0" smtClean="0">
                <a:solidFill>
                  <a:srgbClr val="002960"/>
                </a:solidFill>
              </a:rPr>
              <a:t> Prevenir quiebres futuros (aprender)           </a:t>
            </a:r>
            <a:endParaRPr lang="es-ES" sz="1800" b="1" dirty="0">
              <a:solidFill>
                <a:srgbClr val="002960"/>
              </a:solidFill>
            </a:endParaRPr>
          </a:p>
        </p:txBody>
      </p:sp>
      <p:sp>
        <p:nvSpPr>
          <p:cNvPr id="322565" name="Text Box 5"/>
          <p:cNvSpPr txBox="1">
            <a:spLocks noChangeArrowheads="1"/>
          </p:cNvSpPr>
          <p:nvPr/>
        </p:nvSpPr>
        <p:spPr bwMode="auto">
          <a:xfrm>
            <a:off x="755576" y="2571751"/>
            <a:ext cx="2736304" cy="459591"/>
          </a:xfrm>
          <a:prstGeom prst="rect">
            <a:avLst/>
          </a:prstGeom>
          <a:solidFill>
            <a:schemeClr val="accent6">
              <a:lumMod val="40000"/>
              <a:lumOff val="60000"/>
            </a:schemeClr>
          </a:solidFill>
          <a:ln w="9525">
            <a:solidFill>
              <a:schemeClr val="tx1"/>
            </a:solidFill>
            <a:miter lim="800000"/>
            <a:headEnd/>
            <a:tailEnd/>
          </a:ln>
        </p:spPr>
        <p:txBody>
          <a:bodyPr wrap="square" lIns="89384" tIns="44693" rIns="89384" bIns="44693">
            <a:spAutoFit/>
          </a:bodyPr>
          <a:lstStyle/>
          <a:p>
            <a:pPr defTabSz="895350">
              <a:buFont typeface="Wingdings" pitchFamily="2" charset="2"/>
              <a:buNone/>
            </a:pPr>
            <a:r>
              <a:rPr lang="es-ES_tradnl" sz="2400" b="1" smtClean="0">
                <a:solidFill>
                  <a:srgbClr val="002960"/>
                </a:solidFill>
              </a:rPr>
              <a:t>HERRAMIENTAS</a:t>
            </a:r>
            <a:endParaRPr lang="es-ES" sz="2400" b="1">
              <a:solidFill>
                <a:srgbClr val="002960"/>
              </a:solidFill>
            </a:endParaRPr>
          </a:p>
        </p:txBody>
      </p:sp>
      <p:sp>
        <p:nvSpPr>
          <p:cNvPr id="322566" name="Text Box 6"/>
          <p:cNvSpPr txBox="1">
            <a:spLocks noChangeArrowheads="1"/>
          </p:cNvSpPr>
          <p:nvPr/>
        </p:nvSpPr>
        <p:spPr bwMode="auto">
          <a:xfrm>
            <a:off x="4194652" y="2455079"/>
            <a:ext cx="2322126" cy="721201"/>
          </a:xfrm>
          <a:prstGeom prst="rect">
            <a:avLst/>
          </a:prstGeom>
          <a:noFill/>
          <a:ln w="9525">
            <a:noFill/>
            <a:miter lim="800000"/>
            <a:headEnd/>
            <a:tailEnd/>
          </a:ln>
        </p:spPr>
        <p:txBody>
          <a:bodyPr wrap="none" lIns="89384" tIns="44693" rIns="89384" bIns="44693">
            <a:spAutoFit/>
          </a:bodyPr>
          <a:lstStyle/>
          <a:p>
            <a:pPr marL="177800" indent="-177800" algn="l" defTabSz="895350">
              <a:spcBef>
                <a:spcPts val="600"/>
              </a:spcBef>
              <a:buFont typeface="Wingdings" pitchFamily="2" charset="2"/>
              <a:buChar char="§"/>
            </a:pPr>
            <a:r>
              <a:rPr lang="es-ES_tradnl" sz="1800" b="1" dirty="0">
                <a:solidFill>
                  <a:srgbClr val="002960"/>
                </a:solidFill>
              </a:rPr>
              <a:t> Reclamo </a:t>
            </a:r>
            <a:r>
              <a:rPr lang="es-ES_tradnl" sz="1800" b="1" dirty="0" smtClean="0">
                <a:solidFill>
                  <a:srgbClr val="002960"/>
                </a:solidFill>
              </a:rPr>
              <a:t>efectivo</a:t>
            </a:r>
            <a:endParaRPr lang="es-ES_tradnl" sz="1800" b="1" dirty="0">
              <a:solidFill>
                <a:srgbClr val="002960"/>
              </a:solidFill>
            </a:endParaRPr>
          </a:p>
          <a:p>
            <a:pPr marL="177800" indent="-177800" algn="l" defTabSz="895350">
              <a:spcBef>
                <a:spcPts val="600"/>
              </a:spcBef>
              <a:buFont typeface="Wingdings" pitchFamily="2" charset="2"/>
              <a:buChar char="§"/>
            </a:pPr>
            <a:r>
              <a:rPr lang="es-ES_tradnl" sz="1800" b="1" dirty="0">
                <a:solidFill>
                  <a:srgbClr val="002960"/>
                </a:solidFill>
              </a:rPr>
              <a:t> Disculpa efectiva</a:t>
            </a:r>
            <a:endParaRPr lang="es-ES" sz="1800" b="1" dirty="0">
              <a:solidFill>
                <a:srgbClr val="002960"/>
              </a:solidFill>
            </a:endParaRPr>
          </a:p>
        </p:txBody>
      </p:sp>
      <p:sp>
        <p:nvSpPr>
          <p:cNvPr id="322567" name="Text Box 7"/>
          <p:cNvSpPr txBox="1">
            <a:spLocks noChangeArrowheads="1"/>
          </p:cNvSpPr>
          <p:nvPr/>
        </p:nvSpPr>
        <p:spPr bwMode="auto">
          <a:xfrm>
            <a:off x="755576" y="3839398"/>
            <a:ext cx="2736304" cy="459591"/>
          </a:xfrm>
          <a:prstGeom prst="rect">
            <a:avLst/>
          </a:prstGeom>
          <a:solidFill>
            <a:schemeClr val="accent6">
              <a:lumMod val="40000"/>
              <a:lumOff val="60000"/>
            </a:schemeClr>
          </a:solidFill>
          <a:ln w="9525">
            <a:solidFill>
              <a:schemeClr val="tx1"/>
            </a:solidFill>
            <a:miter lim="800000"/>
            <a:headEnd/>
            <a:tailEnd/>
          </a:ln>
        </p:spPr>
        <p:txBody>
          <a:bodyPr wrap="square" lIns="89384" tIns="44693" rIns="89384" bIns="44693">
            <a:spAutoFit/>
          </a:bodyPr>
          <a:lstStyle/>
          <a:p>
            <a:pPr algn="ctr" defTabSz="895350">
              <a:buFont typeface="Wingdings" pitchFamily="2" charset="2"/>
              <a:buNone/>
            </a:pPr>
            <a:r>
              <a:rPr lang="es-ES_tradnl" sz="2400" b="1" smtClean="0">
                <a:solidFill>
                  <a:srgbClr val="002960"/>
                </a:solidFill>
              </a:rPr>
              <a:t>MENSAJE</a:t>
            </a:r>
            <a:endParaRPr lang="es-ES" sz="2400" b="1">
              <a:solidFill>
                <a:srgbClr val="002960"/>
              </a:solidFill>
            </a:endParaRPr>
          </a:p>
        </p:txBody>
      </p:sp>
      <p:sp>
        <p:nvSpPr>
          <p:cNvPr id="322568" name="Text Box 8"/>
          <p:cNvSpPr txBox="1">
            <a:spLocks noChangeArrowheads="1"/>
          </p:cNvSpPr>
          <p:nvPr/>
        </p:nvSpPr>
        <p:spPr bwMode="auto">
          <a:xfrm>
            <a:off x="4201636" y="3788668"/>
            <a:ext cx="4705920" cy="367258"/>
          </a:xfrm>
          <a:prstGeom prst="rect">
            <a:avLst/>
          </a:prstGeom>
          <a:noFill/>
          <a:ln w="9525">
            <a:noFill/>
            <a:miter lim="800000"/>
            <a:headEnd/>
            <a:tailEnd/>
          </a:ln>
        </p:spPr>
        <p:txBody>
          <a:bodyPr wrap="square" lIns="89384" tIns="44693" rIns="89384" bIns="44693">
            <a:spAutoFit/>
          </a:bodyPr>
          <a:lstStyle/>
          <a:p>
            <a:pPr marL="177800" indent="-177800" defTabSz="895350">
              <a:buFont typeface="Wingdings" pitchFamily="2" charset="2"/>
              <a:buChar char="§"/>
            </a:pPr>
            <a:r>
              <a:rPr lang="es-ES_tradnl" sz="1800" b="1" dirty="0" smtClean="0">
                <a:solidFill>
                  <a:srgbClr val="002960"/>
                </a:solidFill>
              </a:rPr>
              <a:t>“Mi </a:t>
            </a:r>
            <a:r>
              <a:rPr lang="es-ES_tradnl" sz="1800" b="1" dirty="0">
                <a:solidFill>
                  <a:srgbClr val="002960"/>
                </a:solidFill>
              </a:rPr>
              <a:t>palabra y tu palabra importan...”</a:t>
            </a:r>
            <a:endParaRPr lang="es-ES" sz="1800" b="1" dirty="0">
              <a:solidFill>
                <a:srgbClr val="002960"/>
              </a:solidFill>
            </a:endParaRPr>
          </a:p>
        </p:txBody>
      </p:sp>
      <p:sp>
        <p:nvSpPr>
          <p:cNvPr id="9" name="Left Brace 8"/>
          <p:cNvSpPr/>
          <p:nvPr/>
        </p:nvSpPr>
        <p:spPr bwMode="auto">
          <a:xfrm>
            <a:off x="3923928" y="951570"/>
            <a:ext cx="216024" cy="1242138"/>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10" name="Left Brace 9"/>
          <p:cNvSpPr/>
          <p:nvPr/>
        </p:nvSpPr>
        <p:spPr bwMode="auto">
          <a:xfrm>
            <a:off x="3923929" y="2409732"/>
            <a:ext cx="229471" cy="810090"/>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11" name="Left Brace 10"/>
          <p:cNvSpPr/>
          <p:nvPr/>
        </p:nvSpPr>
        <p:spPr bwMode="auto">
          <a:xfrm>
            <a:off x="3923928" y="3553943"/>
            <a:ext cx="234244" cy="810090"/>
          </a:xfrm>
          <a:prstGeom prst="leftBrac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12" name="1 Marcador de número de diapositiva"/>
          <p:cNvSpPr>
            <a:spLocks noGrp="1"/>
          </p:cNvSpPr>
          <p:nvPr>
            <p:ph type="sldNum" sz="quarter" idx="10"/>
          </p:nvPr>
        </p:nvSpPr>
        <p:spPr>
          <a:xfrm>
            <a:off x="6948264" y="4876006"/>
            <a:ext cx="2133600" cy="200025"/>
          </a:xfrm>
          <a:noFill/>
        </p:spPr>
        <p:txBody>
          <a:bodyPr/>
          <a:lstStyle/>
          <a:p>
            <a:r>
              <a:rPr lang="en-US" dirty="0" smtClean="0"/>
              <a:t>| </a:t>
            </a:r>
            <a:fld id="{F073800D-1DB0-44C5-A09E-A586D052E14E}" type="slidenum">
              <a:rPr lang="en-US" smtClean="0">
                <a:solidFill>
                  <a:srgbClr val="B2B2B2"/>
                </a:solidFill>
              </a:rPr>
              <a:pPr/>
              <a:t>193</a:t>
            </a:fld>
            <a:endParaRPr lang="en-US" dirty="0" smtClean="0">
              <a:solidFill>
                <a:srgbClr val="B2B2B2"/>
              </a:solidFill>
            </a:endParaRPr>
          </a:p>
        </p:txBody>
      </p:sp>
      <p:sp>
        <p:nvSpPr>
          <p:cNvPr id="13"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2563"/>
                                        </p:tgtEl>
                                        <p:attrNameLst>
                                          <p:attrName>style.visibility</p:attrName>
                                        </p:attrNameLst>
                                      </p:cBhvr>
                                      <p:to>
                                        <p:strVal val="visible"/>
                                      </p:to>
                                    </p:set>
                                    <p:animEffect transition="in" filter="dissolve">
                                      <p:cBhvr>
                                        <p:cTn id="7" dur="500"/>
                                        <p:tgtEl>
                                          <p:spTgt spid="32256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2564"/>
                                        </p:tgtEl>
                                        <p:attrNameLst>
                                          <p:attrName>style.visibility</p:attrName>
                                        </p:attrNameLst>
                                      </p:cBhvr>
                                      <p:to>
                                        <p:strVal val="visible"/>
                                      </p:to>
                                    </p:set>
                                    <p:animEffect transition="in" filter="dissolve">
                                      <p:cBhvr>
                                        <p:cTn id="11" dur="500"/>
                                        <p:tgtEl>
                                          <p:spTgt spid="32256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22565"/>
                                        </p:tgtEl>
                                        <p:attrNameLst>
                                          <p:attrName>style.visibility</p:attrName>
                                        </p:attrNameLst>
                                      </p:cBhvr>
                                      <p:to>
                                        <p:strVal val="visible"/>
                                      </p:to>
                                    </p:set>
                                    <p:animEffect transition="in" filter="dissolve">
                                      <p:cBhvr>
                                        <p:cTn id="16" dur="500"/>
                                        <p:tgtEl>
                                          <p:spTgt spid="322565"/>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322566"/>
                                        </p:tgtEl>
                                        <p:attrNameLst>
                                          <p:attrName>style.visibility</p:attrName>
                                        </p:attrNameLst>
                                      </p:cBhvr>
                                      <p:to>
                                        <p:strVal val="visible"/>
                                      </p:to>
                                    </p:set>
                                    <p:animEffect transition="in" filter="dissolve">
                                      <p:cBhvr>
                                        <p:cTn id="20" dur="500"/>
                                        <p:tgtEl>
                                          <p:spTgt spid="32256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22567"/>
                                        </p:tgtEl>
                                        <p:attrNameLst>
                                          <p:attrName>style.visibility</p:attrName>
                                        </p:attrNameLst>
                                      </p:cBhvr>
                                      <p:to>
                                        <p:strVal val="visible"/>
                                      </p:to>
                                    </p:set>
                                    <p:animEffect transition="in" filter="dissolve">
                                      <p:cBhvr>
                                        <p:cTn id="25" dur="500"/>
                                        <p:tgtEl>
                                          <p:spTgt spid="322567"/>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22568"/>
                                        </p:tgtEl>
                                        <p:attrNameLst>
                                          <p:attrName>style.visibility</p:attrName>
                                        </p:attrNameLst>
                                      </p:cBhvr>
                                      <p:to>
                                        <p:strVal val="visible"/>
                                      </p:to>
                                    </p:set>
                                    <p:animEffect transition="in" filter="dissolve">
                                      <p:cBhvr>
                                        <p:cTn id="29" dur="500"/>
                                        <p:tgtEl>
                                          <p:spTgt spid="322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animBg="1" autoUpdateAnimBg="0"/>
      <p:bldP spid="322564" grpId="0" autoUpdateAnimBg="0"/>
      <p:bldP spid="322565" grpId="0" animBg="1" autoUpdateAnimBg="0"/>
      <p:bldP spid="322566" grpId="0" autoUpdateAnimBg="0"/>
      <p:bldP spid="322567" grpId="0" animBg="1" autoUpdateAnimBg="0"/>
      <p:bldP spid="322568" grpId="0" autoUpdateAnimBg="0"/>
    </p:bld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41026" name="1 Título"/>
          <p:cNvSpPr>
            <a:spLocks noGrp="1"/>
          </p:cNvSpPr>
          <p:nvPr>
            <p:ph type="title" idx="4294967295"/>
          </p:nvPr>
        </p:nvSpPr>
        <p:spPr>
          <a:xfrm>
            <a:off x="279401" y="43932"/>
            <a:ext cx="8685213" cy="434578"/>
          </a:xfrm>
        </p:spPr>
        <p:txBody>
          <a:bodyPr/>
          <a:lstStyle/>
          <a:p>
            <a:r>
              <a:rPr lang="es-MX" dirty="0"/>
              <a:t>quejas y </a:t>
            </a:r>
            <a:r>
              <a:rPr lang="es-MX" dirty="0" smtClean="0"/>
              <a:t>lamentos (inefectivos)</a:t>
            </a:r>
            <a:endParaRPr lang="es-AR" dirty="0"/>
          </a:p>
        </p:txBody>
      </p:sp>
      <p:sp>
        <p:nvSpPr>
          <p:cNvPr id="641027" name="3 Marcador de número de diapositiva"/>
          <p:cNvSpPr txBox="1">
            <a:spLocks noGrp="1"/>
          </p:cNvSpPr>
          <p:nvPr/>
        </p:nvSpPr>
        <p:spPr bwMode="auto">
          <a:xfrm>
            <a:off x="6966858" y="4870905"/>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FC0E827F-1AA4-42FB-9F34-F3AFAC53B505}" type="slidenum">
              <a:rPr lang="en-US" sz="1000">
                <a:solidFill>
                  <a:srgbClr val="B2B2B2"/>
                </a:solidFill>
                <a:sym typeface="Trebuchet MS" pitchFamily="34" charset="0"/>
              </a:rPr>
              <a:pPr algn="r" eaLnBrk="1" hangingPunct="1">
                <a:spcBef>
                  <a:spcPct val="0"/>
                </a:spcBef>
              </a:pPr>
              <a:t>194</a:t>
            </a:fld>
            <a:endParaRPr lang="en-US" sz="1000" dirty="0">
              <a:solidFill>
                <a:srgbClr val="B2B2B2"/>
              </a:solidFill>
              <a:sym typeface="Trebuchet MS" pitchFamily="34" charset="0"/>
            </a:endParaRPr>
          </a:p>
        </p:txBody>
      </p:sp>
      <p:sp>
        <p:nvSpPr>
          <p:cNvPr id="7" name="Rectangle 8"/>
          <p:cNvSpPr>
            <a:spLocks noChangeArrowheads="1"/>
          </p:cNvSpPr>
          <p:nvPr/>
        </p:nvSpPr>
        <p:spPr bwMode="auto">
          <a:xfrm>
            <a:off x="611560" y="1059582"/>
            <a:ext cx="8209160" cy="3348205"/>
          </a:xfrm>
          <a:prstGeom prst="rect">
            <a:avLst/>
          </a:prstGeom>
          <a:noFill/>
          <a:ln w="9525">
            <a:noFill/>
            <a:miter lim="800000"/>
            <a:headEnd/>
            <a:tailEnd/>
          </a:ln>
        </p:spPr>
        <p:txBody>
          <a:bodyPr lIns="91420" tIns="45711" rIns="91420" bIns="45711"/>
          <a:lstStyle/>
          <a:p>
            <a:pPr marL="273050" indent="-273050" defTabSz="930275">
              <a:spcBef>
                <a:spcPts val="600"/>
              </a:spcBef>
              <a:spcAft>
                <a:spcPts val="600"/>
              </a:spcAft>
              <a:buClr>
                <a:schemeClr val="accent2"/>
              </a:buClr>
              <a:buFont typeface="Arial" pitchFamily="34" charset="0"/>
              <a:buChar char="•"/>
              <a:defRPr/>
            </a:pPr>
            <a:r>
              <a:rPr lang="es-MX" sz="2000" b="0" dirty="0">
                <a:latin typeface="+mn-lt"/>
              </a:rPr>
              <a:t>Buscan desahogo </a:t>
            </a:r>
            <a:r>
              <a:rPr lang="es-MX" sz="2000" b="0" dirty="0" smtClean="0">
                <a:latin typeface="+mn-lt"/>
              </a:rPr>
              <a:t>emocional: </a:t>
            </a:r>
            <a:r>
              <a:rPr lang="es-MX" sz="2000" b="0" dirty="0">
                <a:latin typeface="+mn-lt"/>
              </a:rPr>
              <a:t>reparar el orgullo herido.</a:t>
            </a:r>
          </a:p>
          <a:p>
            <a:pPr marL="273050" indent="-273050" defTabSz="930275">
              <a:spcBef>
                <a:spcPts val="600"/>
              </a:spcBef>
              <a:spcAft>
                <a:spcPts val="600"/>
              </a:spcAft>
              <a:buClr>
                <a:schemeClr val="accent2"/>
              </a:buClr>
              <a:buFont typeface="Arial" pitchFamily="34" charset="0"/>
              <a:buChar char="•"/>
              <a:defRPr/>
            </a:pPr>
            <a:r>
              <a:rPr lang="es-MX" sz="2000" b="0" dirty="0">
                <a:latin typeface="+mn-lt"/>
              </a:rPr>
              <a:t>Buscan simpatía y apoyo.</a:t>
            </a:r>
          </a:p>
          <a:p>
            <a:pPr marL="273050" indent="-273050" defTabSz="930275">
              <a:spcBef>
                <a:spcPts val="600"/>
              </a:spcBef>
              <a:spcAft>
                <a:spcPts val="600"/>
              </a:spcAft>
              <a:buClr>
                <a:schemeClr val="accent2"/>
              </a:buClr>
              <a:buFont typeface="Arial" pitchFamily="34" charset="0"/>
              <a:buChar char="•"/>
              <a:defRPr/>
            </a:pPr>
            <a:r>
              <a:rPr lang="es-MX" sz="2000" b="0" dirty="0"/>
              <a:t>Culpan a una 3ª persona que no tiene ni responsabilidad del asunto ni capacidad para resolver el problema.</a:t>
            </a:r>
          </a:p>
          <a:p>
            <a:pPr marL="273050" indent="-273050" defTabSz="930275">
              <a:spcBef>
                <a:spcPts val="600"/>
              </a:spcBef>
              <a:spcAft>
                <a:spcPts val="600"/>
              </a:spcAft>
              <a:buClr>
                <a:schemeClr val="accent2"/>
              </a:buClr>
              <a:buFont typeface="Arial" pitchFamily="34" charset="0"/>
              <a:buChar char="•"/>
              <a:defRPr/>
            </a:pPr>
            <a:r>
              <a:rPr lang="es-MX" sz="2000" b="0" dirty="0" smtClean="0"/>
              <a:t>Suelen </a:t>
            </a:r>
            <a:r>
              <a:rPr lang="es-MX" sz="2000" b="0" dirty="0"/>
              <a:t>ser repetitivos.</a:t>
            </a:r>
          </a:p>
          <a:p>
            <a:pPr marL="273050" indent="-273050" defTabSz="930275">
              <a:spcBef>
                <a:spcPts val="600"/>
              </a:spcBef>
              <a:spcAft>
                <a:spcPts val="600"/>
              </a:spcAft>
              <a:buClr>
                <a:schemeClr val="accent2"/>
              </a:buClr>
              <a:buFont typeface="Arial" pitchFamily="34" charset="0"/>
              <a:buChar char="•"/>
              <a:defRPr/>
            </a:pPr>
            <a:r>
              <a:rPr lang="es-MX" sz="2000" b="0" dirty="0"/>
              <a:t>Crean resentimiento y hostilidad entre “facciones”: a favor de quien se queja o a favor “del enemigo”. </a:t>
            </a:r>
          </a:p>
          <a:p>
            <a:pPr marL="273050" indent="-273050" defTabSz="930275">
              <a:spcBef>
                <a:spcPts val="600"/>
              </a:spcBef>
              <a:spcAft>
                <a:spcPts val="600"/>
              </a:spcAft>
              <a:buClr>
                <a:schemeClr val="accent2"/>
              </a:buClr>
              <a:buFont typeface="Arial" pitchFamily="34" charset="0"/>
              <a:buChar char="•"/>
              <a:defRPr/>
            </a:pPr>
            <a:r>
              <a:rPr lang="es-MX" sz="2000" b="0" dirty="0"/>
              <a:t>Reafirman una imagen de víctimas inocentes</a:t>
            </a:r>
          </a:p>
          <a:p>
            <a:pPr marL="273050" indent="-273050" defTabSz="930275">
              <a:buClr>
                <a:schemeClr val="accent2"/>
              </a:buClr>
              <a:buFont typeface="Arial" pitchFamily="34" charset="0"/>
              <a:buChar char="•"/>
              <a:defRPr/>
            </a:pPr>
            <a:endParaRPr lang="es-MX" sz="2000" b="0" dirty="0"/>
          </a:p>
          <a:p>
            <a:pPr marL="273050" indent="-273050" defTabSz="930275">
              <a:buClr>
                <a:schemeClr val="accent2"/>
              </a:buClr>
              <a:buFont typeface="Arial" pitchFamily="34" charset="0"/>
              <a:buChar char="•"/>
              <a:defRPr/>
            </a:pPr>
            <a:endParaRPr lang="es-MX" sz="2000" b="0" dirty="0"/>
          </a:p>
          <a:p>
            <a:pPr marL="273050" indent="-273050" defTabSz="930275">
              <a:buClr>
                <a:schemeClr val="accent2"/>
              </a:buClr>
              <a:buFont typeface="Arial" pitchFamily="34" charset="0"/>
              <a:buChar char="•"/>
              <a:defRPr/>
            </a:pPr>
            <a:endParaRPr lang="es-MX" sz="2000" b="0" dirty="0"/>
          </a:p>
          <a:p>
            <a:pPr marL="273050" indent="-273050" defTabSz="930275">
              <a:buClr>
                <a:schemeClr val="accent2"/>
              </a:buClr>
              <a:buFont typeface="Arial" pitchFamily="34" charset="0"/>
              <a:buChar char="•"/>
              <a:defRPr/>
            </a:pPr>
            <a:endParaRPr lang="es-MX" sz="2000" b="0" dirty="0"/>
          </a:p>
          <a:p>
            <a:pPr marL="273050" indent="-273050" defTabSz="930275">
              <a:buClr>
                <a:schemeClr val="accent2"/>
              </a:buClr>
              <a:buFont typeface="Arial" pitchFamily="34" charset="0"/>
              <a:buChar char="•"/>
              <a:defRPr/>
            </a:pPr>
            <a:endParaRPr lang="es-MX" sz="2000" b="0" dirty="0">
              <a:latin typeface="+mn-lt"/>
            </a:endParaRPr>
          </a:p>
        </p:txBody>
      </p:sp>
      <p:sp>
        <p:nvSpPr>
          <p:cNvPr id="5"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1138" name="Rectangle 2"/>
          <p:cNvSpPr>
            <a:spLocks noGrp="1" noChangeArrowheads="1"/>
          </p:cNvSpPr>
          <p:nvPr>
            <p:ph type="title"/>
          </p:nvPr>
        </p:nvSpPr>
        <p:spPr>
          <a:xfrm>
            <a:off x="279401" y="29418"/>
            <a:ext cx="8685213" cy="379810"/>
          </a:xfrm>
        </p:spPr>
        <p:txBody>
          <a:bodyPr>
            <a:noAutofit/>
          </a:bodyPr>
          <a:lstStyle/>
          <a:p>
            <a:pPr algn="l" eaLnBrk="1" hangingPunct="1"/>
            <a:r>
              <a:rPr lang="es-ES_tradnl" dirty="0" err="1" smtClean="0"/>
              <a:t>recompromisos</a:t>
            </a:r>
            <a:r>
              <a:rPr lang="es-ES_tradnl" dirty="0" smtClean="0"/>
              <a:t> conversacionales</a:t>
            </a:r>
            <a:endParaRPr lang="es-AR" dirty="0" smtClean="0"/>
          </a:p>
        </p:txBody>
      </p:sp>
      <p:sp>
        <p:nvSpPr>
          <p:cNvPr id="323587" name="Text Box 3"/>
          <p:cNvSpPr txBox="1">
            <a:spLocks noChangeArrowheads="1"/>
          </p:cNvSpPr>
          <p:nvPr/>
        </p:nvSpPr>
        <p:spPr bwMode="auto">
          <a:xfrm>
            <a:off x="323528" y="730132"/>
            <a:ext cx="7301053" cy="336480"/>
          </a:xfrm>
          <a:prstGeom prst="rect">
            <a:avLst/>
          </a:prstGeom>
          <a:noFill/>
          <a:ln w="9525">
            <a:noFill/>
            <a:miter lim="800000"/>
            <a:headEnd/>
            <a:tailEnd/>
          </a:ln>
        </p:spPr>
        <p:txBody>
          <a:bodyPr wrap="none" lIns="89384" tIns="44693" rIns="89384" bIns="44693">
            <a:spAutoFit/>
          </a:bodyPr>
          <a:lstStyle/>
          <a:p>
            <a:pPr defTabSz="895350"/>
            <a:r>
              <a:rPr lang="es-ES_tradnl" b="1" smtClean="0">
                <a:solidFill>
                  <a:srgbClr val="002960"/>
                </a:solidFill>
              </a:rPr>
              <a:t>Paralelismo en la estructura de las dos herramientas de </a:t>
            </a:r>
            <a:r>
              <a:rPr lang="es-ES_tradnl" b="1" err="1" smtClean="0">
                <a:solidFill>
                  <a:srgbClr val="002960"/>
                </a:solidFill>
              </a:rPr>
              <a:t>Recompromiso</a:t>
            </a:r>
            <a:r>
              <a:rPr lang="es-ES_tradnl" b="1" smtClean="0">
                <a:solidFill>
                  <a:srgbClr val="002960"/>
                </a:solidFill>
              </a:rPr>
              <a:t>: </a:t>
            </a:r>
            <a:endParaRPr lang="es-ES" b="1">
              <a:solidFill>
                <a:srgbClr val="002960"/>
              </a:solidFill>
            </a:endParaRPr>
          </a:p>
        </p:txBody>
      </p:sp>
      <p:sp>
        <p:nvSpPr>
          <p:cNvPr id="323588" name="Text Box 4"/>
          <p:cNvSpPr txBox="1">
            <a:spLocks noChangeArrowheads="1"/>
          </p:cNvSpPr>
          <p:nvPr/>
        </p:nvSpPr>
        <p:spPr bwMode="auto">
          <a:xfrm>
            <a:off x="323528" y="1167594"/>
            <a:ext cx="2298081" cy="336480"/>
          </a:xfrm>
          <a:prstGeom prst="rect">
            <a:avLst/>
          </a:prstGeom>
          <a:noFill/>
          <a:ln w="9525">
            <a:noFill/>
            <a:miter lim="800000"/>
            <a:headEnd/>
            <a:tailEnd/>
          </a:ln>
        </p:spPr>
        <p:txBody>
          <a:bodyPr wrap="none" lIns="89384" tIns="44693" rIns="89384" bIns="44693">
            <a:spAutoFit/>
          </a:bodyPr>
          <a:lstStyle/>
          <a:p>
            <a:pPr defTabSz="895350"/>
            <a:r>
              <a:rPr lang="es-ES_tradnl" b="1" u="sng" smtClean="0">
                <a:solidFill>
                  <a:srgbClr val="0033CC"/>
                </a:solidFill>
              </a:rPr>
              <a:t>RECLAMO EFECTIVO</a:t>
            </a:r>
            <a:endParaRPr lang="es-ES" b="1" u="sng">
              <a:solidFill>
                <a:srgbClr val="0033CC"/>
              </a:solidFill>
            </a:endParaRPr>
          </a:p>
        </p:txBody>
      </p:sp>
      <p:sp>
        <p:nvSpPr>
          <p:cNvPr id="323589" name="Text Box 5"/>
          <p:cNvSpPr txBox="1">
            <a:spLocks noChangeArrowheads="1"/>
          </p:cNvSpPr>
          <p:nvPr/>
        </p:nvSpPr>
        <p:spPr bwMode="auto">
          <a:xfrm>
            <a:off x="5361418" y="1167594"/>
            <a:ext cx="2256723" cy="336480"/>
          </a:xfrm>
          <a:prstGeom prst="rect">
            <a:avLst/>
          </a:prstGeom>
          <a:noFill/>
          <a:ln w="9525">
            <a:noFill/>
            <a:miter lim="800000"/>
            <a:headEnd/>
            <a:tailEnd/>
          </a:ln>
        </p:spPr>
        <p:txBody>
          <a:bodyPr wrap="none" lIns="89384" tIns="44693" rIns="89384" bIns="44693">
            <a:spAutoFit/>
          </a:bodyPr>
          <a:lstStyle/>
          <a:p>
            <a:pPr defTabSz="895350"/>
            <a:r>
              <a:rPr lang="es-ES_tradnl" b="1" u="sng" smtClean="0">
                <a:solidFill>
                  <a:srgbClr val="008000"/>
                </a:solidFill>
              </a:rPr>
              <a:t>DISCULPA EFECTIVA</a:t>
            </a:r>
            <a:endParaRPr lang="es-ES" b="1" u="sng">
              <a:solidFill>
                <a:srgbClr val="008000"/>
              </a:solidFill>
            </a:endParaRPr>
          </a:p>
        </p:txBody>
      </p:sp>
      <p:sp>
        <p:nvSpPr>
          <p:cNvPr id="323590" name="Text Box 6"/>
          <p:cNvSpPr txBox="1">
            <a:spLocks noChangeArrowheads="1"/>
          </p:cNvSpPr>
          <p:nvPr/>
        </p:nvSpPr>
        <p:spPr bwMode="auto">
          <a:xfrm>
            <a:off x="2771800" y="1487314"/>
            <a:ext cx="3887142" cy="1444476"/>
          </a:xfrm>
          <a:prstGeom prst="rect">
            <a:avLst/>
          </a:prstGeom>
          <a:noFill/>
          <a:ln w="9525">
            <a:noFill/>
            <a:miter lim="800000"/>
            <a:headEnd/>
            <a:tailEnd/>
          </a:ln>
        </p:spPr>
        <p:txBody>
          <a:bodyPr wrap="square" lIns="89384" tIns="44693" rIns="89384" bIns="44693">
            <a:spAutoFit/>
          </a:bodyPr>
          <a:lstStyle/>
          <a:p>
            <a:pPr marL="447675" indent="-447675" algn="l" defTabSz="895350"/>
            <a:r>
              <a:rPr lang="es-ES_tradnl" dirty="0">
                <a:solidFill>
                  <a:srgbClr val="002960"/>
                </a:solidFill>
              </a:rPr>
              <a:t>1</a:t>
            </a:r>
            <a:r>
              <a:rPr lang="es-ES_tradnl" dirty="0" smtClean="0">
                <a:solidFill>
                  <a:srgbClr val="002960"/>
                </a:solidFill>
              </a:rPr>
              <a:t>.   </a:t>
            </a:r>
            <a:r>
              <a:rPr lang="es-ES_tradnl" dirty="0">
                <a:solidFill>
                  <a:srgbClr val="002960"/>
                </a:solidFill>
              </a:rPr>
              <a:t>Revisar intención</a:t>
            </a:r>
          </a:p>
          <a:p>
            <a:pPr marL="447675" indent="-447675" algn="l" defTabSz="895350"/>
            <a:r>
              <a:rPr lang="es-ES_tradnl" dirty="0">
                <a:solidFill>
                  <a:srgbClr val="002960"/>
                </a:solidFill>
              </a:rPr>
              <a:t>2</a:t>
            </a:r>
            <a:r>
              <a:rPr lang="es-ES_tradnl" dirty="0" smtClean="0">
                <a:solidFill>
                  <a:srgbClr val="002960"/>
                </a:solidFill>
              </a:rPr>
              <a:t>.   </a:t>
            </a:r>
            <a:r>
              <a:rPr lang="es-ES_tradnl" dirty="0">
                <a:solidFill>
                  <a:srgbClr val="002960"/>
                </a:solidFill>
              </a:rPr>
              <a:t>Crear contexto</a:t>
            </a:r>
          </a:p>
          <a:p>
            <a:pPr marL="447675" indent="-447675" algn="l" defTabSz="895350"/>
            <a:r>
              <a:rPr lang="es-ES_tradnl" dirty="0">
                <a:solidFill>
                  <a:srgbClr val="002960"/>
                </a:solidFill>
              </a:rPr>
              <a:t>3</a:t>
            </a:r>
            <a:r>
              <a:rPr lang="es-ES_tradnl" dirty="0" smtClean="0">
                <a:solidFill>
                  <a:srgbClr val="002960"/>
                </a:solidFill>
              </a:rPr>
              <a:t>.   </a:t>
            </a:r>
            <a:r>
              <a:rPr lang="es-ES_tradnl" dirty="0">
                <a:solidFill>
                  <a:srgbClr val="002960"/>
                </a:solidFill>
              </a:rPr>
              <a:t>Chequear compromiso</a:t>
            </a:r>
          </a:p>
          <a:p>
            <a:pPr marL="447675" indent="-447675" algn="l" defTabSz="895350"/>
            <a:r>
              <a:rPr lang="es-ES_tradnl" dirty="0">
                <a:solidFill>
                  <a:srgbClr val="002960"/>
                </a:solidFill>
              </a:rPr>
              <a:t>4</a:t>
            </a:r>
            <a:r>
              <a:rPr lang="es-ES_tradnl" dirty="0" smtClean="0">
                <a:solidFill>
                  <a:srgbClr val="002960"/>
                </a:solidFill>
              </a:rPr>
              <a:t>.   </a:t>
            </a:r>
            <a:r>
              <a:rPr lang="es-ES_tradnl" dirty="0">
                <a:solidFill>
                  <a:srgbClr val="002960"/>
                </a:solidFill>
              </a:rPr>
              <a:t>Chequear quiebre</a:t>
            </a:r>
            <a:endParaRPr lang="es-ES" dirty="0">
              <a:solidFill>
                <a:srgbClr val="002960"/>
              </a:solidFill>
            </a:endParaRPr>
          </a:p>
        </p:txBody>
      </p:sp>
      <p:sp>
        <p:nvSpPr>
          <p:cNvPr id="323591" name="Text Box 7"/>
          <p:cNvSpPr txBox="1">
            <a:spLocks noChangeArrowheads="1"/>
          </p:cNvSpPr>
          <p:nvPr/>
        </p:nvSpPr>
        <p:spPr bwMode="auto">
          <a:xfrm>
            <a:off x="323850" y="2943697"/>
            <a:ext cx="2392658" cy="1444476"/>
          </a:xfrm>
          <a:prstGeom prst="rect">
            <a:avLst/>
          </a:prstGeom>
          <a:noFill/>
          <a:ln w="9525">
            <a:noFill/>
            <a:miter lim="800000"/>
            <a:headEnd/>
            <a:tailEnd/>
          </a:ln>
        </p:spPr>
        <p:txBody>
          <a:bodyPr wrap="none" lIns="89384" tIns="44693" rIns="89384" bIns="44693">
            <a:spAutoFit/>
          </a:bodyPr>
          <a:lstStyle/>
          <a:p>
            <a:pPr marL="447675" indent="-447675" algn="l" defTabSz="895350"/>
            <a:r>
              <a:rPr lang="es-ES_tradnl">
                <a:solidFill>
                  <a:srgbClr val="0033CC"/>
                </a:solidFill>
              </a:rPr>
              <a:t>5</a:t>
            </a:r>
            <a:r>
              <a:rPr lang="es-ES_tradnl" smtClean="0">
                <a:solidFill>
                  <a:srgbClr val="0033CC"/>
                </a:solidFill>
              </a:rPr>
              <a:t>R</a:t>
            </a:r>
            <a:r>
              <a:rPr lang="es-ES_tradnl">
                <a:solidFill>
                  <a:srgbClr val="0033CC"/>
                </a:solidFill>
              </a:rPr>
              <a:t>.   Preguntar causas</a:t>
            </a:r>
          </a:p>
          <a:p>
            <a:pPr marL="447675" indent="-447675" algn="l" defTabSz="895350"/>
            <a:r>
              <a:rPr lang="es-ES_tradnl">
                <a:solidFill>
                  <a:srgbClr val="0033CC"/>
                </a:solidFill>
              </a:rPr>
              <a:t>6</a:t>
            </a:r>
            <a:r>
              <a:rPr lang="es-ES_tradnl" smtClean="0">
                <a:solidFill>
                  <a:srgbClr val="0033CC"/>
                </a:solidFill>
              </a:rPr>
              <a:t>R</a:t>
            </a:r>
            <a:r>
              <a:rPr lang="es-ES_tradnl">
                <a:solidFill>
                  <a:srgbClr val="0033CC"/>
                </a:solidFill>
              </a:rPr>
              <a:t>.   Reportar daños</a:t>
            </a:r>
          </a:p>
          <a:p>
            <a:pPr marL="447675" indent="-447675" algn="l" defTabSz="895350"/>
            <a:r>
              <a:rPr lang="es-ES_tradnl">
                <a:solidFill>
                  <a:srgbClr val="0033CC"/>
                </a:solidFill>
              </a:rPr>
              <a:t>7</a:t>
            </a:r>
            <a:r>
              <a:rPr lang="es-ES_tradnl" smtClean="0">
                <a:solidFill>
                  <a:srgbClr val="0033CC"/>
                </a:solidFill>
              </a:rPr>
              <a:t>R</a:t>
            </a:r>
            <a:r>
              <a:rPr lang="es-ES_tradnl">
                <a:solidFill>
                  <a:srgbClr val="0033CC"/>
                </a:solidFill>
              </a:rPr>
              <a:t>.   Pedir reparación</a:t>
            </a:r>
          </a:p>
          <a:p>
            <a:pPr marL="447675" indent="-447675" algn="l" defTabSz="895350"/>
            <a:r>
              <a:rPr lang="es-ES_tradnl">
                <a:solidFill>
                  <a:srgbClr val="0033CC"/>
                </a:solidFill>
              </a:rPr>
              <a:t>8</a:t>
            </a:r>
            <a:r>
              <a:rPr lang="es-ES_tradnl" smtClean="0">
                <a:solidFill>
                  <a:srgbClr val="0033CC"/>
                </a:solidFill>
              </a:rPr>
              <a:t>R</a:t>
            </a:r>
            <a:r>
              <a:rPr lang="es-ES_tradnl">
                <a:solidFill>
                  <a:srgbClr val="0033CC"/>
                </a:solidFill>
              </a:rPr>
              <a:t>.   </a:t>
            </a:r>
            <a:r>
              <a:rPr lang="es-ES_tradnl" err="1">
                <a:solidFill>
                  <a:srgbClr val="0033CC"/>
                </a:solidFill>
              </a:rPr>
              <a:t>Recompromiso</a:t>
            </a:r>
            <a:endParaRPr lang="es-ES">
              <a:solidFill>
                <a:srgbClr val="0033CC"/>
              </a:solidFill>
            </a:endParaRPr>
          </a:p>
        </p:txBody>
      </p:sp>
      <p:sp>
        <p:nvSpPr>
          <p:cNvPr id="323592" name="Text Box 8"/>
          <p:cNvSpPr txBox="1">
            <a:spLocks noChangeArrowheads="1"/>
          </p:cNvSpPr>
          <p:nvPr/>
        </p:nvSpPr>
        <p:spPr bwMode="auto">
          <a:xfrm>
            <a:off x="4482406" y="2931790"/>
            <a:ext cx="4410075" cy="1444476"/>
          </a:xfrm>
          <a:prstGeom prst="rect">
            <a:avLst/>
          </a:prstGeom>
          <a:noFill/>
          <a:ln w="9525">
            <a:noFill/>
            <a:miter lim="800000"/>
            <a:headEnd/>
            <a:tailEnd/>
          </a:ln>
        </p:spPr>
        <p:txBody>
          <a:bodyPr wrap="square" lIns="89384" tIns="44693" rIns="89384" bIns="44693">
            <a:spAutoFit/>
          </a:bodyPr>
          <a:lstStyle/>
          <a:p>
            <a:pPr marL="447675" indent="-447675" algn="l" defTabSz="895350"/>
            <a:r>
              <a:rPr lang="es-ES_tradnl" dirty="0">
                <a:solidFill>
                  <a:srgbClr val="008000"/>
                </a:solidFill>
              </a:rPr>
              <a:t>5</a:t>
            </a:r>
            <a:r>
              <a:rPr lang="es-ES_tradnl" dirty="0" smtClean="0">
                <a:solidFill>
                  <a:srgbClr val="008000"/>
                </a:solidFill>
              </a:rPr>
              <a:t>D</a:t>
            </a:r>
            <a:r>
              <a:rPr lang="es-ES_tradnl" dirty="0">
                <a:solidFill>
                  <a:srgbClr val="008000"/>
                </a:solidFill>
              </a:rPr>
              <a:t>.   Pedir disculpas e Indagar daños</a:t>
            </a:r>
          </a:p>
          <a:p>
            <a:pPr marL="447675" indent="-447675" algn="l" defTabSz="895350"/>
            <a:r>
              <a:rPr lang="es-ES_tradnl" dirty="0">
                <a:solidFill>
                  <a:srgbClr val="008000"/>
                </a:solidFill>
              </a:rPr>
              <a:t>6</a:t>
            </a:r>
            <a:r>
              <a:rPr lang="es-ES_tradnl" dirty="0" smtClean="0">
                <a:solidFill>
                  <a:srgbClr val="008000"/>
                </a:solidFill>
              </a:rPr>
              <a:t>D</a:t>
            </a:r>
            <a:r>
              <a:rPr lang="es-ES_tradnl" dirty="0">
                <a:solidFill>
                  <a:srgbClr val="008000"/>
                </a:solidFill>
              </a:rPr>
              <a:t>.   Ofrecer explicación </a:t>
            </a:r>
          </a:p>
          <a:p>
            <a:pPr marL="447675" indent="-447675" algn="l" defTabSz="895350"/>
            <a:r>
              <a:rPr lang="es-ES_tradnl" dirty="0">
                <a:solidFill>
                  <a:srgbClr val="008000"/>
                </a:solidFill>
              </a:rPr>
              <a:t>7</a:t>
            </a:r>
            <a:r>
              <a:rPr lang="es-ES_tradnl" dirty="0" smtClean="0">
                <a:solidFill>
                  <a:srgbClr val="008000"/>
                </a:solidFill>
              </a:rPr>
              <a:t>D</a:t>
            </a:r>
            <a:r>
              <a:rPr lang="es-ES_tradnl" dirty="0">
                <a:solidFill>
                  <a:srgbClr val="008000"/>
                </a:solidFill>
              </a:rPr>
              <a:t>.   Ofrecer reparación</a:t>
            </a:r>
          </a:p>
          <a:p>
            <a:pPr marL="447675" indent="-447675" algn="l" defTabSz="895350"/>
            <a:r>
              <a:rPr lang="es-ES_tradnl" dirty="0">
                <a:solidFill>
                  <a:srgbClr val="008000"/>
                </a:solidFill>
              </a:rPr>
              <a:t>8</a:t>
            </a:r>
            <a:r>
              <a:rPr lang="es-ES_tradnl" dirty="0" smtClean="0">
                <a:solidFill>
                  <a:srgbClr val="008000"/>
                </a:solidFill>
              </a:rPr>
              <a:t>D</a:t>
            </a:r>
            <a:r>
              <a:rPr lang="es-ES_tradnl" dirty="0">
                <a:solidFill>
                  <a:srgbClr val="008000"/>
                </a:solidFill>
              </a:rPr>
              <a:t>.   </a:t>
            </a:r>
            <a:r>
              <a:rPr lang="es-ES_tradnl" dirty="0" err="1">
                <a:solidFill>
                  <a:srgbClr val="008000"/>
                </a:solidFill>
              </a:rPr>
              <a:t>Recompromiso</a:t>
            </a:r>
            <a:endParaRPr lang="es-ES" dirty="0">
              <a:solidFill>
                <a:srgbClr val="008000"/>
              </a:solidFill>
            </a:endParaRPr>
          </a:p>
        </p:txBody>
      </p:sp>
      <p:sp>
        <p:nvSpPr>
          <p:cNvPr id="323593" name="Text Box 9"/>
          <p:cNvSpPr txBox="1">
            <a:spLocks noChangeArrowheads="1"/>
          </p:cNvSpPr>
          <p:nvPr/>
        </p:nvSpPr>
        <p:spPr bwMode="auto">
          <a:xfrm>
            <a:off x="2776538" y="4490721"/>
            <a:ext cx="3489112" cy="336480"/>
          </a:xfrm>
          <a:prstGeom prst="rect">
            <a:avLst/>
          </a:prstGeom>
          <a:noFill/>
          <a:ln w="9525">
            <a:noFill/>
            <a:miter lim="800000"/>
            <a:headEnd/>
            <a:tailEnd/>
          </a:ln>
        </p:spPr>
        <p:txBody>
          <a:bodyPr wrap="none" lIns="89384" tIns="44693" rIns="89384" bIns="44693">
            <a:spAutoFit/>
          </a:bodyPr>
          <a:lstStyle/>
          <a:p>
            <a:pPr marL="447675" indent="-447675" algn="l" defTabSz="895350"/>
            <a:r>
              <a:rPr lang="es-ES_tradnl">
                <a:solidFill>
                  <a:srgbClr val="002960"/>
                </a:solidFill>
              </a:rPr>
              <a:t>8.   Rescatar aprendizajes mutuos</a:t>
            </a:r>
            <a:endParaRPr lang="es-ES">
              <a:solidFill>
                <a:srgbClr val="002960"/>
              </a:solidFill>
            </a:endParaRPr>
          </a:p>
        </p:txBody>
      </p:sp>
      <p:sp>
        <p:nvSpPr>
          <p:cNvPr id="10" name="1 Marcador de número de diapositiva"/>
          <p:cNvSpPr>
            <a:spLocks noGrp="1"/>
          </p:cNvSpPr>
          <p:nvPr>
            <p:ph type="sldNum" sz="quarter" idx="10"/>
          </p:nvPr>
        </p:nvSpPr>
        <p:spPr>
          <a:xfrm>
            <a:off x="6948264" y="4892005"/>
            <a:ext cx="2133600" cy="200025"/>
          </a:xfrm>
          <a:noFill/>
        </p:spPr>
        <p:txBody>
          <a:bodyPr/>
          <a:lstStyle/>
          <a:p>
            <a:r>
              <a:rPr lang="en-US" smtClean="0"/>
              <a:t>| </a:t>
            </a:r>
            <a:fld id="{F073800D-1DB0-44C5-A09E-A586D052E14E}" type="slidenum">
              <a:rPr lang="en-US" smtClean="0">
                <a:solidFill>
                  <a:srgbClr val="B2B2B2"/>
                </a:solidFill>
              </a:rPr>
              <a:pPr/>
              <a:t>195</a:t>
            </a:fld>
            <a:endParaRPr lang="en-US" smtClean="0">
              <a:solidFill>
                <a:srgbClr val="B2B2B2"/>
              </a:solidFill>
            </a:endParaRPr>
          </a:p>
        </p:txBody>
      </p:sp>
      <p:sp>
        <p:nvSpPr>
          <p:cNvPr id="11"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3587"/>
                                        </p:tgtEl>
                                        <p:attrNameLst>
                                          <p:attrName>style.visibility</p:attrName>
                                        </p:attrNameLst>
                                      </p:cBhvr>
                                      <p:to>
                                        <p:strVal val="visible"/>
                                      </p:to>
                                    </p:set>
                                    <p:animEffect transition="in" filter="dissolve">
                                      <p:cBhvr>
                                        <p:cTn id="7" dur="500"/>
                                        <p:tgtEl>
                                          <p:spTgt spid="32358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3588"/>
                                        </p:tgtEl>
                                        <p:attrNameLst>
                                          <p:attrName>style.visibility</p:attrName>
                                        </p:attrNameLst>
                                      </p:cBhvr>
                                      <p:to>
                                        <p:strVal val="visible"/>
                                      </p:to>
                                    </p:set>
                                    <p:animEffect transition="in" filter="dissolve">
                                      <p:cBhvr>
                                        <p:cTn id="11" dur="500"/>
                                        <p:tgtEl>
                                          <p:spTgt spid="323588"/>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23589"/>
                                        </p:tgtEl>
                                        <p:attrNameLst>
                                          <p:attrName>style.visibility</p:attrName>
                                        </p:attrNameLst>
                                      </p:cBhvr>
                                      <p:to>
                                        <p:strVal val="visible"/>
                                      </p:to>
                                    </p:set>
                                    <p:animEffect transition="in" filter="dissolve">
                                      <p:cBhvr>
                                        <p:cTn id="15" dur="500"/>
                                        <p:tgtEl>
                                          <p:spTgt spid="32358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23590"/>
                                        </p:tgtEl>
                                        <p:attrNameLst>
                                          <p:attrName>style.visibility</p:attrName>
                                        </p:attrNameLst>
                                      </p:cBhvr>
                                      <p:to>
                                        <p:strVal val="visible"/>
                                      </p:to>
                                    </p:set>
                                    <p:animEffect transition="in" filter="dissolve">
                                      <p:cBhvr>
                                        <p:cTn id="20" dur="500"/>
                                        <p:tgtEl>
                                          <p:spTgt spid="32359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23591"/>
                                        </p:tgtEl>
                                        <p:attrNameLst>
                                          <p:attrName>style.visibility</p:attrName>
                                        </p:attrNameLst>
                                      </p:cBhvr>
                                      <p:to>
                                        <p:strVal val="visible"/>
                                      </p:to>
                                    </p:set>
                                    <p:animEffect transition="in" filter="dissolve">
                                      <p:cBhvr>
                                        <p:cTn id="25" dur="500"/>
                                        <p:tgtEl>
                                          <p:spTgt spid="32359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23592"/>
                                        </p:tgtEl>
                                        <p:attrNameLst>
                                          <p:attrName>style.visibility</p:attrName>
                                        </p:attrNameLst>
                                      </p:cBhvr>
                                      <p:to>
                                        <p:strVal val="visible"/>
                                      </p:to>
                                    </p:set>
                                    <p:animEffect transition="in" filter="dissolve">
                                      <p:cBhvr>
                                        <p:cTn id="30" dur="500"/>
                                        <p:tgtEl>
                                          <p:spTgt spid="32359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3593"/>
                                        </p:tgtEl>
                                        <p:attrNameLst>
                                          <p:attrName>style.visibility</p:attrName>
                                        </p:attrNameLst>
                                      </p:cBhvr>
                                      <p:to>
                                        <p:strVal val="visible"/>
                                      </p:to>
                                    </p:set>
                                    <p:anim calcmode="lin" valueType="num">
                                      <p:cBhvr additive="base">
                                        <p:cTn id="35" dur="500" fill="hold"/>
                                        <p:tgtEl>
                                          <p:spTgt spid="323593"/>
                                        </p:tgtEl>
                                        <p:attrNameLst>
                                          <p:attrName>ppt_x</p:attrName>
                                        </p:attrNameLst>
                                      </p:cBhvr>
                                      <p:tavLst>
                                        <p:tav tm="0">
                                          <p:val>
                                            <p:strVal val="#ppt_x"/>
                                          </p:val>
                                        </p:tav>
                                        <p:tav tm="100000">
                                          <p:val>
                                            <p:strVal val="#ppt_x"/>
                                          </p:val>
                                        </p:tav>
                                      </p:tavLst>
                                    </p:anim>
                                    <p:anim calcmode="lin" valueType="num">
                                      <p:cBhvr additive="base">
                                        <p:cTn id="36" dur="500" fill="hold"/>
                                        <p:tgtEl>
                                          <p:spTgt spid="3235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autoUpdateAnimBg="0"/>
      <p:bldP spid="323588" grpId="0" autoUpdateAnimBg="0"/>
      <p:bldP spid="323589" grpId="0" autoUpdateAnimBg="0"/>
      <p:bldP spid="323590" grpId="0" autoUpdateAnimBg="0"/>
      <p:bldP spid="323591" grpId="0" autoUpdateAnimBg="0"/>
      <p:bldP spid="323592" grpId="0" autoUpdateAnimBg="0"/>
      <p:bldP spid="323593" grpId="0"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44418" name="Rectangle 2"/>
          <p:cNvSpPr>
            <a:spLocks noGrp="1" noChangeArrowheads="1"/>
          </p:cNvSpPr>
          <p:nvPr>
            <p:ph type="title" idx="4294967295"/>
          </p:nvPr>
        </p:nvSpPr>
        <p:spPr>
          <a:xfrm>
            <a:off x="323528" y="51470"/>
            <a:ext cx="8352606" cy="432048"/>
          </a:xfrm>
        </p:spPr>
        <p:txBody>
          <a:bodyPr lIns="0" tIns="0" rIns="0" bIns="0" anchor="t">
            <a:normAutofit/>
          </a:bodyPr>
          <a:lstStyle/>
          <a:p>
            <a:pPr algn="l"/>
            <a:r>
              <a:rPr lang="es-AR" dirty="0" smtClean="0"/>
              <a:t>ejercicio:  conversaciones de </a:t>
            </a:r>
            <a:r>
              <a:rPr lang="es-AR" dirty="0" err="1" smtClean="0">
                <a:solidFill>
                  <a:srgbClr val="FF0000"/>
                </a:solidFill>
              </a:rPr>
              <a:t>recompromiso</a:t>
            </a:r>
            <a:endParaRPr lang="es-AR" dirty="0">
              <a:solidFill>
                <a:srgbClr val="FF0000"/>
              </a:solidFill>
            </a:endParaRPr>
          </a:p>
        </p:txBody>
      </p:sp>
      <p:sp>
        <p:nvSpPr>
          <p:cNvPr id="444419" name="Rectangle 3"/>
          <p:cNvSpPr>
            <a:spLocks noGrp="1" noChangeArrowheads="1"/>
          </p:cNvSpPr>
          <p:nvPr>
            <p:ph type="body" idx="4294967295"/>
          </p:nvPr>
        </p:nvSpPr>
        <p:spPr>
          <a:xfrm>
            <a:off x="395537" y="1105468"/>
            <a:ext cx="8497887" cy="3520055"/>
          </a:xfrm>
        </p:spPr>
        <p:txBody>
          <a:bodyPr wrap="square" lIns="93276" tIns="93276" rIns="93276" bIns="93276">
            <a:spAutoFit/>
          </a:bodyPr>
          <a:lstStyle/>
          <a:p>
            <a:pPr marL="342900" indent="-342900" defTabSz="895350">
              <a:spcBef>
                <a:spcPts val="600"/>
              </a:spcBef>
              <a:spcAft>
                <a:spcPts val="600"/>
              </a:spcAft>
              <a:buFontTx/>
              <a:buAutoNum type="arabicPeriod"/>
            </a:pPr>
            <a:r>
              <a:rPr lang="es-AR" sz="1800" b="0" dirty="0" smtClean="0"/>
              <a:t>Trabajen </a:t>
            </a:r>
            <a:r>
              <a:rPr lang="es-AR" sz="1800" b="0" dirty="0"/>
              <a:t>en </a:t>
            </a:r>
            <a:r>
              <a:rPr lang="es-AR" sz="1800" b="0" dirty="0" smtClean="0"/>
              <a:t>la misma pareja y con los mismos casos del principio.</a:t>
            </a:r>
            <a:endParaRPr lang="es-AR" sz="1800" b="0" dirty="0"/>
          </a:p>
          <a:p>
            <a:pPr marL="342900" indent="-342900" defTabSz="895350">
              <a:spcBef>
                <a:spcPts val="600"/>
              </a:spcBef>
              <a:spcAft>
                <a:spcPts val="600"/>
              </a:spcAft>
              <a:buFontTx/>
              <a:buAutoNum type="arabicPeriod"/>
            </a:pPr>
            <a:r>
              <a:rPr lang="es-AR" sz="1800" b="0" dirty="0" smtClean="0"/>
              <a:t>Identifiquen, para cada uno de los casos conversados, qué herramienta le corresponde aplicar a la persona que trajo el caso (Reclamo o Disculpa) para establecer un </a:t>
            </a:r>
            <a:r>
              <a:rPr lang="es-AR" sz="1800" b="0" dirty="0" err="1" smtClean="0"/>
              <a:t>Recompromiso</a:t>
            </a:r>
            <a:r>
              <a:rPr lang="es-AR" sz="1800" b="0" dirty="0" smtClean="0"/>
              <a:t>.</a:t>
            </a:r>
            <a:endParaRPr lang="es-AR" sz="1800" b="0" dirty="0"/>
          </a:p>
          <a:p>
            <a:pPr marL="342900" indent="-342900" defTabSz="895350">
              <a:spcBef>
                <a:spcPts val="600"/>
              </a:spcBef>
              <a:spcAft>
                <a:spcPts val="600"/>
              </a:spcAft>
              <a:buFontTx/>
              <a:buAutoNum type="arabicPeriod"/>
            </a:pPr>
            <a:r>
              <a:rPr lang="es-AR" sz="1800" b="0" dirty="0" smtClean="0"/>
              <a:t>“A” y “B” se ayudarán mutuamente a formular un reclamo / disculpa efectivo, según corresponda. </a:t>
            </a:r>
            <a:endParaRPr lang="es-AR" sz="2800" b="0" dirty="0"/>
          </a:p>
          <a:p>
            <a:pPr marL="342900" indent="-342900" defTabSz="895350">
              <a:spcBef>
                <a:spcPts val="600"/>
              </a:spcBef>
              <a:spcAft>
                <a:spcPts val="600"/>
              </a:spcAft>
              <a:buFontTx/>
              <a:buAutoNum type="arabicPeriod"/>
            </a:pPr>
            <a:r>
              <a:rPr lang="es-AR" sz="1800" b="0" dirty="0" smtClean="0"/>
              <a:t>“</a:t>
            </a:r>
            <a:r>
              <a:rPr lang="es-AR" sz="1800" b="0" dirty="0"/>
              <a:t>A” y “B” conversan sobre su experiencia </a:t>
            </a:r>
            <a:r>
              <a:rPr lang="es-AR" sz="1800" b="0" dirty="0" smtClean="0"/>
              <a:t>durante este ejercicio:</a:t>
            </a:r>
          </a:p>
          <a:p>
            <a:pPr marL="735013" lvl="1" indent="-400050" defTabSz="895350">
              <a:spcBef>
                <a:spcPts val="300"/>
              </a:spcBef>
              <a:spcAft>
                <a:spcPts val="300"/>
              </a:spcAft>
              <a:buFont typeface="+mj-lt"/>
              <a:buAutoNum type="romanLcPeriod"/>
            </a:pPr>
            <a:r>
              <a:rPr lang="es-AR" b="0" dirty="0" smtClean="0"/>
              <a:t>¿Cómo se sintieron transformando su caso en una expresión de reclamo / disculpa efectivo?</a:t>
            </a:r>
          </a:p>
          <a:p>
            <a:pPr marL="735013" lvl="1" indent="-400050" defTabSz="895350">
              <a:spcBef>
                <a:spcPts val="300"/>
              </a:spcBef>
              <a:spcAft>
                <a:spcPts val="300"/>
              </a:spcAft>
              <a:buFont typeface="+mj-lt"/>
              <a:buAutoNum type="romanLcPeriod"/>
            </a:pPr>
            <a:r>
              <a:rPr lang="es-AR" b="0" dirty="0" smtClean="0"/>
              <a:t>¿Cómo imaginan que impactará sobre la Tarea, las Relaciones y la Persona?</a:t>
            </a:r>
          </a:p>
        </p:txBody>
      </p:sp>
      <p:sp>
        <p:nvSpPr>
          <p:cNvPr id="521220" name="Rectangle 4"/>
          <p:cNvSpPr>
            <a:spLocks noChangeArrowheads="1"/>
          </p:cNvSpPr>
          <p:nvPr/>
        </p:nvSpPr>
        <p:spPr bwMode="auto">
          <a:xfrm>
            <a:off x="8096829" y="573236"/>
            <a:ext cx="900888" cy="846386"/>
          </a:xfrm>
          <a:prstGeom prst="rect">
            <a:avLst/>
          </a:prstGeom>
          <a:noFill/>
          <a:ln w="9525" algn="ctr">
            <a:noFill/>
            <a:miter lim="800000"/>
            <a:headEnd/>
            <a:tailEnd/>
          </a:ln>
        </p:spPr>
        <p:txBody>
          <a:bodyPr wrap="none" lIns="0" tIns="0" rIns="0" bIns="0" anchor="ctr">
            <a:spAutoFit/>
          </a:bodyPr>
          <a:lstStyle/>
          <a:p>
            <a:pPr algn="ctr" defTabSz="933450"/>
            <a:r>
              <a:rPr lang="es-AR" sz="5500" dirty="0">
                <a:sym typeface="Webdings" pitchFamily="18" charset="2"/>
              </a:rPr>
              <a:t></a:t>
            </a:r>
            <a:r>
              <a:rPr lang="es-AR" sz="5500" b="1" dirty="0"/>
              <a:t> </a:t>
            </a:r>
          </a:p>
        </p:txBody>
      </p:sp>
      <p:sp>
        <p:nvSpPr>
          <p:cNvPr id="7" name="1 Marcador de número de diapositiva"/>
          <p:cNvSpPr>
            <a:spLocks noGrp="1"/>
          </p:cNvSpPr>
          <p:nvPr>
            <p:ph type="sldNum" sz="quarter" idx="10"/>
          </p:nvPr>
        </p:nvSpPr>
        <p:spPr>
          <a:xfrm>
            <a:off x="7020272" y="4876006"/>
            <a:ext cx="2133600" cy="200025"/>
          </a:xfrm>
          <a:noFill/>
        </p:spPr>
        <p:txBody>
          <a:bodyPr/>
          <a:lstStyle/>
          <a:p>
            <a:pPr algn="r"/>
            <a:r>
              <a:rPr lang="en-US" dirty="0" smtClean="0"/>
              <a:t>| </a:t>
            </a:r>
            <a:fld id="{F073800D-1DB0-44C5-A09E-A586D052E14E}" type="slidenum">
              <a:rPr lang="en-US" smtClean="0">
                <a:solidFill>
                  <a:srgbClr val="B2B2B2"/>
                </a:solidFill>
              </a:rPr>
              <a:pPr algn="r"/>
              <a:t>196</a:t>
            </a:fld>
            <a:endParaRPr lang="en-US" dirty="0" smtClean="0">
              <a:solidFill>
                <a:srgbClr val="B2B2B2"/>
              </a:solidFill>
            </a:endParaRPr>
          </a:p>
        </p:txBody>
      </p:sp>
      <p:sp>
        <p:nvSpPr>
          <p:cNvPr id="8"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animEffect transition="in" filter="fade">
                                      <p:cBhvr>
                                        <p:cTn id="7" dur="500"/>
                                        <p:tgtEl>
                                          <p:spTgt spid="444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4419">
                                            <p:txEl>
                                              <p:pRg st="1" end="1"/>
                                            </p:txEl>
                                          </p:spTgt>
                                        </p:tgtEl>
                                        <p:attrNameLst>
                                          <p:attrName>style.visibility</p:attrName>
                                        </p:attrNameLst>
                                      </p:cBhvr>
                                      <p:to>
                                        <p:strVal val="visible"/>
                                      </p:to>
                                    </p:set>
                                    <p:animEffect transition="in" filter="fade">
                                      <p:cBhvr>
                                        <p:cTn id="12" dur="500"/>
                                        <p:tgtEl>
                                          <p:spTgt spid="444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4419">
                                            <p:txEl>
                                              <p:pRg st="2" end="2"/>
                                            </p:txEl>
                                          </p:spTgt>
                                        </p:tgtEl>
                                        <p:attrNameLst>
                                          <p:attrName>style.visibility</p:attrName>
                                        </p:attrNameLst>
                                      </p:cBhvr>
                                      <p:to>
                                        <p:strVal val="visible"/>
                                      </p:to>
                                    </p:set>
                                    <p:animEffect transition="in" filter="fade">
                                      <p:cBhvr>
                                        <p:cTn id="17" dur="500"/>
                                        <p:tgtEl>
                                          <p:spTgt spid="444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4419">
                                            <p:txEl>
                                              <p:pRg st="3" end="3"/>
                                            </p:txEl>
                                          </p:spTgt>
                                        </p:tgtEl>
                                        <p:attrNameLst>
                                          <p:attrName>style.visibility</p:attrName>
                                        </p:attrNameLst>
                                      </p:cBhvr>
                                      <p:to>
                                        <p:strVal val="visible"/>
                                      </p:to>
                                    </p:set>
                                    <p:animEffect transition="in" filter="fade">
                                      <p:cBhvr>
                                        <p:cTn id="22" dur="500"/>
                                        <p:tgtEl>
                                          <p:spTgt spid="4444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4419">
                                            <p:txEl>
                                              <p:pRg st="4" end="4"/>
                                            </p:txEl>
                                          </p:spTgt>
                                        </p:tgtEl>
                                        <p:attrNameLst>
                                          <p:attrName>style.visibility</p:attrName>
                                        </p:attrNameLst>
                                      </p:cBhvr>
                                      <p:to>
                                        <p:strVal val="visible"/>
                                      </p:to>
                                    </p:set>
                                    <p:animEffect transition="in" filter="fade">
                                      <p:cBhvr>
                                        <p:cTn id="27" dur="500"/>
                                        <p:tgtEl>
                                          <p:spTgt spid="4444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4419">
                                            <p:txEl>
                                              <p:pRg st="5" end="5"/>
                                            </p:txEl>
                                          </p:spTgt>
                                        </p:tgtEl>
                                        <p:attrNameLst>
                                          <p:attrName>style.visibility</p:attrName>
                                        </p:attrNameLst>
                                      </p:cBhvr>
                                      <p:to>
                                        <p:strVal val="visible"/>
                                      </p:to>
                                    </p:set>
                                    <p:animEffect transition="in" filter="fade">
                                      <p:cBhvr>
                                        <p:cTn id="32" dur="500"/>
                                        <p:tgtEl>
                                          <p:spTgt spid="4444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19" grpId="0" build="p" bldLvl="5"/>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smtClean="0"/>
              <a:t>| </a:t>
            </a:r>
            <a:fld id="{9FEAB2CA-54A5-4EF3-B6C1-D8C7284E09A2}" type="slidenum">
              <a:rPr lang="en-US" smtClean="0">
                <a:solidFill>
                  <a:srgbClr val="B2B2B2"/>
                </a:solidFill>
              </a:rPr>
              <a:pPr>
                <a:defRPr/>
              </a:pPr>
              <a:t>197</a:t>
            </a:fld>
            <a:endParaRPr lang="en-US">
              <a:solidFill>
                <a:srgbClr val="B2B2B2"/>
              </a:solidFill>
            </a:endParaRPr>
          </a:p>
        </p:txBody>
      </p:sp>
      <p:sp>
        <p:nvSpPr>
          <p:cNvPr id="3" name="Rectangle 2"/>
          <p:cNvSpPr txBox="1">
            <a:spLocks noChangeArrowheads="1"/>
          </p:cNvSpPr>
          <p:nvPr/>
        </p:nvSpPr>
        <p:spPr bwMode="auto">
          <a:xfrm>
            <a:off x="386220" y="22072"/>
            <a:ext cx="8685213"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MX" sz="2800" b="1" kern="0" dirty="0" smtClean="0">
                <a:solidFill>
                  <a:srgbClr val="002D62"/>
                </a:solidFill>
                <a:latin typeface="+mj-lt"/>
                <a:ea typeface="+mj-ea"/>
                <a:cs typeface="+mj-cs"/>
              </a:rPr>
              <a:t>e</a:t>
            </a:r>
            <a:r>
              <a:rPr lang="es-MX" sz="2800" b="1" kern="0" noProof="0" dirty="0" err="1" smtClean="0">
                <a:solidFill>
                  <a:srgbClr val="002D62"/>
                </a:solidFill>
                <a:latin typeface="+mj-lt"/>
                <a:ea typeface="+mj-ea"/>
                <a:cs typeface="+mj-cs"/>
              </a:rPr>
              <a:t>jercicio</a:t>
            </a:r>
            <a:r>
              <a:rPr lang="es-MX" sz="2800" b="1" kern="0" noProof="0" dirty="0" smtClean="0">
                <a:solidFill>
                  <a:srgbClr val="002D62"/>
                </a:solidFill>
                <a:latin typeface="+mj-lt"/>
                <a:ea typeface="+mj-ea"/>
                <a:cs typeface="+mj-cs"/>
              </a:rPr>
              <a:t>: exposición </a:t>
            </a:r>
            <a:r>
              <a:rPr lang="es-MX" sz="2800" kern="0" dirty="0" smtClean="0">
                <a:latin typeface="+mj-lt"/>
                <a:ea typeface="+mj-ea"/>
                <a:cs typeface="+mj-cs"/>
              </a:rPr>
              <a:t>cruda (</a:t>
            </a:r>
            <a:r>
              <a:rPr lang="es-MX" sz="2800" b="1" kern="0" noProof="0" dirty="0" smtClean="0">
                <a:solidFill>
                  <a:srgbClr val="002D62"/>
                </a:solidFill>
                <a:latin typeface="+mj-lt"/>
                <a:ea typeface="+mj-ea"/>
                <a:cs typeface="+mj-cs"/>
              </a:rPr>
              <a:t>tóxica) de un juicio</a:t>
            </a:r>
            <a:endParaRPr kumimoji="0" lang="es-ES" sz="2800" b="1" i="0" u="none" strike="noStrike" kern="0" cap="none" spc="0" normalizeH="0" baseline="0" noProof="0" dirty="0" smtClean="0">
              <a:ln>
                <a:noFill/>
              </a:ln>
              <a:solidFill>
                <a:srgbClr val="002D62"/>
              </a:solidFill>
              <a:effectLst/>
              <a:uLnTx/>
              <a:uFillTx/>
              <a:latin typeface="+mj-lt"/>
              <a:ea typeface="+mj-ea"/>
              <a:cs typeface="+mj-cs"/>
            </a:endParaRPr>
          </a:p>
        </p:txBody>
      </p:sp>
      <p:sp>
        <p:nvSpPr>
          <p:cNvPr id="4" name="Content Placeholder 2"/>
          <p:cNvSpPr txBox="1">
            <a:spLocks/>
          </p:cNvSpPr>
          <p:nvPr/>
        </p:nvSpPr>
        <p:spPr>
          <a:xfrm>
            <a:off x="539552" y="789552"/>
            <a:ext cx="8280920" cy="3888432"/>
          </a:xfrm>
          <a:prstGeom prst="rect">
            <a:avLst/>
          </a:prstGeom>
        </p:spPr>
        <p:txBody>
          <a:bodyPr/>
          <a:lstStyle/>
          <a:p>
            <a:pPr marL="457200" marR="0" lvl="0" indent="-457200" algn="l" defTabSz="914400" rtl="0" eaLnBrk="0" fontAlgn="base" latinLnBrk="0" hangingPunct="0">
              <a:lnSpc>
                <a:spcPct val="100000"/>
              </a:lnSpc>
              <a:spcBef>
                <a:spcPct val="60000"/>
              </a:spcBef>
              <a:spcAft>
                <a:spcPct val="0"/>
              </a:spcAft>
              <a:buClr>
                <a:schemeClr val="accent2"/>
              </a:buClr>
              <a:buSzTx/>
              <a:buFont typeface="+mj-lt"/>
              <a:buAutoNum type="arabicPeriod"/>
              <a:tabLst/>
              <a:defRPr/>
            </a:pPr>
            <a:r>
              <a:rPr kumimoji="0" lang="es-AR" sz="1800" b="1" i="0" u="none" strike="noStrike" kern="0" cap="none" spc="0" normalizeH="0" baseline="0" noProof="0" dirty="0" smtClean="0">
                <a:ln>
                  <a:noFill/>
                </a:ln>
                <a:solidFill>
                  <a:srgbClr val="002D62"/>
                </a:solidFill>
                <a:effectLst/>
                <a:uLnTx/>
                <a:uFillTx/>
                <a:latin typeface="+mn-lt"/>
                <a:ea typeface="+mn-ea"/>
                <a:cs typeface="+mn-cs"/>
              </a:rPr>
              <a:t>Formar parejas (“A” y “B”)</a:t>
            </a:r>
          </a:p>
          <a:p>
            <a:pPr marL="457200" marR="0" lvl="0" indent="-457200" algn="l" defTabSz="914400" rtl="0" eaLnBrk="0" fontAlgn="base" latinLnBrk="0" hangingPunct="0">
              <a:lnSpc>
                <a:spcPct val="100000"/>
              </a:lnSpc>
              <a:spcBef>
                <a:spcPct val="60000"/>
              </a:spcBef>
              <a:spcAft>
                <a:spcPct val="0"/>
              </a:spcAft>
              <a:buClr>
                <a:schemeClr val="accent2"/>
              </a:buClr>
              <a:buSzTx/>
              <a:buFont typeface="+mj-lt"/>
              <a:buAutoNum type="arabicPeriod"/>
              <a:tabLst/>
              <a:defRPr/>
            </a:pPr>
            <a:r>
              <a:rPr lang="es-AR" sz="1800" b="1" kern="0" dirty="0" smtClean="0">
                <a:solidFill>
                  <a:srgbClr val="002D62"/>
                </a:solidFill>
                <a:latin typeface="+mn-lt"/>
                <a:cs typeface="+mn-cs"/>
              </a:rPr>
              <a:t>Cada miembro de la pareja piensa, individualmente, en una situación de trabajo sobre la cual tiene una opinión fuerte que reconoce como muy tóxica.</a:t>
            </a:r>
          </a:p>
          <a:p>
            <a:pPr marL="457200" marR="0" lvl="0" indent="-457200" algn="l" defTabSz="914400" rtl="0" eaLnBrk="0" fontAlgn="base" latinLnBrk="0" hangingPunct="0">
              <a:lnSpc>
                <a:spcPct val="100000"/>
              </a:lnSpc>
              <a:spcBef>
                <a:spcPct val="60000"/>
              </a:spcBef>
              <a:spcAft>
                <a:spcPct val="0"/>
              </a:spcAft>
              <a:buClr>
                <a:schemeClr val="accent2"/>
              </a:buClr>
              <a:buSzTx/>
              <a:buFont typeface="+mj-lt"/>
              <a:buAutoNum type="arabicPeriod"/>
              <a:tabLst/>
              <a:defRPr/>
            </a:pPr>
            <a:r>
              <a:rPr kumimoji="0" lang="es-AR" sz="1800" b="1" i="0" u="none" strike="noStrike" kern="0" cap="none" spc="0" normalizeH="0" baseline="0" noProof="0" dirty="0" smtClean="0">
                <a:ln>
                  <a:noFill/>
                </a:ln>
                <a:solidFill>
                  <a:srgbClr val="002D62"/>
                </a:solidFill>
                <a:effectLst/>
                <a:uLnTx/>
                <a:uFillTx/>
                <a:latin typeface="+mn-lt"/>
                <a:ea typeface="+mn-ea"/>
                <a:cs typeface="+mn-cs"/>
              </a:rPr>
              <a:t>Escribir</a:t>
            </a:r>
            <a:r>
              <a:rPr kumimoji="0" lang="es-AR" sz="1800" b="1" i="0" u="none" strike="noStrike" kern="0" cap="none" spc="0" normalizeH="0" noProof="0" dirty="0" smtClean="0">
                <a:ln>
                  <a:noFill/>
                </a:ln>
                <a:solidFill>
                  <a:srgbClr val="002D62"/>
                </a:solidFill>
                <a:effectLst/>
                <a:uLnTx/>
                <a:uFillTx/>
                <a:latin typeface="+mn-lt"/>
                <a:ea typeface="+mn-ea"/>
                <a:cs typeface="+mn-cs"/>
              </a:rPr>
              <a:t> el juicio tóxico (=tal como aparece en su forma original).</a:t>
            </a:r>
            <a:endParaRPr kumimoji="0" lang="es-AR" sz="1800" b="1" i="0" u="none" strike="noStrike" kern="0" cap="none" spc="0" normalizeH="0" baseline="0" noProof="0" dirty="0" smtClean="0">
              <a:ln>
                <a:noFill/>
              </a:ln>
              <a:solidFill>
                <a:srgbClr val="002D62"/>
              </a:solidFill>
              <a:effectLst/>
              <a:uLnTx/>
              <a:uFillTx/>
              <a:latin typeface="+mn-lt"/>
              <a:ea typeface="+mn-ea"/>
              <a:cs typeface="+mn-cs"/>
            </a:endParaRPr>
          </a:p>
          <a:p>
            <a:pPr marL="457200" marR="0" lvl="0" indent="-457200" algn="l" defTabSz="914400" rtl="0" eaLnBrk="0" fontAlgn="base" latinLnBrk="0" hangingPunct="0">
              <a:lnSpc>
                <a:spcPct val="100000"/>
              </a:lnSpc>
              <a:spcBef>
                <a:spcPct val="60000"/>
              </a:spcBef>
              <a:spcAft>
                <a:spcPct val="0"/>
              </a:spcAft>
              <a:buClr>
                <a:schemeClr val="accent2"/>
              </a:buClr>
              <a:buSzTx/>
              <a:buFont typeface="+mj-lt"/>
              <a:buAutoNum type="arabicPeriod"/>
              <a:tabLst/>
              <a:defRPr/>
            </a:pPr>
            <a:r>
              <a:rPr kumimoji="0" lang="es-AR" sz="1800" b="1" i="0" u="none" strike="noStrike" kern="0" cap="none" spc="0" normalizeH="0" baseline="0" noProof="0" dirty="0" smtClean="0">
                <a:ln>
                  <a:noFill/>
                </a:ln>
                <a:solidFill>
                  <a:srgbClr val="002D62"/>
                </a:solidFill>
                <a:effectLst/>
                <a:uLnTx/>
                <a:uFillTx/>
                <a:latin typeface="+mn-lt"/>
                <a:ea typeface="+mn-ea"/>
                <a:cs typeface="+mn-cs"/>
              </a:rPr>
              <a:t>“A” comparte con “B” el contexto básico de la situación,</a:t>
            </a:r>
            <a:r>
              <a:rPr kumimoji="0" lang="es-AR" sz="1800" b="1" i="0" u="none" strike="noStrike" kern="0" cap="none" spc="0" normalizeH="0" noProof="0" dirty="0" smtClean="0">
                <a:ln>
                  <a:noFill/>
                </a:ln>
                <a:solidFill>
                  <a:srgbClr val="002D62"/>
                </a:solidFill>
                <a:effectLst/>
                <a:uLnTx/>
                <a:uFillTx/>
                <a:latin typeface="+mn-lt"/>
                <a:ea typeface="+mn-ea"/>
                <a:cs typeface="+mn-cs"/>
              </a:rPr>
              <a:t> y el juicio tóxico que ésta genera en “A”. “B” escucha y si lo necesita, puede pedir aclaración, pero sin indagar demasiado.</a:t>
            </a:r>
          </a:p>
          <a:p>
            <a:pPr marL="457200" marR="0" lvl="0" indent="-457200" algn="l" defTabSz="914400" rtl="0" eaLnBrk="0" fontAlgn="base" latinLnBrk="0" hangingPunct="0">
              <a:lnSpc>
                <a:spcPct val="100000"/>
              </a:lnSpc>
              <a:spcBef>
                <a:spcPct val="60000"/>
              </a:spcBef>
              <a:spcAft>
                <a:spcPct val="0"/>
              </a:spcAft>
              <a:buClr>
                <a:schemeClr val="accent2"/>
              </a:buClr>
              <a:buSzTx/>
              <a:buFont typeface="+mj-lt"/>
              <a:buAutoNum type="arabicPeriod"/>
              <a:tabLst/>
              <a:defRPr/>
            </a:pPr>
            <a:r>
              <a:rPr lang="es-AR" sz="1800" b="1" kern="0" baseline="0" dirty="0" smtClean="0">
                <a:solidFill>
                  <a:srgbClr val="002D62"/>
                </a:solidFill>
                <a:latin typeface="+mn-lt"/>
                <a:cs typeface="+mn-cs"/>
              </a:rPr>
              <a:t>“B”  refleja su comprensión de la situación y el juicio de “A”, para verificar si ha comprendido</a:t>
            </a:r>
            <a:r>
              <a:rPr lang="es-AR" sz="1800" b="1" kern="0" dirty="0" smtClean="0">
                <a:solidFill>
                  <a:srgbClr val="002D62"/>
                </a:solidFill>
                <a:latin typeface="+mn-lt"/>
                <a:cs typeface="+mn-cs"/>
              </a:rPr>
              <a:t> adecuadamente. “A” valida o corrige.</a:t>
            </a:r>
          </a:p>
          <a:p>
            <a:pPr marL="457200" marR="0" lvl="0" indent="-457200" algn="l" defTabSz="914400" rtl="0" eaLnBrk="0" fontAlgn="base" latinLnBrk="0" hangingPunct="0">
              <a:lnSpc>
                <a:spcPct val="100000"/>
              </a:lnSpc>
              <a:spcBef>
                <a:spcPct val="60000"/>
              </a:spcBef>
              <a:spcAft>
                <a:spcPct val="0"/>
              </a:spcAft>
              <a:buClr>
                <a:schemeClr val="accent2"/>
              </a:buClr>
              <a:buSzTx/>
              <a:buFont typeface="+mj-lt"/>
              <a:buAutoNum type="arabicPeriod"/>
              <a:tabLst/>
              <a:defRPr/>
            </a:pPr>
            <a:r>
              <a:rPr kumimoji="0" lang="es-AR" sz="1800" b="1" i="0" u="none" strike="noStrike" kern="0" cap="none" spc="0" normalizeH="0" baseline="0" noProof="0" dirty="0" smtClean="0">
                <a:ln>
                  <a:noFill/>
                </a:ln>
                <a:solidFill>
                  <a:srgbClr val="002D62"/>
                </a:solidFill>
                <a:effectLst/>
                <a:uLnTx/>
                <a:uFillTx/>
                <a:latin typeface="+mn-lt"/>
                <a:ea typeface="+mn-ea"/>
                <a:cs typeface="+mn-cs"/>
              </a:rPr>
              <a:t>Invierten roles y repiten los</a:t>
            </a:r>
            <a:r>
              <a:rPr kumimoji="0" lang="es-AR" sz="1800" b="1" i="0" u="none" strike="noStrike" kern="0" cap="none" spc="0" normalizeH="0" noProof="0" dirty="0" smtClean="0">
                <a:ln>
                  <a:noFill/>
                </a:ln>
                <a:solidFill>
                  <a:srgbClr val="002D62"/>
                </a:solidFill>
                <a:effectLst/>
                <a:uLnTx/>
                <a:uFillTx/>
                <a:latin typeface="+mn-lt"/>
                <a:ea typeface="+mn-ea"/>
                <a:cs typeface="+mn-cs"/>
              </a:rPr>
              <a:t> pasos 4 y 5.</a:t>
            </a:r>
            <a:endParaRPr kumimoji="0" lang="es-AR" sz="1800" b="1" i="0" u="none" strike="noStrike" kern="0" cap="none" spc="0" normalizeH="0" baseline="0" noProof="0" dirty="0" smtClean="0">
              <a:ln>
                <a:noFill/>
              </a:ln>
              <a:solidFill>
                <a:srgbClr val="002D62"/>
              </a:solidFill>
              <a:effectLst/>
              <a:uLnTx/>
              <a:uFillTx/>
              <a:latin typeface="+mn-lt"/>
              <a:ea typeface="+mn-ea"/>
              <a:cs typeface="+mn-cs"/>
            </a:endParaRPr>
          </a:p>
          <a:p>
            <a:pPr marL="914400" lvl="1" indent="-457200" algn="l" eaLnBrk="0" hangingPunct="0">
              <a:spcBef>
                <a:spcPct val="60000"/>
              </a:spcBef>
              <a:buClr>
                <a:schemeClr val="accent2"/>
              </a:buClr>
              <a:buFont typeface="+mj-lt"/>
              <a:buAutoNum type="arabicPeriod"/>
            </a:pPr>
            <a:endParaRPr kumimoji="0" lang="es-AR" sz="1800" b="1" i="0" u="none" strike="noStrike" kern="0" cap="none" spc="0" normalizeH="0" baseline="0" noProof="0" dirty="0" smtClean="0">
              <a:ln>
                <a:noFill/>
              </a:ln>
              <a:solidFill>
                <a:srgbClr val="002D62"/>
              </a:solidFill>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p:txBody>
          <a:bodyPr/>
          <a:lstStyle/>
          <a:p>
            <a:pPr>
              <a:defRPr/>
            </a:pPr>
            <a:r>
              <a:rPr lang="en-US" smtClean="0">
                <a:ea typeface="MS PGothic" pitchFamily="34" charset="-128"/>
              </a:rPr>
              <a:t>| </a:t>
            </a:r>
            <a:fld id="{D3AC1059-18E3-4DCE-B898-32CC98451936}" type="slidenum">
              <a:rPr lang="en-US" smtClean="0">
                <a:solidFill>
                  <a:srgbClr val="B2B2B2"/>
                </a:solidFill>
                <a:ea typeface="MS PGothic" pitchFamily="34" charset="-128"/>
              </a:rPr>
              <a:pPr>
                <a:defRPr/>
              </a:pPr>
              <a:t>2</a:t>
            </a:fld>
            <a:endParaRPr lang="en-US" smtClean="0">
              <a:solidFill>
                <a:srgbClr val="B2B2B2"/>
              </a:solidFill>
              <a:ea typeface="MS PGothic" pitchFamily="34" charset="-128"/>
            </a:endParaRPr>
          </a:p>
        </p:txBody>
      </p:sp>
      <p:sp>
        <p:nvSpPr>
          <p:cNvPr id="3" name="Rectangle 2"/>
          <p:cNvSpPr/>
          <p:nvPr/>
        </p:nvSpPr>
        <p:spPr bwMode="auto">
          <a:xfrm>
            <a:off x="0" y="20538"/>
            <a:ext cx="9144000" cy="5143500"/>
          </a:xfrm>
          <a:prstGeom prst="rect">
            <a:avLst/>
          </a:prstGeom>
          <a:solidFill>
            <a:schemeClr val="bg1"/>
          </a:solidFill>
          <a:ln w="9525" cap="flat" cmpd="sng" algn="ctr">
            <a:noFill/>
            <a:prstDash val="solid"/>
            <a:round/>
            <a:headEnd type="none" w="med" len="med"/>
            <a:tailEnd type="none" w="med" len="med"/>
          </a:ln>
          <a:effectLst/>
        </p:spPr>
        <p:txBody>
          <a:bodyPr anchor="ctr"/>
          <a:lstStyle/>
          <a:p>
            <a:pPr algn="ctr">
              <a:defRPr/>
            </a:pPr>
            <a:r>
              <a:rPr lang="en-US" sz="6600" dirty="0" smtClean="0">
                <a:solidFill>
                  <a:srgbClr val="FF0000"/>
                </a:solidFill>
                <a:latin typeface="Arial" pitchFamily="34" charset="0"/>
                <a:cs typeface="Arial" pitchFamily="34" charset="0"/>
              </a:rPr>
              <a:t>DÍA 1, BLOQUE 1</a:t>
            </a:r>
            <a:endParaRPr lang="en-US" sz="6600" dirty="0">
              <a:solidFill>
                <a:srgbClr val="FF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20</a:t>
            </a:fld>
            <a:endParaRPr lang="en-US" sz="800" dirty="0">
              <a:solidFill>
                <a:srgbClr val="B2B2B2"/>
              </a:solidFill>
              <a:latin typeface="Arial"/>
              <a:ea typeface="Arial"/>
              <a:cs typeface="Arial"/>
              <a:sym typeface="Arial"/>
            </a:endParaRPr>
          </a:p>
        </p:txBody>
      </p:sp>
      <p:sp>
        <p:nvSpPr>
          <p:cNvPr id="380" name="Shape 380"/>
          <p:cNvSpPr/>
          <p:nvPr/>
        </p:nvSpPr>
        <p:spPr>
          <a:xfrm>
            <a:off x="3635899" y="2643760"/>
            <a:ext cx="2152191" cy="1038746"/>
          </a:xfrm>
          <a:prstGeom prst="rect">
            <a:avLst/>
          </a:prstGeom>
          <a:noFill/>
          <a:ln>
            <a:noFill/>
          </a:ln>
        </p:spPr>
        <p:txBody>
          <a:bodyPr lIns="68569" tIns="34275" rIns="68569" bIns="34275" anchor="t" anchorCtr="0">
            <a:noAutofit/>
          </a:bodyPr>
          <a:lstStyle/>
          <a:p>
            <a:pPr algn="ctr">
              <a:spcBef>
                <a:spcPts val="0"/>
              </a:spcBef>
              <a:spcAft>
                <a:spcPts val="0"/>
              </a:spcAft>
              <a:buSzPct val="25000"/>
            </a:pPr>
            <a:r>
              <a:rPr lang="en-US" sz="1800" dirty="0" err="1">
                <a:solidFill>
                  <a:srgbClr val="002960"/>
                </a:solidFill>
                <a:latin typeface="Arial"/>
                <a:ea typeface="Arial"/>
                <a:cs typeface="Arial"/>
                <a:sym typeface="Arial"/>
              </a:rPr>
              <a:t>Resultados</a:t>
            </a:r>
            <a:r>
              <a:rPr lang="en-US" sz="1800" dirty="0">
                <a:solidFill>
                  <a:srgbClr val="002960"/>
                </a:solidFill>
                <a:latin typeface="Arial"/>
                <a:ea typeface="Arial"/>
                <a:cs typeface="Arial"/>
                <a:sym typeface="Arial"/>
              </a:rPr>
              <a:t> </a:t>
            </a:r>
            <a:r>
              <a:rPr lang="en-US" sz="1800" dirty="0" err="1">
                <a:solidFill>
                  <a:srgbClr val="002960"/>
                </a:solidFill>
                <a:latin typeface="Arial"/>
                <a:ea typeface="Arial"/>
                <a:cs typeface="Arial"/>
                <a:sym typeface="Arial"/>
              </a:rPr>
              <a:t>excepcionales</a:t>
            </a:r>
            <a:r>
              <a:rPr lang="en-US" sz="1800" dirty="0">
                <a:solidFill>
                  <a:srgbClr val="002960"/>
                </a:solidFill>
                <a:latin typeface="Arial"/>
                <a:ea typeface="Arial"/>
                <a:cs typeface="Arial"/>
                <a:sym typeface="Arial"/>
              </a:rPr>
              <a:t> </a:t>
            </a:r>
            <a:r>
              <a:rPr lang="en-US" sz="1800" dirty="0" err="1">
                <a:solidFill>
                  <a:srgbClr val="002960"/>
                </a:solidFill>
                <a:latin typeface="Arial"/>
                <a:ea typeface="Arial"/>
                <a:cs typeface="Arial"/>
                <a:sym typeface="Arial"/>
              </a:rPr>
              <a:t>sostenibles</a:t>
            </a:r>
            <a:endParaRPr lang="en-US" sz="1800" dirty="0">
              <a:solidFill>
                <a:srgbClr val="002960"/>
              </a:solidFill>
              <a:latin typeface="Arial"/>
              <a:ea typeface="Arial"/>
              <a:cs typeface="Arial"/>
              <a:sym typeface="Arial"/>
            </a:endParaRPr>
          </a:p>
        </p:txBody>
      </p:sp>
      <p:grpSp>
        <p:nvGrpSpPr>
          <p:cNvPr id="2" name="Shape 381"/>
          <p:cNvGrpSpPr/>
          <p:nvPr/>
        </p:nvGrpSpPr>
        <p:grpSpPr>
          <a:xfrm>
            <a:off x="3923932" y="641724"/>
            <a:ext cx="1609649" cy="1960984"/>
            <a:chOff x="3947733" y="855628"/>
            <a:chExt cx="1600027" cy="2614645"/>
          </a:xfrm>
        </p:grpSpPr>
        <p:sp>
          <p:nvSpPr>
            <p:cNvPr id="382" name="Shape 382"/>
            <p:cNvSpPr/>
            <p:nvPr/>
          </p:nvSpPr>
          <p:spPr>
            <a:xfrm>
              <a:off x="3947733" y="1452562"/>
              <a:ext cx="1592643" cy="2017711"/>
            </a:xfrm>
            <a:prstGeom prst="ellipse">
              <a:avLst/>
            </a:prstGeom>
            <a:solidFill>
              <a:srgbClr val="FBB03F"/>
            </a:solidFill>
            <a:ln>
              <a:noFill/>
            </a:ln>
          </p:spPr>
          <p:txBody>
            <a:bodyPr lIns="0" tIns="0" rIns="0" bIns="0" anchor="ctr" anchorCtr="0">
              <a:noAutofit/>
            </a:bodyPr>
            <a:lstStyle/>
            <a:p>
              <a:pPr algn="ctr">
                <a:spcBef>
                  <a:spcPts val="0"/>
                </a:spcBef>
                <a:spcAft>
                  <a:spcPts val="0"/>
                </a:spcAft>
                <a:buSzPct val="25000"/>
              </a:pPr>
              <a:r>
                <a:rPr lang="en-US" sz="1300" dirty="0">
                  <a:solidFill>
                    <a:schemeClr val="dk1"/>
                  </a:solidFill>
                  <a:latin typeface="Arial"/>
                  <a:ea typeface="Arial"/>
                  <a:cs typeface="Arial"/>
                  <a:sym typeface="Arial"/>
                </a:rPr>
                <a:t>impersonal</a:t>
              </a:r>
            </a:p>
            <a:p>
              <a:pPr algn="ctr">
                <a:spcBef>
                  <a:spcPts val="0"/>
                </a:spcBef>
                <a:spcAft>
                  <a:spcPts val="0"/>
                </a:spcAft>
                <a:buSzPct val="25000"/>
              </a:pPr>
              <a:r>
                <a:rPr lang="en-US" sz="1400" dirty="0">
                  <a:solidFill>
                    <a:schemeClr val="bg1"/>
                  </a:solidFill>
                  <a:effectLst>
                    <a:outerShdw blurRad="38100" dist="38100" dir="2700000" algn="tl">
                      <a:srgbClr val="000000">
                        <a:alpha val="43137"/>
                      </a:srgbClr>
                    </a:outerShdw>
                  </a:effectLst>
                  <a:latin typeface="Arial"/>
                  <a:ea typeface="Arial"/>
                  <a:cs typeface="Arial"/>
                  <a:sym typeface="Arial"/>
                </a:rPr>
                <a:t>ELLO</a:t>
              </a:r>
            </a:p>
            <a:p>
              <a:pPr algn="ctr">
                <a:spcBef>
                  <a:spcPts val="0"/>
                </a:spcBef>
                <a:spcAft>
                  <a:spcPts val="0"/>
                </a:spcAft>
                <a:buSzPct val="25000"/>
              </a:pPr>
              <a:r>
                <a:rPr lang="en-US" sz="1100" b="0" dirty="0" err="1">
                  <a:solidFill>
                    <a:schemeClr val="dk1"/>
                  </a:solidFill>
                  <a:latin typeface="Arial"/>
                  <a:ea typeface="Arial"/>
                  <a:cs typeface="Arial"/>
                  <a:sym typeface="Arial"/>
                </a:rPr>
                <a:t>rentabilidad</a:t>
              </a:r>
              <a:endParaRPr lang="en-US" sz="1100" b="0" dirty="0">
                <a:solidFill>
                  <a:schemeClr val="dk1"/>
                </a:solidFill>
                <a:latin typeface="Arial"/>
                <a:ea typeface="Arial"/>
                <a:cs typeface="Arial"/>
                <a:sym typeface="Arial"/>
              </a:endParaRPr>
            </a:p>
            <a:p>
              <a:pPr algn="ctr">
                <a:spcBef>
                  <a:spcPts val="0"/>
                </a:spcBef>
                <a:spcAft>
                  <a:spcPts val="0"/>
                </a:spcAft>
                <a:buSzPct val="25000"/>
              </a:pPr>
              <a:r>
                <a:rPr lang="en-US" sz="1100" b="0" dirty="0" err="1">
                  <a:solidFill>
                    <a:schemeClr val="dk1"/>
                  </a:solidFill>
                  <a:latin typeface="Arial"/>
                  <a:ea typeface="Arial"/>
                  <a:cs typeface="Arial"/>
                  <a:sym typeface="Arial"/>
                </a:rPr>
                <a:t>calidad</a:t>
              </a:r>
              <a:r>
                <a:rPr lang="en-US" sz="1100" b="0" dirty="0">
                  <a:solidFill>
                    <a:schemeClr val="dk1"/>
                  </a:solidFill>
                  <a:latin typeface="Arial"/>
                  <a:ea typeface="Arial"/>
                  <a:cs typeface="Arial"/>
                  <a:sym typeface="Arial"/>
                </a:rPr>
                <a:t/>
              </a:r>
              <a:br>
                <a:rPr lang="en-US" sz="1100" b="0" dirty="0">
                  <a:solidFill>
                    <a:schemeClr val="dk1"/>
                  </a:solidFill>
                  <a:latin typeface="Arial"/>
                  <a:ea typeface="Arial"/>
                  <a:cs typeface="Arial"/>
                  <a:sym typeface="Arial"/>
                </a:rPr>
              </a:br>
              <a:r>
                <a:rPr lang="en-US" sz="1100" b="0" dirty="0" err="1">
                  <a:solidFill>
                    <a:schemeClr val="dk1"/>
                  </a:solidFill>
                  <a:latin typeface="Arial"/>
                  <a:ea typeface="Arial"/>
                  <a:cs typeface="Arial"/>
                  <a:sym typeface="Arial"/>
                </a:rPr>
                <a:t>productividad</a:t>
              </a:r>
              <a:endParaRPr lang="en-US" sz="1100" b="0" dirty="0">
                <a:solidFill>
                  <a:schemeClr val="dk1"/>
                </a:solidFill>
                <a:latin typeface="Arial"/>
                <a:ea typeface="Arial"/>
                <a:cs typeface="Arial"/>
                <a:sym typeface="Arial"/>
              </a:endParaRPr>
            </a:p>
            <a:p>
              <a:pPr algn="ctr">
                <a:spcBef>
                  <a:spcPts val="0"/>
                </a:spcBef>
                <a:spcAft>
                  <a:spcPts val="0"/>
                </a:spcAft>
                <a:buSzPct val="25000"/>
              </a:pPr>
              <a:r>
                <a:rPr lang="en-US" sz="1100" b="0" dirty="0">
                  <a:solidFill>
                    <a:schemeClr val="dk1"/>
                  </a:solidFill>
                  <a:latin typeface="Arial"/>
                  <a:ea typeface="Arial"/>
                  <a:cs typeface="Arial"/>
                  <a:sym typeface="Arial"/>
                </a:rPr>
                <a:t>etc.</a:t>
              </a:r>
            </a:p>
          </p:txBody>
        </p:sp>
        <p:sp>
          <p:nvSpPr>
            <p:cNvPr id="383" name="Shape 383"/>
            <p:cNvSpPr txBox="1"/>
            <p:nvPr/>
          </p:nvSpPr>
          <p:spPr>
            <a:xfrm>
              <a:off x="3993598" y="855628"/>
              <a:ext cx="1554162" cy="365125"/>
            </a:xfrm>
            <a:prstGeom prst="rect">
              <a:avLst/>
            </a:prstGeom>
            <a:noFill/>
            <a:ln>
              <a:noFill/>
            </a:ln>
          </p:spPr>
          <p:txBody>
            <a:bodyPr lIns="91425" tIns="45700" rIns="91425" bIns="45700" anchor="ctr" anchorCtr="0">
              <a:noAutofit/>
            </a:bodyPr>
            <a:lstStyle/>
            <a:p>
              <a:pPr algn="ctr">
                <a:spcBef>
                  <a:spcPts val="0"/>
                </a:spcBef>
                <a:spcAft>
                  <a:spcPts val="0"/>
                </a:spcAft>
                <a:buSzPct val="25000"/>
              </a:pPr>
              <a:r>
                <a:rPr lang="en-US" sz="1700" dirty="0" err="1">
                  <a:solidFill>
                    <a:schemeClr val="hlink"/>
                  </a:solidFill>
                  <a:latin typeface="Arial"/>
                  <a:ea typeface="Arial"/>
                  <a:cs typeface="Arial"/>
                  <a:sym typeface="Arial"/>
                </a:rPr>
                <a:t>logro</a:t>
              </a:r>
              <a:endParaRPr lang="en-US" sz="1700" dirty="0">
                <a:solidFill>
                  <a:schemeClr val="hlink"/>
                </a:solidFill>
                <a:latin typeface="Arial"/>
                <a:ea typeface="Arial"/>
                <a:cs typeface="Arial"/>
                <a:sym typeface="Arial"/>
              </a:endParaRPr>
            </a:p>
          </p:txBody>
        </p:sp>
      </p:grpSp>
      <p:grpSp>
        <p:nvGrpSpPr>
          <p:cNvPr id="3" name="Shape 384"/>
          <p:cNvGrpSpPr/>
          <p:nvPr/>
        </p:nvGrpSpPr>
        <p:grpSpPr>
          <a:xfrm>
            <a:off x="2306801" y="2834877"/>
            <a:ext cx="1620258" cy="1897115"/>
            <a:chOff x="1569026" y="3849107"/>
            <a:chExt cx="1620259" cy="2529486"/>
          </a:xfrm>
        </p:grpSpPr>
        <p:sp>
          <p:nvSpPr>
            <p:cNvPr id="385" name="Shape 385"/>
            <p:cNvSpPr/>
            <p:nvPr/>
          </p:nvSpPr>
          <p:spPr>
            <a:xfrm>
              <a:off x="1569026" y="3849107"/>
              <a:ext cx="1620259" cy="2017711"/>
            </a:xfrm>
            <a:prstGeom prst="ellipse">
              <a:avLst/>
            </a:prstGeom>
            <a:solidFill>
              <a:srgbClr val="FBB03F"/>
            </a:solidFill>
            <a:ln>
              <a:noFill/>
            </a:ln>
          </p:spPr>
          <p:txBody>
            <a:bodyPr lIns="0" tIns="0" rIns="0" bIns="0" anchor="ctr" anchorCtr="0">
              <a:noAutofit/>
            </a:bodyPr>
            <a:lstStyle/>
            <a:p>
              <a:pPr algn="ctr">
                <a:spcBef>
                  <a:spcPts val="0"/>
                </a:spcBef>
                <a:spcAft>
                  <a:spcPts val="0"/>
                </a:spcAft>
                <a:buSzPct val="25000"/>
              </a:pPr>
              <a:r>
                <a:rPr lang="en-US" sz="1300" dirty="0">
                  <a:solidFill>
                    <a:schemeClr val="dk1"/>
                  </a:solidFill>
                  <a:latin typeface="Arial"/>
                  <a:ea typeface="Arial"/>
                  <a:cs typeface="Arial"/>
                  <a:sym typeface="Arial"/>
                </a:rPr>
                <a:t>interpersonal</a:t>
              </a:r>
            </a:p>
            <a:p>
              <a:pPr algn="ctr">
                <a:spcBef>
                  <a:spcPts val="0"/>
                </a:spcBef>
                <a:spcAft>
                  <a:spcPts val="0"/>
                </a:spcAft>
                <a:buSzPct val="25000"/>
              </a:pPr>
              <a:r>
                <a:rPr lang="en-US" sz="1400" dirty="0">
                  <a:solidFill>
                    <a:schemeClr val="bg1"/>
                  </a:solidFill>
                  <a:effectLst>
                    <a:outerShdw blurRad="38100" dist="38100" dir="2700000" algn="tl">
                      <a:srgbClr val="000000">
                        <a:alpha val="43137"/>
                      </a:srgbClr>
                    </a:outerShdw>
                  </a:effectLst>
                  <a:latin typeface="Arial"/>
                  <a:ea typeface="Arial"/>
                  <a:cs typeface="Arial"/>
                  <a:sym typeface="Arial"/>
                </a:rPr>
                <a:t>NOSOTROS</a:t>
              </a:r>
            </a:p>
            <a:p>
              <a:pPr algn="ctr">
                <a:spcBef>
                  <a:spcPts val="0"/>
                </a:spcBef>
                <a:spcAft>
                  <a:spcPts val="0"/>
                </a:spcAft>
                <a:buSzPct val="25000"/>
              </a:pPr>
              <a:r>
                <a:rPr lang="en-US" sz="1100" b="0" dirty="0" err="1">
                  <a:solidFill>
                    <a:schemeClr val="dk1"/>
                  </a:solidFill>
                  <a:latin typeface="Arial"/>
                  <a:ea typeface="Arial"/>
                  <a:cs typeface="Arial"/>
                  <a:sym typeface="Arial"/>
                </a:rPr>
                <a:t>confianza</a:t>
              </a:r>
              <a:endParaRPr lang="en-US" sz="1100" b="0" dirty="0">
                <a:solidFill>
                  <a:schemeClr val="dk1"/>
                </a:solidFill>
                <a:latin typeface="Arial"/>
                <a:ea typeface="Arial"/>
                <a:cs typeface="Arial"/>
                <a:sym typeface="Arial"/>
              </a:endParaRPr>
            </a:p>
            <a:p>
              <a:pPr algn="ctr">
                <a:spcBef>
                  <a:spcPts val="0"/>
                </a:spcBef>
                <a:spcAft>
                  <a:spcPts val="0"/>
                </a:spcAft>
                <a:buSzPct val="25000"/>
              </a:pPr>
              <a:r>
                <a:rPr lang="en-US" sz="1100" b="0" dirty="0" err="1">
                  <a:solidFill>
                    <a:schemeClr val="dk1"/>
                  </a:solidFill>
                  <a:latin typeface="Arial"/>
                  <a:ea typeface="Arial"/>
                  <a:cs typeface="Arial"/>
                  <a:sym typeface="Arial"/>
                </a:rPr>
                <a:t>colaboración</a:t>
              </a:r>
              <a:endParaRPr lang="en-US" sz="1100" b="0" dirty="0">
                <a:solidFill>
                  <a:schemeClr val="dk1"/>
                </a:solidFill>
                <a:latin typeface="Arial"/>
                <a:ea typeface="Arial"/>
                <a:cs typeface="Arial"/>
                <a:sym typeface="Arial"/>
              </a:endParaRPr>
            </a:p>
            <a:p>
              <a:pPr algn="ctr">
                <a:spcBef>
                  <a:spcPts val="0"/>
                </a:spcBef>
                <a:spcAft>
                  <a:spcPts val="0"/>
                </a:spcAft>
                <a:buSzPct val="25000"/>
              </a:pPr>
              <a:r>
                <a:rPr lang="en-US" sz="1100" b="0" dirty="0" err="1">
                  <a:solidFill>
                    <a:schemeClr val="dk1"/>
                  </a:solidFill>
                  <a:latin typeface="Arial"/>
                  <a:ea typeface="Arial"/>
                  <a:cs typeface="Arial"/>
                  <a:sym typeface="Arial"/>
                </a:rPr>
                <a:t>respeto</a:t>
              </a:r>
              <a:r>
                <a:rPr lang="en-US" sz="1100" b="0" dirty="0">
                  <a:solidFill>
                    <a:schemeClr val="dk1"/>
                  </a:solidFill>
                  <a:latin typeface="Arial"/>
                  <a:ea typeface="Arial"/>
                  <a:cs typeface="Arial"/>
                  <a:sym typeface="Arial"/>
                </a:rPr>
                <a:t> </a:t>
              </a:r>
              <a:r>
                <a:rPr lang="en-US" sz="1100" b="0" dirty="0" err="1">
                  <a:solidFill>
                    <a:schemeClr val="dk1"/>
                  </a:solidFill>
                  <a:latin typeface="Arial"/>
                  <a:ea typeface="Arial"/>
                  <a:cs typeface="Arial"/>
                  <a:sym typeface="Arial"/>
                </a:rPr>
                <a:t>mutuo</a:t>
              </a:r>
              <a:endParaRPr lang="en-US" sz="1100" b="0" dirty="0">
                <a:solidFill>
                  <a:schemeClr val="dk1"/>
                </a:solidFill>
                <a:latin typeface="Arial"/>
                <a:ea typeface="Arial"/>
                <a:cs typeface="Arial"/>
                <a:sym typeface="Arial"/>
              </a:endParaRPr>
            </a:p>
          </p:txBody>
        </p:sp>
        <p:sp>
          <p:nvSpPr>
            <p:cNvPr id="386" name="Shape 386"/>
            <p:cNvSpPr txBox="1"/>
            <p:nvPr/>
          </p:nvSpPr>
          <p:spPr>
            <a:xfrm>
              <a:off x="1601977" y="6013468"/>
              <a:ext cx="1554164" cy="365125"/>
            </a:xfrm>
            <a:prstGeom prst="rect">
              <a:avLst/>
            </a:prstGeom>
            <a:noFill/>
            <a:ln>
              <a:noFill/>
            </a:ln>
          </p:spPr>
          <p:txBody>
            <a:bodyPr lIns="91425" tIns="45700" rIns="91425" bIns="45700" anchor="ctr" anchorCtr="0">
              <a:noAutofit/>
            </a:bodyPr>
            <a:lstStyle/>
            <a:p>
              <a:pPr algn="ctr">
                <a:spcBef>
                  <a:spcPts val="0"/>
                </a:spcBef>
                <a:spcAft>
                  <a:spcPts val="0"/>
                </a:spcAft>
                <a:buSzPct val="25000"/>
              </a:pPr>
              <a:r>
                <a:rPr lang="en-US" sz="1700" dirty="0" err="1" smtClean="0">
                  <a:solidFill>
                    <a:schemeClr val="hlink"/>
                  </a:solidFill>
                  <a:latin typeface="Arial"/>
                  <a:ea typeface="Arial"/>
                  <a:cs typeface="Arial"/>
                  <a:sym typeface="Arial"/>
                </a:rPr>
                <a:t>equipo</a:t>
              </a:r>
              <a:endParaRPr lang="en-US" sz="1700" dirty="0">
                <a:solidFill>
                  <a:schemeClr val="hlink"/>
                </a:solidFill>
                <a:latin typeface="Arial"/>
                <a:ea typeface="Arial"/>
                <a:cs typeface="Arial"/>
                <a:sym typeface="Arial"/>
              </a:endParaRPr>
            </a:p>
          </p:txBody>
        </p:sp>
      </p:grpSp>
      <p:grpSp>
        <p:nvGrpSpPr>
          <p:cNvPr id="4" name="Shape 387"/>
          <p:cNvGrpSpPr/>
          <p:nvPr/>
        </p:nvGrpSpPr>
        <p:grpSpPr>
          <a:xfrm>
            <a:off x="5205297" y="2803703"/>
            <a:ext cx="2304256" cy="1928289"/>
            <a:chOff x="5537817" y="3862962"/>
            <a:chExt cx="2304255" cy="2571051"/>
          </a:xfrm>
        </p:grpSpPr>
        <p:sp>
          <p:nvSpPr>
            <p:cNvPr id="388" name="Shape 388"/>
            <p:cNvSpPr/>
            <p:nvPr/>
          </p:nvSpPr>
          <p:spPr>
            <a:xfrm>
              <a:off x="5768616" y="3862962"/>
              <a:ext cx="1633103" cy="2017710"/>
            </a:xfrm>
            <a:prstGeom prst="ellipse">
              <a:avLst/>
            </a:prstGeom>
            <a:solidFill>
              <a:srgbClr val="FBB03F"/>
            </a:solidFill>
            <a:ln>
              <a:noFill/>
            </a:ln>
          </p:spPr>
          <p:txBody>
            <a:bodyPr lIns="0" tIns="0" rIns="0" bIns="0" anchor="ctr" anchorCtr="0">
              <a:noAutofit/>
            </a:bodyPr>
            <a:lstStyle/>
            <a:p>
              <a:pPr algn="ctr">
                <a:spcBef>
                  <a:spcPts val="0"/>
                </a:spcBef>
                <a:spcAft>
                  <a:spcPts val="0"/>
                </a:spcAft>
                <a:buSzPct val="25000"/>
              </a:pPr>
              <a:r>
                <a:rPr lang="en-US" sz="1300" dirty="0">
                  <a:solidFill>
                    <a:schemeClr val="dk1"/>
                  </a:solidFill>
                  <a:latin typeface="Arial"/>
                  <a:ea typeface="Arial"/>
                  <a:cs typeface="Arial"/>
                  <a:sym typeface="Arial"/>
                </a:rPr>
                <a:t>personal</a:t>
              </a:r>
            </a:p>
            <a:p>
              <a:pPr algn="ctr">
                <a:spcBef>
                  <a:spcPts val="0"/>
                </a:spcBef>
                <a:spcAft>
                  <a:spcPts val="0"/>
                </a:spcAft>
                <a:buSzPct val="25000"/>
              </a:pPr>
              <a:r>
                <a:rPr lang="en-US" sz="1400" dirty="0">
                  <a:solidFill>
                    <a:schemeClr val="bg1"/>
                  </a:solidFill>
                  <a:effectLst>
                    <a:outerShdw blurRad="38100" dist="38100" dir="2700000" algn="tl">
                      <a:srgbClr val="000000">
                        <a:alpha val="43137"/>
                      </a:srgbClr>
                    </a:outerShdw>
                  </a:effectLst>
                  <a:latin typeface="Arial"/>
                  <a:ea typeface="Arial"/>
                  <a:cs typeface="Arial"/>
                  <a:sym typeface="Arial"/>
                </a:rPr>
                <a:t>YO</a:t>
              </a:r>
            </a:p>
            <a:p>
              <a:pPr algn="ctr">
                <a:spcBef>
                  <a:spcPts val="0"/>
                </a:spcBef>
                <a:spcAft>
                  <a:spcPts val="0"/>
                </a:spcAft>
                <a:buSzPct val="25000"/>
              </a:pPr>
              <a:r>
                <a:rPr lang="en-US" sz="1100" b="0" dirty="0" err="1">
                  <a:solidFill>
                    <a:schemeClr val="dk1"/>
                  </a:solidFill>
                  <a:latin typeface="Arial"/>
                  <a:ea typeface="Arial"/>
                  <a:cs typeface="Arial"/>
                  <a:sym typeface="Arial"/>
                </a:rPr>
                <a:t>satisfacción</a:t>
              </a:r>
              <a:endParaRPr lang="en-US" sz="1100" b="0" dirty="0">
                <a:solidFill>
                  <a:schemeClr val="dk1"/>
                </a:solidFill>
                <a:latin typeface="Arial"/>
                <a:ea typeface="Arial"/>
                <a:cs typeface="Arial"/>
                <a:sym typeface="Arial"/>
              </a:endParaRPr>
            </a:p>
            <a:p>
              <a:pPr algn="ctr">
                <a:spcBef>
                  <a:spcPts val="0"/>
                </a:spcBef>
                <a:spcAft>
                  <a:spcPts val="0"/>
                </a:spcAft>
                <a:buSzPct val="25000"/>
              </a:pPr>
              <a:r>
                <a:rPr lang="en-US" sz="1100" b="0" dirty="0" err="1">
                  <a:solidFill>
                    <a:schemeClr val="dk1"/>
                  </a:solidFill>
                  <a:latin typeface="Arial"/>
                  <a:ea typeface="Arial"/>
                  <a:cs typeface="Arial"/>
                  <a:sym typeface="Arial"/>
                </a:rPr>
                <a:t>calidad</a:t>
              </a:r>
              <a:r>
                <a:rPr lang="en-US" sz="1100" b="0" dirty="0">
                  <a:solidFill>
                    <a:schemeClr val="dk1"/>
                  </a:solidFill>
                  <a:latin typeface="Arial"/>
                  <a:ea typeface="Arial"/>
                  <a:cs typeface="Arial"/>
                  <a:sym typeface="Arial"/>
                </a:rPr>
                <a:t> de </a:t>
              </a:r>
              <a:r>
                <a:rPr lang="en-US" sz="1100" b="0" dirty="0" err="1">
                  <a:solidFill>
                    <a:schemeClr val="dk1"/>
                  </a:solidFill>
                  <a:latin typeface="Arial"/>
                  <a:ea typeface="Arial"/>
                  <a:cs typeface="Arial"/>
                  <a:sym typeface="Arial"/>
                </a:rPr>
                <a:t>vida</a:t>
              </a:r>
              <a:endParaRPr lang="en-US" sz="1100" b="0" dirty="0">
                <a:solidFill>
                  <a:schemeClr val="dk1"/>
                </a:solidFill>
                <a:latin typeface="Arial"/>
                <a:ea typeface="Arial"/>
                <a:cs typeface="Arial"/>
                <a:sym typeface="Arial"/>
              </a:endParaRPr>
            </a:p>
            <a:p>
              <a:pPr algn="ctr">
                <a:spcBef>
                  <a:spcPts val="0"/>
                </a:spcBef>
                <a:spcAft>
                  <a:spcPts val="0"/>
                </a:spcAft>
                <a:buSzPct val="25000"/>
              </a:pPr>
              <a:r>
                <a:rPr lang="en-US" sz="1100" b="0" dirty="0" err="1">
                  <a:solidFill>
                    <a:schemeClr val="dk1"/>
                  </a:solidFill>
                  <a:latin typeface="Arial"/>
                  <a:ea typeface="Arial"/>
                  <a:cs typeface="Arial"/>
                  <a:sym typeface="Arial"/>
                </a:rPr>
                <a:t>integridad</a:t>
              </a:r>
              <a:endParaRPr lang="en-US" sz="1100" b="0" dirty="0">
                <a:solidFill>
                  <a:schemeClr val="dk1"/>
                </a:solidFill>
                <a:latin typeface="Arial"/>
                <a:ea typeface="Arial"/>
                <a:cs typeface="Arial"/>
                <a:sym typeface="Arial"/>
              </a:endParaRPr>
            </a:p>
          </p:txBody>
        </p:sp>
        <p:sp>
          <p:nvSpPr>
            <p:cNvPr id="389" name="Shape 389"/>
            <p:cNvSpPr txBox="1"/>
            <p:nvPr/>
          </p:nvSpPr>
          <p:spPr>
            <a:xfrm>
              <a:off x="5537817" y="6065564"/>
              <a:ext cx="2304255" cy="368449"/>
            </a:xfrm>
            <a:prstGeom prst="rect">
              <a:avLst/>
            </a:prstGeom>
            <a:noFill/>
            <a:ln>
              <a:noFill/>
            </a:ln>
          </p:spPr>
          <p:txBody>
            <a:bodyPr lIns="91425" tIns="45700" rIns="91425" bIns="45700" anchor="ctr" anchorCtr="0">
              <a:noAutofit/>
            </a:bodyPr>
            <a:lstStyle/>
            <a:p>
              <a:pPr algn="ctr">
                <a:spcBef>
                  <a:spcPts val="0"/>
                </a:spcBef>
                <a:spcAft>
                  <a:spcPts val="0"/>
                </a:spcAft>
                <a:buSzPct val="25000"/>
              </a:pPr>
              <a:r>
                <a:rPr lang="en-US" sz="1700" dirty="0" err="1">
                  <a:solidFill>
                    <a:schemeClr val="hlink"/>
                  </a:solidFill>
                  <a:latin typeface="Arial"/>
                  <a:ea typeface="Arial"/>
                  <a:cs typeface="Arial"/>
                  <a:sym typeface="Arial"/>
                </a:rPr>
                <a:t>autorealización</a:t>
              </a:r>
              <a:endParaRPr lang="en-US" sz="1700" dirty="0">
                <a:solidFill>
                  <a:schemeClr val="hlink"/>
                </a:solidFill>
                <a:latin typeface="Arial"/>
                <a:ea typeface="Arial"/>
                <a:cs typeface="Arial"/>
                <a:sym typeface="Arial"/>
              </a:endParaRPr>
            </a:p>
          </p:txBody>
        </p:sp>
      </p:grpSp>
      <p:grpSp>
        <p:nvGrpSpPr>
          <p:cNvPr id="5" name="Shape 390"/>
          <p:cNvGrpSpPr/>
          <p:nvPr/>
        </p:nvGrpSpPr>
        <p:grpSpPr>
          <a:xfrm>
            <a:off x="2987824" y="1892501"/>
            <a:ext cx="3528392" cy="2066648"/>
            <a:chOff x="2900161" y="2739931"/>
            <a:chExt cx="3863981" cy="2678262"/>
          </a:xfrm>
        </p:grpSpPr>
        <p:cxnSp>
          <p:nvCxnSpPr>
            <p:cNvPr id="391" name="Shape 391"/>
            <p:cNvCxnSpPr/>
            <p:nvPr/>
          </p:nvCxnSpPr>
          <p:spPr>
            <a:xfrm>
              <a:off x="4109748" y="5418193"/>
              <a:ext cx="1471612" cy="0"/>
            </a:xfrm>
            <a:prstGeom prst="straightConnector1">
              <a:avLst/>
            </a:prstGeom>
            <a:noFill/>
            <a:ln w="50800" cap="flat" cmpd="sng">
              <a:solidFill>
                <a:schemeClr val="tx1"/>
              </a:solidFill>
              <a:prstDash val="solid"/>
              <a:round/>
              <a:headEnd type="stealth" w="lg" len="lg"/>
              <a:tailEnd type="stealth" w="lg" len="lg"/>
            </a:ln>
          </p:spPr>
        </p:cxnSp>
        <p:cxnSp>
          <p:nvCxnSpPr>
            <p:cNvPr id="392" name="Shape 392"/>
            <p:cNvCxnSpPr/>
            <p:nvPr/>
          </p:nvCxnSpPr>
          <p:spPr>
            <a:xfrm flipH="1">
              <a:off x="2900161" y="2769519"/>
              <a:ext cx="1008113" cy="1119821"/>
            </a:xfrm>
            <a:prstGeom prst="straightConnector1">
              <a:avLst/>
            </a:prstGeom>
            <a:noFill/>
            <a:ln w="50800" cap="flat" cmpd="sng">
              <a:solidFill>
                <a:schemeClr val="tx1"/>
              </a:solidFill>
              <a:prstDash val="solid"/>
              <a:round/>
              <a:headEnd type="stealth" w="lg" len="lg"/>
              <a:tailEnd type="stealth" w="lg" len="lg"/>
            </a:ln>
          </p:spPr>
        </p:cxnSp>
        <p:cxnSp>
          <p:nvCxnSpPr>
            <p:cNvPr id="393" name="Shape 393"/>
            <p:cNvCxnSpPr/>
            <p:nvPr/>
          </p:nvCxnSpPr>
          <p:spPr>
            <a:xfrm flipH="1" flipV="1">
              <a:off x="5756032" y="2739931"/>
              <a:ext cx="1008110" cy="1119821"/>
            </a:xfrm>
            <a:prstGeom prst="straightConnector1">
              <a:avLst/>
            </a:prstGeom>
            <a:noFill/>
            <a:ln w="50800" cap="flat" cmpd="sng">
              <a:solidFill>
                <a:schemeClr val="tx1"/>
              </a:solidFill>
              <a:prstDash val="solid"/>
              <a:round/>
              <a:headEnd type="stealth" w="lg" len="lg"/>
              <a:tailEnd type="stealth" w="lg" len="lg"/>
            </a:ln>
          </p:spPr>
        </p:cxnSp>
      </p:grpSp>
      <p:sp>
        <p:nvSpPr>
          <p:cNvPr id="19" name="Shape 262"/>
          <p:cNvSpPr/>
          <p:nvPr/>
        </p:nvSpPr>
        <p:spPr>
          <a:xfrm>
            <a:off x="0" y="670"/>
            <a:ext cx="9144000" cy="554856"/>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0" name="Text Box 7"/>
          <p:cNvSpPr txBox="1">
            <a:spLocks noChangeArrowheads="1"/>
          </p:cNvSpPr>
          <p:nvPr/>
        </p:nvSpPr>
        <p:spPr bwMode="auto">
          <a:xfrm>
            <a:off x="251524" y="104125"/>
            <a:ext cx="8174933" cy="320087"/>
          </a:xfrm>
          <a:prstGeom prst="rect">
            <a:avLst/>
          </a:prstGeom>
          <a:extLst/>
        </p:spPr>
        <p:txBody>
          <a:bodyPr lIns="68580" tIns="34290" rIns="68580" bIns="34290"/>
          <a:lstStyle>
            <a:defPPr>
              <a:defRPr lang="en-US"/>
            </a:defPPr>
            <a:lvl1pPr indent="0" algn="ctr">
              <a:lnSpc>
                <a:spcPct val="90000"/>
              </a:lnSpc>
              <a:spcBef>
                <a:spcPts val="1000"/>
              </a:spcBef>
              <a:buClr>
                <a:srgbClr val="FBB03F"/>
              </a:buClr>
              <a:buFont typeface="Arial" panose="020B0604020202020204" pitchFamily="34" charset="0"/>
              <a:buNone/>
              <a:defRPr sz="2000" i="1">
                <a:solidFill>
                  <a:srgbClr val="FBB03F"/>
                </a:solidFill>
                <a:latin typeface="Arial" charset="0"/>
                <a:ea typeface="Arial" charset="0"/>
                <a:cs typeface="Arial" charset="0"/>
              </a:defRPr>
            </a:lvl1pPr>
            <a:lvl2pPr marL="228600" lvl="1" indent="-228600">
              <a:lnSpc>
                <a:spcPct val="90000"/>
              </a:lnSpc>
              <a:spcBef>
                <a:spcPts val="1000"/>
              </a:spcBef>
              <a:buClr>
                <a:srgbClr val="FBB03F"/>
              </a:buClr>
              <a:buFont typeface="Arial" panose="020B0604020202020204" pitchFamily="34" charset="0"/>
              <a:buChar char="•"/>
              <a:defRPr sz="2000">
                <a:solidFill>
                  <a:srgbClr val="002D62"/>
                </a:solidFill>
                <a:latin typeface="Arial" charset="0"/>
                <a:ea typeface="Arial" charset="0"/>
                <a:cs typeface="Arial"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s-ES" sz="2400" i="0" dirty="0" smtClean="0">
                <a:solidFill>
                  <a:schemeClr val="tx1"/>
                </a:solidFill>
              </a:rPr>
              <a:t>3 dimensiones de la efectividad</a:t>
            </a:r>
          </a:p>
        </p:txBody>
      </p:sp>
      <p:sp>
        <p:nvSpPr>
          <p:cNvPr id="21" name="Shape 194"/>
          <p:cNvSpPr/>
          <p:nvPr/>
        </p:nvSpPr>
        <p:spPr>
          <a:xfrm>
            <a:off x="179512" y="2643758"/>
            <a:ext cx="2088232" cy="2008242"/>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r>
              <a:rPr lang="es-ES" sz="1050" dirty="0" smtClean="0"/>
              <a:t>Desarrollar identidad y consciencia de equipo (visión sistémica)</a:t>
            </a:r>
          </a:p>
          <a:p>
            <a:pPr marL="129779" indent="-129779">
              <a:buClr>
                <a:srgbClr val="FBB03F"/>
              </a:buClr>
              <a:buSzPct val="100000"/>
              <a:buFont typeface="Arial"/>
              <a:buChar char="•"/>
            </a:pPr>
            <a:r>
              <a:rPr lang="es-ES" sz="1050" dirty="0" smtClean="0"/>
              <a:t>Fortalecer la confianza</a:t>
            </a:r>
          </a:p>
          <a:p>
            <a:pPr marL="129779" indent="-129779">
              <a:buClr>
                <a:srgbClr val="FBB03F"/>
              </a:buClr>
              <a:buSzPct val="100000"/>
              <a:buFont typeface="Arial"/>
              <a:buChar char="•"/>
            </a:pPr>
            <a:r>
              <a:rPr lang="es-ES" sz="1050" dirty="0" smtClean="0"/>
              <a:t>Operar como equipo:</a:t>
            </a:r>
          </a:p>
          <a:p>
            <a:pPr marL="357188" lvl="1" indent="-128588">
              <a:buClr>
                <a:srgbClr val="FBB03F"/>
              </a:buClr>
              <a:buSzPct val="100000"/>
              <a:buFont typeface="Wingdings" pitchFamily="2" charset="2"/>
              <a:buChar char="ü"/>
            </a:pPr>
            <a:r>
              <a:rPr lang="es-ES" sz="1050" dirty="0" smtClean="0"/>
              <a:t>Comunicación</a:t>
            </a:r>
          </a:p>
          <a:p>
            <a:pPr marL="357188" lvl="1" indent="-128588">
              <a:buClr>
                <a:srgbClr val="FBB03F"/>
              </a:buClr>
              <a:buSzPct val="100000"/>
              <a:buFont typeface="Wingdings" pitchFamily="2" charset="2"/>
              <a:buChar char="ü"/>
            </a:pPr>
            <a:r>
              <a:rPr lang="es-ES" sz="1050" dirty="0" smtClean="0"/>
              <a:t>Decisiones / conflicto</a:t>
            </a:r>
          </a:p>
          <a:p>
            <a:pPr marL="357188" lvl="1" indent="-128588">
              <a:buClr>
                <a:srgbClr val="FBB03F"/>
              </a:buClr>
              <a:buSzPct val="100000"/>
              <a:buFont typeface="Wingdings" pitchFamily="2" charset="2"/>
              <a:buChar char="ü"/>
            </a:pPr>
            <a:r>
              <a:rPr lang="es-ES" sz="1050" dirty="0" smtClean="0"/>
              <a:t>Colaboración</a:t>
            </a:r>
          </a:p>
          <a:p>
            <a:pPr marL="357188" lvl="1" indent="-128588">
              <a:buClr>
                <a:srgbClr val="FBB03F"/>
              </a:buClr>
              <a:buSzPct val="100000"/>
              <a:buFont typeface="Wingdings" pitchFamily="2" charset="2"/>
              <a:buChar char="ü"/>
            </a:pPr>
            <a:r>
              <a:rPr lang="es-ES" sz="1050" dirty="0" smtClean="0"/>
              <a:t>Reuniones efectivas</a:t>
            </a:r>
            <a:endParaRPr lang="es-ES" sz="1050" dirty="0"/>
          </a:p>
        </p:txBody>
      </p:sp>
      <p:sp>
        <p:nvSpPr>
          <p:cNvPr id="22" name="Shape 192"/>
          <p:cNvSpPr/>
          <p:nvPr/>
        </p:nvSpPr>
        <p:spPr>
          <a:xfrm>
            <a:off x="5796136" y="987576"/>
            <a:ext cx="3024336" cy="1200329"/>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r>
              <a:rPr lang="es-ES" sz="1050" dirty="0" smtClean="0"/>
              <a:t>Transformar el negocio.</a:t>
            </a:r>
          </a:p>
          <a:p>
            <a:pPr marL="129779" indent="-129779">
              <a:buClr>
                <a:srgbClr val="FBB03F"/>
              </a:buClr>
              <a:buSzPct val="100000"/>
              <a:buFont typeface="Arial"/>
              <a:buChar char="•"/>
            </a:pPr>
            <a:r>
              <a:rPr lang="es-ES" sz="1050" dirty="0" smtClean="0"/>
              <a:t>Incorporar nuevas tecnologías</a:t>
            </a:r>
          </a:p>
          <a:p>
            <a:pPr marL="129779" indent="-129779">
              <a:buClr>
                <a:srgbClr val="FBB03F"/>
              </a:buClr>
              <a:buSzPct val="100000"/>
              <a:buFont typeface="Arial"/>
              <a:buChar char="•"/>
            </a:pPr>
            <a:r>
              <a:rPr lang="es-ES" sz="1050" dirty="0" smtClean="0"/>
              <a:t>Migrar a canales digitales</a:t>
            </a:r>
          </a:p>
          <a:p>
            <a:pPr marL="129779" indent="-129779">
              <a:buClr>
                <a:srgbClr val="FBB03F"/>
              </a:buClr>
              <a:buSzPct val="100000"/>
              <a:buFont typeface="Arial"/>
              <a:buChar char="•"/>
            </a:pPr>
            <a:r>
              <a:rPr lang="es-ES" sz="1050" dirty="0" smtClean="0"/>
              <a:t>Actualizar procesos con criterio innovador.</a:t>
            </a:r>
          </a:p>
          <a:p>
            <a:pPr marL="129779" indent="-129779">
              <a:buClr>
                <a:srgbClr val="FBB03F"/>
              </a:buClr>
              <a:buSzPct val="100000"/>
              <a:buFont typeface="Arial"/>
              <a:buChar char="•"/>
            </a:pPr>
            <a:endParaRPr lang="es-ES" sz="1050" dirty="0" smtClean="0"/>
          </a:p>
        </p:txBody>
      </p:sp>
      <p:sp>
        <p:nvSpPr>
          <p:cNvPr id="23" name="Shape 193"/>
          <p:cNvSpPr/>
          <p:nvPr/>
        </p:nvSpPr>
        <p:spPr>
          <a:xfrm>
            <a:off x="7236296" y="2859782"/>
            <a:ext cx="1728192" cy="1523494"/>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r>
              <a:rPr lang="es-ES" sz="1050" dirty="0" smtClean="0"/>
              <a:t>Aceptar e impulsar el cambio promoviéndolo con el ejemplo</a:t>
            </a:r>
          </a:p>
          <a:p>
            <a:pPr marL="129779" indent="-129779">
              <a:buClr>
                <a:srgbClr val="FBB03F"/>
              </a:buClr>
              <a:buSzPct val="100000"/>
              <a:buFont typeface="Arial"/>
              <a:buChar char="•"/>
            </a:pPr>
            <a:r>
              <a:rPr lang="es-ES" sz="1050" dirty="0" smtClean="0"/>
              <a:t>“Apropiarse” de los problemas (“</a:t>
            </a:r>
            <a:r>
              <a:rPr lang="es-ES" sz="1050" dirty="0" err="1" smtClean="0"/>
              <a:t>prota-gonismo</a:t>
            </a:r>
            <a:r>
              <a:rPr lang="es-ES" sz="1050" dirty="0" smtClean="0"/>
              <a:t>”)</a:t>
            </a:r>
            <a:endParaRPr lang="es-ES" sz="1050" dirty="0"/>
          </a:p>
          <a:p>
            <a:pPr marL="129779" indent="-129779">
              <a:buClr>
                <a:srgbClr val="FBB03F"/>
              </a:buClr>
              <a:buSzPct val="100000"/>
              <a:buFont typeface="Arial"/>
              <a:buChar char="•"/>
            </a:pPr>
            <a:r>
              <a:rPr lang="es-ES" sz="1050" dirty="0" smtClean="0"/>
              <a:t>Tomar </a:t>
            </a:r>
            <a:r>
              <a:rPr lang="es-ES" sz="1050" dirty="0"/>
              <a:t>el error como fuente de </a:t>
            </a:r>
            <a:r>
              <a:rPr lang="es-ES" sz="1050" dirty="0" smtClean="0"/>
              <a:t>aprendizaje</a:t>
            </a:r>
            <a:endParaRPr lang="es-ES" sz="1050" dirty="0"/>
          </a:p>
        </p:txBody>
      </p:sp>
      <p:sp>
        <p:nvSpPr>
          <p:cNvPr id="24"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20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0"/>
                                        </p:tgtEl>
                                        <p:attrNameLst>
                                          <p:attrName>style.visibility</p:attrName>
                                        </p:attrNameLst>
                                      </p:cBhvr>
                                      <p:to>
                                        <p:strVal val="visible"/>
                                      </p:to>
                                    </p:set>
                                    <p:animEffect transition="in" filter="fade">
                                      <p:cBhvr>
                                        <p:cTn id="42"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 name="2 Marcador de pie de página"/>
          <p:cNvSpPr>
            <a:spLocks noGrp="1"/>
          </p:cNvSpPr>
          <p:nvPr>
            <p:ph type="ftr" sz="quarter" idx="10"/>
          </p:nvPr>
        </p:nvSpPr>
        <p:spPr/>
        <p:txBody>
          <a:bodyPr/>
          <a:lstStyle/>
          <a:p>
            <a:r>
              <a:rPr lang="en-US" dirty="0" smtClean="0">
                <a:sym typeface="Trebuchet MS" pitchFamily="34" charset="0"/>
              </a:rPr>
              <a:t>© 2017 Axialent, Inc. </a:t>
            </a:r>
            <a:r>
              <a:rPr lang="en-US" dirty="0" err="1" smtClean="0">
                <a:sym typeface="Trebuchet MS" pitchFamily="34" charset="0"/>
              </a:rPr>
              <a:t>Todos</a:t>
            </a:r>
            <a:r>
              <a:rPr lang="en-US" dirty="0" smtClean="0">
                <a:sym typeface="Trebuchet MS" pitchFamily="34" charset="0"/>
              </a:rPr>
              <a:t> los </a:t>
            </a:r>
            <a:r>
              <a:rPr lang="en-US" dirty="0" err="1" smtClean="0">
                <a:sym typeface="Trebuchet MS" pitchFamily="34" charset="0"/>
              </a:rPr>
              <a:t>derechos</a:t>
            </a:r>
            <a:r>
              <a:rPr lang="en-US" dirty="0" smtClean="0">
                <a:sym typeface="Trebuchet MS" pitchFamily="34" charset="0"/>
              </a:rPr>
              <a:t> </a:t>
            </a:r>
            <a:r>
              <a:rPr lang="en-US" dirty="0" err="1" smtClean="0">
                <a:sym typeface="Trebuchet MS" pitchFamily="34" charset="0"/>
              </a:rPr>
              <a:t>reservados</a:t>
            </a:r>
            <a:r>
              <a:rPr lang="en-US" dirty="0" smtClean="0">
                <a:sym typeface="Trebuchet MS" pitchFamily="34" charset="0"/>
              </a:rPr>
              <a:t>. </a:t>
            </a:r>
            <a:endParaRPr lang="en-US" dirty="0">
              <a:sym typeface="Trebuchet MS" pitchFamily="34" charset="0"/>
            </a:endParaRPr>
          </a:p>
        </p:txBody>
      </p:sp>
      <p:sp>
        <p:nvSpPr>
          <p:cNvPr id="4" name="3 Marcador de número de diapositiva"/>
          <p:cNvSpPr>
            <a:spLocks noGrp="1"/>
          </p:cNvSpPr>
          <p:nvPr>
            <p:ph type="sldNum" sz="quarter" idx="11"/>
          </p:nvPr>
        </p:nvSpPr>
        <p:spPr>
          <a:xfrm>
            <a:off x="6948264" y="4876006"/>
            <a:ext cx="2133600" cy="200025"/>
          </a:xfrm>
        </p:spPr>
        <p:txBody>
          <a:bodyPr/>
          <a:lstStyle/>
          <a:p>
            <a:fld id="{FBA188BD-CFF3-4A87-A926-E4E05680041C}" type="slidenum">
              <a:rPr lang="en-US" smtClean="0"/>
              <a:pPr/>
              <a:t>21</a:t>
            </a:fld>
            <a:endParaRPr lang="en-US" dirty="0"/>
          </a:p>
        </p:txBody>
      </p:sp>
      <p:sp>
        <p:nvSpPr>
          <p:cNvPr id="5" name="4 CuadroTexto"/>
          <p:cNvSpPr txBox="1"/>
          <p:nvPr/>
        </p:nvSpPr>
        <p:spPr>
          <a:xfrm>
            <a:off x="712596" y="714056"/>
            <a:ext cx="3829895" cy="307777"/>
          </a:xfrm>
          <a:prstGeom prst="rect">
            <a:avLst/>
          </a:prstGeom>
          <a:noFill/>
        </p:spPr>
        <p:txBody>
          <a:bodyPr wrap="none" rtlCol="0">
            <a:spAutoFit/>
          </a:bodyPr>
          <a:lstStyle/>
          <a:p>
            <a:r>
              <a:rPr lang="es-AR" sz="1400" b="1" dirty="0" smtClean="0">
                <a:latin typeface="Lato" panose="020F0502020204030203" pitchFamily="34" charset="0"/>
                <a:ea typeface="Lato" panose="020F0502020204030203" pitchFamily="34" charset="0"/>
                <a:cs typeface="Lato" panose="020F0502020204030203" pitchFamily="34" charset="0"/>
              </a:rPr>
              <a:t>Agregado de estilos actuales (según LSI 2)</a:t>
            </a:r>
            <a:endParaRPr lang="en-US" sz="1400" b="1" dirty="0">
              <a:latin typeface="Lato" panose="020F0502020204030203" pitchFamily="34" charset="0"/>
              <a:ea typeface="Lato" panose="020F0502020204030203" pitchFamily="34" charset="0"/>
              <a:cs typeface="Lato" panose="020F0502020204030203" pitchFamily="34" charset="0"/>
            </a:endParaRPr>
          </a:p>
        </p:txBody>
      </p:sp>
      <p:sp>
        <p:nvSpPr>
          <p:cNvPr id="7" name="6 Flecha derecha"/>
          <p:cNvSpPr/>
          <p:nvPr/>
        </p:nvSpPr>
        <p:spPr>
          <a:xfrm>
            <a:off x="4614418" y="2859782"/>
            <a:ext cx="432048" cy="432048"/>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cNvPicPr>
            <a:picLocks noChangeAspect="1"/>
          </p:cNvPicPr>
          <p:nvPr/>
        </p:nvPicPr>
        <p:blipFill>
          <a:blip r:embed="rId3" cstate="screen">
            <a:extLst>
              <a:ext uri="{28A0092B-C50C-407E-A947-70E740481C1C}">
                <a14:useLocalDpi xmlns="" xmlns:a14="http://schemas.microsoft.com/office/drawing/2010/main" val="0"/>
              </a:ext>
            </a:extLst>
          </a:blip>
          <a:stretch>
            <a:fillRect/>
          </a:stretch>
        </p:blipFill>
        <p:spPr>
          <a:xfrm>
            <a:off x="5434410" y="1520658"/>
            <a:ext cx="3096344" cy="3096344"/>
          </a:xfrm>
          <a:prstGeom prst="rect">
            <a:avLst/>
          </a:prstGeom>
        </p:spPr>
      </p:pic>
      <p:sp>
        <p:nvSpPr>
          <p:cNvPr id="16" name="Placeholder"/>
          <p:cNvSpPr txBox="1">
            <a:spLocks/>
          </p:cNvSpPr>
          <p:nvPr/>
        </p:nvSpPr>
        <p:spPr>
          <a:xfrm>
            <a:off x="6096624" y="1203598"/>
            <a:ext cx="1787744" cy="216024"/>
          </a:xfrm>
          <a:prstGeom prst="rect">
            <a:avLst/>
          </a:prstGeom>
          <a:noFill/>
        </p:spPr>
        <p:txBody>
          <a:bodyPr vert="horz" lIns="91440" tIns="45720" rIns="91440" bIns="45720" rtlCol="0">
            <a:no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1000" b="1" i="0" u="none" strike="noStrike" kern="1200" cap="none" spc="0" normalizeH="0" baseline="0" noProof="0" dirty="0" smtClean="0">
                <a:ln>
                  <a:noFill/>
                </a:ln>
                <a:solidFill>
                  <a:schemeClr val="tx1"/>
                </a:solidFill>
                <a:effectLst/>
                <a:uLnTx/>
                <a:uFillTx/>
                <a:latin typeface="Arial"/>
                <a:ea typeface="Lato"/>
                <a:cs typeface="Lato"/>
                <a:sym typeface="Arial"/>
              </a:rPr>
              <a:t>N=15</a:t>
            </a:r>
            <a:endParaRPr kumimoji="0" lang="es-ES" sz="1000" b="1" i="0" u="none" strike="noStrike" kern="1200" cap="none" spc="0" normalizeH="0" baseline="0" noProof="0" dirty="0">
              <a:ln>
                <a:noFill/>
              </a:ln>
              <a:solidFill>
                <a:srgbClr val="7F7F7F"/>
              </a:solidFill>
              <a:effectLst/>
              <a:uLnTx/>
              <a:uFillTx/>
              <a:latin typeface="Lato"/>
              <a:ea typeface="Lato"/>
              <a:cs typeface="Lato"/>
              <a:sym typeface="Arial"/>
            </a:endParaRPr>
          </a:p>
        </p:txBody>
      </p:sp>
      <p:sp>
        <p:nvSpPr>
          <p:cNvPr id="17" name="TextBox 16"/>
          <p:cNvSpPr txBox="1"/>
          <p:nvPr/>
        </p:nvSpPr>
        <p:spPr>
          <a:xfrm>
            <a:off x="5508104" y="714056"/>
            <a:ext cx="2952328" cy="307777"/>
          </a:xfrm>
          <a:prstGeom prst="rect">
            <a:avLst/>
          </a:prstGeom>
          <a:noFill/>
        </p:spPr>
        <p:txBody>
          <a:bodyPr wrap="square" rtlCol="0">
            <a:spAutoFit/>
          </a:bodyPr>
          <a:lstStyle/>
          <a:p>
            <a:pPr algn="ctr"/>
            <a:r>
              <a:rPr lang="es-AR" sz="1400" b="1" dirty="0" smtClean="0"/>
              <a:t>Cultura Deseada del MT de WU</a:t>
            </a:r>
            <a:endParaRPr lang="es-AR" sz="1400" b="1" dirty="0"/>
          </a:p>
        </p:txBody>
      </p:sp>
      <p:sp>
        <p:nvSpPr>
          <p:cNvPr id="13" name="Title 12"/>
          <p:cNvSpPr>
            <a:spLocks noGrp="1"/>
          </p:cNvSpPr>
          <p:nvPr>
            <p:ph type="title"/>
          </p:nvPr>
        </p:nvSpPr>
        <p:spPr>
          <a:xfrm>
            <a:off x="179512" y="51470"/>
            <a:ext cx="8685213" cy="434578"/>
          </a:xfrm>
        </p:spPr>
        <p:txBody>
          <a:bodyPr/>
          <a:lstStyle/>
          <a:p>
            <a:r>
              <a:rPr lang="es-AR" sz="2400" dirty="0" smtClean="0"/>
              <a:t>estilos actuales vs. cultura deseada del MT</a:t>
            </a:r>
            <a:endParaRPr lang="es-AR" sz="2400" dirty="0"/>
          </a:p>
        </p:txBody>
      </p:sp>
      <p:pic>
        <p:nvPicPr>
          <p:cNvPr id="14" name="Picture 7" descr="~hsProdMan_circ1"/>
          <p:cNvPicPr>
            <a:picLocks noChangeAspect="1" noChangeArrowheads="1"/>
          </p:cNvPicPr>
          <p:nvPr/>
        </p:nvPicPr>
        <p:blipFill>
          <a:blip r:embed="rId4" cstate="print"/>
          <a:srcRect/>
          <a:stretch>
            <a:fillRect/>
          </a:stretch>
        </p:blipFill>
        <p:spPr bwMode="auto">
          <a:xfrm>
            <a:off x="1042420" y="1491630"/>
            <a:ext cx="3169540" cy="3168352"/>
          </a:xfrm>
          <a:prstGeom prst="rect">
            <a:avLst/>
          </a:prstGeom>
          <a:noFill/>
          <a:ln w="9525">
            <a:noFill/>
            <a:miter lim="800000"/>
            <a:headEnd/>
            <a:tailEnd/>
          </a:ln>
          <a:effectLst/>
        </p:spPr>
      </p:pic>
      <p:sp>
        <p:nvSpPr>
          <p:cNvPr id="19" name="4 CuadroTexto"/>
          <p:cNvSpPr txBox="1"/>
          <p:nvPr/>
        </p:nvSpPr>
        <p:spPr>
          <a:xfrm>
            <a:off x="1874591" y="1060743"/>
            <a:ext cx="1534394" cy="430887"/>
          </a:xfrm>
          <a:prstGeom prst="rect">
            <a:avLst/>
          </a:prstGeom>
          <a:noFill/>
        </p:spPr>
        <p:txBody>
          <a:bodyPr wrap="none" rtlCol="0">
            <a:spAutoFit/>
          </a:bodyPr>
          <a:lstStyle/>
          <a:p>
            <a:pPr algn="ctr">
              <a:spcBef>
                <a:spcPts val="0"/>
              </a:spcBef>
            </a:pPr>
            <a:r>
              <a:rPr lang="es-AR" sz="1100" b="0" dirty="0" smtClean="0">
                <a:latin typeface="Lato" panose="020F0502020204030203" pitchFamily="34" charset="0"/>
                <a:ea typeface="Lato" panose="020F0502020204030203" pitchFamily="34" charset="0"/>
                <a:cs typeface="Lato" panose="020F0502020204030203" pitchFamily="34" charset="0"/>
              </a:rPr>
              <a:t>130 encuestados,</a:t>
            </a:r>
          </a:p>
          <a:p>
            <a:pPr algn="ctr">
              <a:spcBef>
                <a:spcPts val="0"/>
              </a:spcBef>
            </a:pPr>
            <a:r>
              <a:rPr lang="es-AR" sz="1100" b="0" dirty="0" smtClean="0">
                <a:latin typeface="Lato" panose="020F0502020204030203" pitchFamily="34" charset="0"/>
                <a:ea typeface="Lato" panose="020F0502020204030203" pitchFamily="34" charset="0"/>
                <a:cs typeface="Lato" panose="020F0502020204030203" pitchFamily="34" charset="0"/>
              </a:rPr>
              <a:t> 15 individuos focales</a:t>
            </a:r>
            <a:endParaRPr lang="en-US" sz="1100" b="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 xmlns:p14="http://schemas.microsoft.com/office/powerpoint/2010/main" val="89838093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670"/>
            <a:ext cx="9144000" cy="554856"/>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Slide Number Placeholder 1"/>
          <p:cNvSpPr>
            <a:spLocks noGrp="1"/>
          </p:cNvSpPr>
          <p:nvPr>
            <p:ph type="sldNum" sz="quarter" idx="2"/>
          </p:nvPr>
        </p:nvSpPr>
        <p:spPr>
          <a:xfrm>
            <a:off x="8581678" y="4767265"/>
            <a:ext cx="562322" cy="376237"/>
          </a:xfrm>
        </p:spPr>
        <p:txBody>
          <a:bodyPr/>
          <a:lstStyle/>
          <a:p>
            <a:fld id="{86CB4B4D-7CA3-9044-876B-883B54F8677D}" type="slidenum">
              <a:rPr lang="es-AR" smtClean="0"/>
              <a:pPr/>
              <a:t>22</a:t>
            </a:fld>
            <a:endParaRPr lang="es-AR" dirty="0"/>
          </a:p>
        </p:txBody>
      </p:sp>
      <p:sp>
        <p:nvSpPr>
          <p:cNvPr id="5" name="Placeholder"/>
          <p:cNvSpPr txBox="1">
            <a:spLocks/>
          </p:cNvSpPr>
          <p:nvPr/>
        </p:nvSpPr>
        <p:spPr>
          <a:xfrm>
            <a:off x="179512" y="30526"/>
            <a:ext cx="8964488" cy="52500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sz="2400" dirty="0" smtClean="0">
                <a:solidFill>
                  <a:schemeClr val="tx1"/>
                </a:solidFill>
                <a:latin typeface="Arial" charset="0"/>
                <a:ea typeface="Arial" charset="0"/>
                <a:cs typeface="Arial" charset="0"/>
                <a:sym typeface="Arial"/>
              </a:rPr>
              <a:t>25 </a:t>
            </a:r>
            <a:r>
              <a:rPr lang="en-US" sz="2400" dirty="0" err="1" smtClean="0">
                <a:solidFill>
                  <a:schemeClr val="tx1"/>
                </a:solidFill>
                <a:latin typeface="Arial" charset="0"/>
                <a:ea typeface="Arial" charset="0"/>
                <a:cs typeface="Arial" charset="0"/>
                <a:sym typeface="Arial"/>
              </a:rPr>
              <a:t>comportamientos</a:t>
            </a:r>
            <a:r>
              <a:rPr lang="en-US" sz="2400" dirty="0" smtClean="0">
                <a:solidFill>
                  <a:schemeClr val="tx1"/>
                </a:solidFill>
                <a:latin typeface="Arial" charset="0"/>
                <a:ea typeface="Arial" charset="0"/>
                <a:cs typeface="Arial" charset="0"/>
                <a:sym typeface="Arial"/>
              </a:rPr>
              <a:t> </a:t>
            </a:r>
            <a:r>
              <a:rPr lang="en-US" sz="2400" dirty="0" err="1" smtClean="0">
                <a:solidFill>
                  <a:schemeClr val="tx1"/>
                </a:solidFill>
                <a:latin typeface="Arial" charset="0"/>
                <a:ea typeface="Arial" charset="0"/>
                <a:cs typeface="Arial" charset="0"/>
                <a:sym typeface="Arial"/>
              </a:rPr>
              <a:t>más</a:t>
            </a:r>
            <a:r>
              <a:rPr lang="en-US" sz="2400" dirty="0" smtClean="0">
                <a:solidFill>
                  <a:schemeClr val="tx1"/>
                </a:solidFill>
                <a:latin typeface="Arial" charset="0"/>
                <a:ea typeface="Arial" charset="0"/>
                <a:cs typeface="Arial" charset="0"/>
                <a:sym typeface="Arial"/>
              </a:rPr>
              <a:t> y </a:t>
            </a:r>
            <a:r>
              <a:rPr lang="en-US" sz="2400" dirty="0" err="1" smtClean="0">
                <a:solidFill>
                  <a:schemeClr val="tx1"/>
                </a:solidFill>
                <a:latin typeface="Arial" charset="0"/>
                <a:ea typeface="Arial" charset="0"/>
                <a:cs typeface="Arial" charset="0"/>
                <a:sym typeface="Arial"/>
              </a:rPr>
              <a:t>menos</a:t>
            </a:r>
            <a:r>
              <a:rPr lang="en-US" sz="2400" dirty="0" smtClean="0">
                <a:solidFill>
                  <a:schemeClr val="tx1"/>
                </a:solidFill>
                <a:latin typeface="Arial" charset="0"/>
                <a:ea typeface="Arial" charset="0"/>
                <a:cs typeface="Arial" charset="0"/>
                <a:sym typeface="Arial"/>
              </a:rPr>
              <a:t> </a:t>
            </a:r>
            <a:r>
              <a:rPr lang="en-US" sz="2400" dirty="0" err="1" smtClean="0">
                <a:solidFill>
                  <a:schemeClr val="tx1"/>
                </a:solidFill>
                <a:latin typeface="Arial" charset="0"/>
                <a:ea typeface="Arial" charset="0"/>
                <a:cs typeface="Arial" charset="0"/>
                <a:sym typeface="Arial"/>
              </a:rPr>
              <a:t>deseados</a:t>
            </a:r>
            <a:r>
              <a:rPr lang="en-US" sz="2400" dirty="0" smtClean="0">
                <a:solidFill>
                  <a:schemeClr val="tx1"/>
                </a:solidFill>
                <a:latin typeface="Arial" charset="0"/>
                <a:ea typeface="Arial" charset="0"/>
                <a:cs typeface="Arial" charset="0"/>
                <a:sym typeface="Arial"/>
              </a:rPr>
              <a:t> </a:t>
            </a:r>
            <a:r>
              <a:rPr lang="en-US" sz="2400" dirty="0" err="1" smtClean="0">
                <a:solidFill>
                  <a:schemeClr val="tx1"/>
                </a:solidFill>
                <a:latin typeface="Arial" charset="0"/>
                <a:ea typeface="Arial" charset="0"/>
                <a:cs typeface="Arial" charset="0"/>
                <a:sym typeface="Arial"/>
              </a:rPr>
              <a:t>por</a:t>
            </a:r>
            <a:r>
              <a:rPr lang="en-US" sz="2400" dirty="0" smtClean="0">
                <a:solidFill>
                  <a:schemeClr val="tx1"/>
                </a:solidFill>
                <a:latin typeface="Arial" charset="0"/>
                <a:ea typeface="Arial" charset="0"/>
                <a:cs typeface="Arial" charset="0"/>
                <a:sym typeface="Arial"/>
              </a:rPr>
              <a:t> el MT</a:t>
            </a:r>
            <a:endParaRPr lang="es-ES" sz="2400" dirty="0">
              <a:solidFill>
                <a:schemeClr val="tx1"/>
              </a:solidFill>
              <a:latin typeface="Arial" charset="0"/>
              <a:ea typeface="Arial" charset="0"/>
              <a:cs typeface="Arial" charset="0"/>
              <a:sym typeface="Arial"/>
            </a:endParaRPr>
          </a:p>
        </p:txBody>
      </p:sp>
      <p:pic>
        <p:nvPicPr>
          <p:cNvPr id="1027" name="Picture 3"/>
          <p:cNvPicPr>
            <a:picLocks noChangeAspect="1" noChangeArrowheads="1"/>
          </p:cNvPicPr>
          <p:nvPr/>
        </p:nvPicPr>
        <p:blipFill>
          <a:blip r:embed="rId2" cstate="print"/>
          <a:srcRect/>
          <a:stretch>
            <a:fillRect/>
          </a:stretch>
        </p:blipFill>
        <p:spPr bwMode="auto">
          <a:xfrm>
            <a:off x="173044" y="840605"/>
            <a:ext cx="4211960" cy="4092895"/>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4540721" y="843558"/>
            <a:ext cx="4279751" cy="4030225"/>
          </a:xfrm>
          <a:prstGeom prst="rect">
            <a:avLst/>
          </a:prstGeom>
          <a:noFill/>
          <a:ln w="9525">
            <a:noFill/>
            <a:miter lim="800000"/>
            <a:headEnd/>
            <a:tailEnd/>
          </a:ln>
          <a:effectLst/>
        </p:spPr>
      </p:pic>
      <p:sp>
        <p:nvSpPr>
          <p:cNvPr id="8"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9" name="TextBox 8"/>
          <p:cNvSpPr txBox="1"/>
          <p:nvPr/>
        </p:nvSpPr>
        <p:spPr>
          <a:xfrm>
            <a:off x="1416433" y="555526"/>
            <a:ext cx="1643399" cy="307777"/>
          </a:xfrm>
          <a:prstGeom prst="rect">
            <a:avLst/>
          </a:prstGeom>
          <a:noFill/>
        </p:spPr>
        <p:txBody>
          <a:bodyPr wrap="none" rtlCol="0">
            <a:spAutoFit/>
          </a:bodyPr>
          <a:lstStyle/>
          <a:p>
            <a:r>
              <a:rPr lang="es-AR" sz="1400" u="sng" dirty="0" smtClean="0"/>
              <a:t>MÁS DESEADOS</a:t>
            </a:r>
            <a:endParaRPr lang="es-AR" sz="1400" u="sng" dirty="0"/>
          </a:p>
        </p:txBody>
      </p:sp>
      <p:sp>
        <p:nvSpPr>
          <p:cNvPr id="10" name="TextBox 9"/>
          <p:cNvSpPr txBox="1"/>
          <p:nvPr/>
        </p:nvSpPr>
        <p:spPr>
          <a:xfrm>
            <a:off x="5796136" y="555526"/>
            <a:ext cx="1903085" cy="307777"/>
          </a:xfrm>
          <a:prstGeom prst="rect">
            <a:avLst/>
          </a:prstGeom>
          <a:noFill/>
        </p:spPr>
        <p:txBody>
          <a:bodyPr wrap="none" rtlCol="0">
            <a:spAutoFit/>
          </a:bodyPr>
          <a:lstStyle/>
          <a:p>
            <a:r>
              <a:rPr lang="es-AR" sz="1400" u="sng" dirty="0" smtClean="0"/>
              <a:t>MENOS DESEADOS</a:t>
            </a:r>
            <a:endParaRPr lang="es-AR" sz="1400" u="sng" dirty="0"/>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23</a:t>
            </a:fld>
            <a:endParaRPr lang="en-US" sz="800" dirty="0">
              <a:solidFill>
                <a:srgbClr val="B2B2B2"/>
              </a:solidFill>
              <a:latin typeface="Arial"/>
              <a:ea typeface="Arial"/>
              <a:cs typeface="Arial"/>
              <a:sym typeface="Arial"/>
            </a:endParaRPr>
          </a:p>
        </p:txBody>
      </p:sp>
      <p:sp>
        <p:nvSpPr>
          <p:cNvPr id="19" name="Shape 262"/>
          <p:cNvSpPr/>
          <p:nvPr/>
        </p:nvSpPr>
        <p:spPr>
          <a:xfrm>
            <a:off x="0" y="670"/>
            <a:ext cx="9144000" cy="554856"/>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0" name="Text Box 7"/>
          <p:cNvSpPr txBox="1">
            <a:spLocks noChangeArrowheads="1"/>
          </p:cNvSpPr>
          <p:nvPr/>
        </p:nvSpPr>
        <p:spPr bwMode="auto">
          <a:xfrm>
            <a:off x="251524" y="19417"/>
            <a:ext cx="8174933" cy="320087"/>
          </a:xfrm>
          <a:prstGeom prst="rect">
            <a:avLst/>
          </a:prstGeom>
          <a:extLst/>
        </p:spPr>
        <p:txBody>
          <a:bodyPr lIns="68580" tIns="34290" rIns="68580" bIns="34290"/>
          <a:lstStyle>
            <a:defPPr>
              <a:defRPr lang="en-US"/>
            </a:defPPr>
            <a:lvl1pPr indent="0" algn="ctr">
              <a:lnSpc>
                <a:spcPct val="90000"/>
              </a:lnSpc>
              <a:spcBef>
                <a:spcPts val="1000"/>
              </a:spcBef>
              <a:buClr>
                <a:srgbClr val="FBB03F"/>
              </a:buClr>
              <a:buFont typeface="Arial" panose="020B0604020202020204" pitchFamily="34" charset="0"/>
              <a:buNone/>
              <a:defRPr sz="2000" i="1">
                <a:solidFill>
                  <a:srgbClr val="FBB03F"/>
                </a:solidFill>
                <a:latin typeface="Arial" charset="0"/>
                <a:ea typeface="Arial" charset="0"/>
                <a:cs typeface="Arial" charset="0"/>
              </a:defRPr>
            </a:lvl1pPr>
            <a:lvl2pPr marL="228600" lvl="1" indent="-228600">
              <a:lnSpc>
                <a:spcPct val="90000"/>
              </a:lnSpc>
              <a:spcBef>
                <a:spcPts val="1000"/>
              </a:spcBef>
              <a:buClr>
                <a:srgbClr val="FBB03F"/>
              </a:buClr>
              <a:buFont typeface="Arial" panose="020B0604020202020204" pitchFamily="34" charset="0"/>
              <a:buChar char="•"/>
              <a:defRPr sz="2000">
                <a:solidFill>
                  <a:srgbClr val="002D62"/>
                </a:solidFill>
                <a:latin typeface="Arial" charset="0"/>
                <a:ea typeface="Arial" charset="0"/>
                <a:cs typeface="Arial"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s-ES" i="0" dirty="0" smtClean="0">
                <a:solidFill>
                  <a:schemeClr val="tx1"/>
                </a:solidFill>
              </a:rPr>
              <a:t>Los 25 comportamientos más deseados por el MT</a:t>
            </a:r>
          </a:p>
        </p:txBody>
      </p:sp>
      <p:sp>
        <p:nvSpPr>
          <p:cNvPr id="24"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pic>
        <p:nvPicPr>
          <p:cNvPr id="313346" name="Picture 2"/>
          <p:cNvPicPr>
            <a:picLocks noChangeAspect="1" noChangeArrowheads="1"/>
          </p:cNvPicPr>
          <p:nvPr/>
        </p:nvPicPr>
        <p:blipFill>
          <a:blip r:embed="rId3" cstate="print"/>
          <a:srcRect/>
          <a:stretch>
            <a:fillRect/>
          </a:stretch>
        </p:blipFill>
        <p:spPr bwMode="auto">
          <a:xfrm>
            <a:off x="3995936" y="1275606"/>
            <a:ext cx="2520280" cy="2005186"/>
          </a:xfrm>
          <a:prstGeom prst="rect">
            <a:avLst/>
          </a:prstGeom>
          <a:noFill/>
          <a:ln w="9525">
            <a:noFill/>
            <a:miter lim="800000"/>
            <a:headEnd/>
            <a:tailEnd/>
          </a:ln>
          <a:effectLst/>
        </p:spPr>
      </p:pic>
      <p:grpSp>
        <p:nvGrpSpPr>
          <p:cNvPr id="15" name="Group 14"/>
          <p:cNvGrpSpPr/>
          <p:nvPr/>
        </p:nvGrpSpPr>
        <p:grpSpPr>
          <a:xfrm>
            <a:off x="323528" y="699544"/>
            <a:ext cx="3528392" cy="4320478"/>
            <a:chOff x="323528" y="699544"/>
            <a:chExt cx="3528392" cy="4320478"/>
          </a:xfrm>
        </p:grpSpPr>
        <p:sp>
          <p:nvSpPr>
            <p:cNvPr id="21" name="Shape 194"/>
            <p:cNvSpPr/>
            <p:nvPr/>
          </p:nvSpPr>
          <p:spPr>
            <a:xfrm>
              <a:off x="323528" y="830414"/>
              <a:ext cx="3312368" cy="4189608"/>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r>
                <a:rPr lang="es-ES" sz="1050" dirty="0" smtClean="0">
                  <a:solidFill>
                    <a:srgbClr val="0070C0"/>
                  </a:solidFill>
                </a:rPr>
                <a:t>Sepa escuchar</a:t>
              </a:r>
            </a:p>
            <a:p>
              <a:pPr marL="129779" indent="-129779">
                <a:buClr>
                  <a:srgbClr val="FBB03F"/>
                </a:buClr>
                <a:buSzPct val="100000"/>
                <a:buFont typeface="Arial"/>
                <a:buChar char="•"/>
              </a:pPr>
              <a:r>
                <a:rPr lang="es-ES" sz="1050" dirty="0" smtClean="0">
                  <a:solidFill>
                    <a:srgbClr val="0070C0"/>
                  </a:solidFill>
                </a:rPr>
                <a:t>Resuelva conflictos en forma constructiva</a:t>
              </a:r>
            </a:p>
            <a:p>
              <a:pPr marL="129779" indent="-129779">
                <a:buClr>
                  <a:srgbClr val="FBB03F"/>
                </a:buClr>
                <a:buSzPct val="100000"/>
                <a:buFont typeface="Arial"/>
                <a:buChar char="•"/>
              </a:pPr>
              <a:r>
                <a:rPr lang="es-ES" sz="1050" dirty="0" smtClean="0">
                  <a:solidFill>
                    <a:srgbClr val="0070C0"/>
                  </a:solidFill>
                </a:rPr>
                <a:t>Aliente a otros</a:t>
              </a:r>
            </a:p>
            <a:p>
              <a:pPr marL="129779" indent="-129779">
                <a:buClr>
                  <a:srgbClr val="FBB03F"/>
                </a:buClr>
                <a:buSzPct val="100000"/>
                <a:buFont typeface="Arial"/>
                <a:buChar char="•"/>
              </a:pPr>
              <a:r>
                <a:rPr lang="es-ES" sz="1050" dirty="0" smtClean="0">
                  <a:solidFill>
                    <a:srgbClr val="0070C0"/>
                  </a:solidFill>
                </a:rPr>
                <a:t>Ayude a los demás a superarse y desarrollarse</a:t>
              </a:r>
            </a:p>
            <a:p>
              <a:pPr marL="129779" indent="-129779">
                <a:buClr>
                  <a:srgbClr val="FBB03F"/>
                </a:buClr>
                <a:buSzPct val="100000"/>
                <a:buFont typeface="Arial"/>
                <a:buChar char="•"/>
              </a:pPr>
              <a:r>
                <a:rPr lang="es-ES" sz="1050" dirty="0" smtClean="0">
                  <a:solidFill>
                    <a:srgbClr val="0070C0"/>
                  </a:solidFill>
                </a:rPr>
                <a:t>Coopere con otros</a:t>
              </a:r>
            </a:p>
            <a:p>
              <a:pPr marL="129779" indent="-129779">
                <a:buClr>
                  <a:srgbClr val="FBB03F"/>
                </a:buClr>
                <a:buSzPct val="100000"/>
                <a:buFont typeface="Arial"/>
                <a:buChar char="•"/>
              </a:pPr>
              <a:r>
                <a:rPr lang="es-ES" sz="1050" dirty="0" smtClean="0">
                  <a:solidFill>
                    <a:srgbClr val="0070C0"/>
                  </a:solidFill>
                </a:rPr>
                <a:t>Dé recompensas positivas a otros</a:t>
              </a:r>
            </a:p>
            <a:p>
              <a:pPr marL="129779" indent="-129779">
                <a:buClr>
                  <a:srgbClr val="FBB03F"/>
                </a:buClr>
                <a:buSzPct val="100000"/>
                <a:buFont typeface="Arial"/>
                <a:buChar char="•"/>
              </a:pPr>
              <a:r>
                <a:rPr lang="es-ES" sz="1050" dirty="0" smtClean="0">
                  <a:solidFill>
                    <a:srgbClr val="0070C0"/>
                  </a:solidFill>
                </a:rPr>
                <a:t>Trate a la gente como más importante que las cosas</a:t>
              </a:r>
            </a:p>
            <a:p>
              <a:pPr marL="129779" indent="-129779">
                <a:buClr>
                  <a:srgbClr val="FBB03F"/>
                </a:buClr>
                <a:buSzPct val="100000"/>
                <a:buFont typeface="Arial"/>
                <a:buChar char="•"/>
              </a:pPr>
              <a:r>
                <a:rPr lang="es-ES" sz="1050" dirty="0" smtClean="0">
                  <a:solidFill>
                    <a:srgbClr val="0070C0"/>
                  </a:solidFill>
                </a:rPr>
                <a:t>Piense en términos de la satisfacción del grupo</a:t>
              </a:r>
            </a:p>
            <a:p>
              <a:pPr marL="129779" indent="-129779">
                <a:buClr>
                  <a:srgbClr val="FBB03F"/>
                </a:buClr>
                <a:buSzPct val="100000"/>
                <a:buFont typeface="Arial"/>
                <a:buChar char="•"/>
              </a:pPr>
              <a:r>
                <a:rPr lang="es-ES" sz="1050" dirty="0" smtClean="0">
                  <a:solidFill>
                    <a:srgbClr val="0070C0"/>
                  </a:solidFill>
                </a:rPr>
                <a:t>Ayude a otros a pensar por sí mismos</a:t>
              </a:r>
            </a:p>
            <a:p>
              <a:pPr marL="129779" indent="-129779">
                <a:buClr>
                  <a:srgbClr val="FBB03F"/>
                </a:buClr>
                <a:buSzPct val="100000"/>
                <a:buFont typeface="Arial"/>
                <a:buChar char="•"/>
              </a:pPr>
              <a:r>
                <a:rPr lang="es-ES" sz="1050" dirty="0" smtClean="0">
                  <a:solidFill>
                    <a:srgbClr val="0070C0"/>
                  </a:solidFill>
                </a:rPr>
                <a:t>Motive a otros amistosamente</a:t>
              </a:r>
            </a:p>
            <a:p>
              <a:pPr marL="129779" indent="-129779">
                <a:buClr>
                  <a:srgbClr val="FBB03F"/>
                </a:buClr>
                <a:buSzPct val="100000"/>
                <a:buFont typeface="Arial"/>
                <a:buChar char="•"/>
              </a:pPr>
              <a:r>
                <a:rPr lang="es-ES" sz="1050" dirty="0" smtClean="0">
                  <a:solidFill>
                    <a:srgbClr val="0070C0"/>
                  </a:solidFill>
                </a:rPr>
                <a:t>Involucre a otros en decisiones que los afecten</a:t>
              </a:r>
            </a:p>
            <a:p>
              <a:pPr marL="129779" indent="-129779">
                <a:buClr>
                  <a:srgbClr val="FBB03F"/>
                </a:buClr>
                <a:buSzPct val="100000"/>
                <a:buFont typeface="Arial"/>
                <a:buChar char="•"/>
              </a:pPr>
              <a:r>
                <a:rPr lang="es-ES" sz="1050" dirty="0" smtClean="0">
                  <a:solidFill>
                    <a:srgbClr val="0070C0"/>
                  </a:solidFill>
                </a:rPr>
                <a:t>Utilice la habilidad de relacionarse</a:t>
              </a:r>
            </a:p>
            <a:p>
              <a:pPr marL="129779" indent="-129779">
                <a:buClr>
                  <a:srgbClr val="FBB03F"/>
                </a:buClr>
                <a:buSzPct val="100000"/>
                <a:buFont typeface="Arial"/>
                <a:buChar char="•"/>
              </a:pPr>
              <a:r>
                <a:rPr lang="es-ES" sz="1050" dirty="0" smtClean="0">
                  <a:solidFill>
                    <a:srgbClr val="0070C0"/>
                  </a:solidFill>
                </a:rPr>
                <a:t>Muestre preocupación por la gente</a:t>
              </a:r>
            </a:p>
            <a:p>
              <a:pPr marL="129779" indent="-129779">
                <a:buClr>
                  <a:srgbClr val="FBB03F"/>
                </a:buClr>
                <a:buSzPct val="100000"/>
                <a:buFont typeface="Arial"/>
                <a:buChar char="•"/>
              </a:pPr>
              <a:r>
                <a:rPr lang="es-ES" sz="1050" dirty="0" smtClean="0">
                  <a:solidFill>
                    <a:srgbClr val="0070C0"/>
                  </a:solidFill>
                </a:rPr>
                <a:t>Sea abierto, cálido</a:t>
              </a:r>
            </a:p>
            <a:p>
              <a:pPr marL="129779" indent="-129779">
                <a:buClr>
                  <a:srgbClr val="FBB03F"/>
                </a:buClr>
                <a:buSzPct val="100000"/>
                <a:buFont typeface="Arial"/>
                <a:buChar char="•"/>
              </a:pPr>
              <a:r>
                <a:rPr lang="es-ES" sz="1050" dirty="0" smtClean="0">
                  <a:solidFill>
                    <a:srgbClr val="0070C0"/>
                  </a:solidFill>
                </a:rPr>
                <a:t>Muestre preocupación por las necesidades de otros.</a:t>
              </a:r>
            </a:p>
            <a:p>
              <a:pPr marL="129779" indent="-129779">
                <a:buClr>
                  <a:srgbClr val="FBB03F"/>
                </a:buClr>
                <a:buSzPct val="100000"/>
                <a:buFont typeface="Arial"/>
                <a:buChar char="•"/>
              </a:pPr>
              <a:endParaRPr lang="es-ES" sz="1050" dirty="0" smtClean="0"/>
            </a:p>
          </p:txBody>
        </p:sp>
        <p:sp>
          <p:nvSpPr>
            <p:cNvPr id="26" name="Right Brace 25"/>
            <p:cNvSpPr/>
            <p:nvPr/>
          </p:nvSpPr>
          <p:spPr bwMode="auto">
            <a:xfrm>
              <a:off x="3563888" y="699544"/>
              <a:ext cx="288032" cy="3960440"/>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16" name="Group 15"/>
          <p:cNvGrpSpPr/>
          <p:nvPr/>
        </p:nvGrpSpPr>
        <p:grpSpPr>
          <a:xfrm>
            <a:off x="4669718" y="3435846"/>
            <a:ext cx="2917601" cy="1346905"/>
            <a:chOff x="4669718" y="3435846"/>
            <a:chExt cx="2917601" cy="1346905"/>
          </a:xfrm>
        </p:grpSpPr>
        <p:sp>
          <p:nvSpPr>
            <p:cNvPr id="23" name="Shape 193"/>
            <p:cNvSpPr/>
            <p:nvPr/>
          </p:nvSpPr>
          <p:spPr>
            <a:xfrm>
              <a:off x="4743511" y="3582422"/>
              <a:ext cx="2843808" cy="1200329"/>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r>
                <a:rPr lang="es-ES" sz="1050" dirty="0" smtClean="0">
                  <a:solidFill>
                    <a:srgbClr val="0070C0"/>
                  </a:solidFill>
                </a:rPr>
                <a:t>Disfrute de su trabajo</a:t>
              </a:r>
            </a:p>
            <a:p>
              <a:pPr marL="129779" indent="-129779">
                <a:buClr>
                  <a:srgbClr val="FBB03F"/>
                </a:buClr>
                <a:buSzPct val="100000"/>
                <a:buFont typeface="Arial"/>
                <a:buChar char="•"/>
              </a:pPr>
              <a:r>
                <a:rPr lang="es-ES" sz="1050" dirty="0" smtClean="0">
                  <a:solidFill>
                    <a:srgbClr val="0070C0"/>
                  </a:solidFill>
                </a:rPr>
                <a:t>Mantenga su integridad personal</a:t>
              </a:r>
              <a:endParaRPr lang="es-ES" sz="1050" dirty="0">
                <a:solidFill>
                  <a:srgbClr val="0070C0"/>
                </a:solidFill>
              </a:endParaRPr>
            </a:p>
            <a:p>
              <a:pPr marL="129779" indent="-129779">
                <a:buClr>
                  <a:srgbClr val="FBB03F"/>
                </a:buClr>
                <a:buSzPct val="100000"/>
                <a:buFont typeface="Arial"/>
                <a:buChar char="•"/>
              </a:pPr>
              <a:r>
                <a:rPr lang="es-ES" sz="1050" dirty="0" smtClean="0">
                  <a:solidFill>
                    <a:srgbClr val="0070C0"/>
                  </a:solidFill>
                </a:rPr>
                <a:t>Persiga un estándar de excelencia</a:t>
              </a:r>
            </a:p>
            <a:p>
              <a:pPr marL="129779" indent="-129779">
                <a:buClr>
                  <a:srgbClr val="FBB03F"/>
                </a:buClr>
                <a:buSzPct val="100000"/>
                <a:buFont typeface="Arial"/>
                <a:buChar char="•"/>
              </a:pPr>
              <a:r>
                <a:rPr lang="es-ES" sz="1050" dirty="0" smtClean="0">
                  <a:solidFill>
                    <a:srgbClr val="0070C0"/>
                  </a:solidFill>
                </a:rPr>
                <a:t>Comunique ideas</a:t>
              </a:r>
            </a:p>
            <a:p>
              <a:pPr marL="129779" indent="-129779">
                <a:buClr>
                  <a:srgbClr val="FBB03F"/>
                </a:buClr>
                <a:buSzPct val="100000"/>
                <a:buFont typeface="Arial"/>
                <a:buChar char="•"/>
              </a:pPr>
              <a:r>
                <a:rPr lang="es-ES" sz="1050" dirty="0" smtClean="0">
                  <a:solidFill>
                    <a:srgbClr val="0070C0"/>
                  </a:solidFill>
                </a:rPr>
                <a:t>Muestre entusiasmo abiertamente</a:t>
              </a:r>
              <a:endParaRPr lang="es-ES" sz="1050" dirty="0">
                <a:solidFill>
                  <a:srgbClr val="0070C0"/>
                </a:solidFill>
              </a:endParaRPr>
            </a:p>
          </p:txBody>
        </p:sp>
        <p:sp>
          <p:nvSpPr>
            <p:cNvPr id="29" name="Left Brace 28"/>
            <p:cNvSpPr/>
            <p:nvPr/>
          </p:nvSpPr>
          <p:spPr bwMode="auto">
            <a:xfrm rot="5400000">
              <a:off x="5821846" y="2283718"/>
              <a:ext cx="144016" cy="2448272"/>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14" name="Group 13"/>
          <p:cNvGrpSpPr/>
          <p:nvPr/>
        </p:nvGrpSpPr>
        <p:grpSpPr>
          <a:xfrm>
            <a:off x="6300192" y="1059582"/>
            <a:ext cx="2810870" cy="1728192"/>
            <a:chOff x="6300192" y="1059582"/>
            <a:chExt cx="2810870" cy="1728192"/>
          </a:xfrm>
        </p:grpSpPr>
        <p:sp>
          <p:nvSpPr>
            <p:cNvPr id="22" name="Shape 192"/>
            <p:cNvSpPr/>
            <p:nvPr/>
          </p:nvSpPr>
          <p:spPr>
            <a:xfrm>
              <a:off x="6446766" y="1102697"/>
              <a:ext cx="2664296" cy="1685077"/>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r>
                <a:rPr lang="es-ES" sz="1050" dirty="0" smtClean="0">
                  <a:solidFill>
                    <a:srgbClr val="0070C0"/>
                  </a:solidFill>
                </a:rPr>
                <a:t>Conozca el negocio.</a:t>
              </a:r>
            </a:p>
            <a:p>
              <a:pPr marL="129779" indent="-129779">
                <a:buClr>
                  <a:srgbClr val="FBB03F"/>
                </a:buClr>
                <a:buSzPct val="100000"/>
                <a:buFont typeface="Arial"/>
                <a:buChar char="•"/>
              </a:pPr>
              <a:r>
                <a:rPr lang="es-ES" sz="1050" dirty="0" smtClean="0">
                  <a:solidFill>
                    <a:srgbClr val="0070C0"/>
                  </a:solidFill>
                </a:rPr>
                <a:t>Persiga un estándar de excelencia</a:t>
              </a:r>
            </a:p>
            <a:p>
              <a:pPr marL="129779" indent="-129779">
                <a:buClr>
                  <a:srgbClr val="FBB03F"/>
                </a:buClr>
                <a:buSzPct val="100000"/>
                <a:buFont typeface="Arial"/>
                <a:buChar char="•"/>
              </a:pPr>
              <a:r>
                <a:rPr lang="es-ES" sz="1050" dirty="0" smtClean="0">
                  <a:solidFill>
                    <a:srgbClr val="0070C0"/>
                  </a:solidFill>
                </a:rPr>
                <a:t>Trabaje en pos del sentido del logro</a:t>
              </a:r>
            </a:p>
            <a:p>
              <a:pPr marL="129779" indent="-129779">
                <a:buClr>
                  <a:srgbClr val="FBB03F"/>
                </a:buClr>
                <a:buSzPct val="100000"/>
                <a:buFont typeface="Arial"/>
                <a:buChar char="•"/>
              </a:pPr>
              <a:r>
                <a:rPr lang="es-ES" sz="1050" dirty="0" smtClean="0">
                  <a:solidFill>
                    <a:srgbClr val="0070C0"/>
                  </a:solidFill>
                </a:rPr>
                <a:t>Prevea y planifique</a:t>
              </a:r>
            </a:p>
            <a:p>
              <a:pPr marL="129779" indent="-129779">
                <a:buClr>
                  <a:srgbClr val="FBB03F"/>
                </a:buClr>
                <a:buSzPct val="100000"/>
                <a:buFont typeface="Arial"/>
                <a:buChar char="•"/>
              </a:pPr>
              <a:r>
                <a:rPr lang="es-ES" sz="1050" dirty="0" smtClean="0">
                  <a:solidFill>
                    <a:srgbClr val="0070C0"/>
                  </a:solidFill>
                </a:rPr>
                <a:t>Explore alternativas antes de actuar</a:t>
              </a:r>
            </a:p>
            <a:p>
              <a:pPr marL="129779" indent="-129779">
                <a:buClr>
                  <a:srgbClr val="FBB03F"/>
                </a:buClr>
                <a:buSzPct val="100000"/>
                <a:buFont typeface="Arial"/>
                <a:buChar char="•"/>
              </a:pPr>
              <a:r>
                <a:rPr lang="es-ES" sz="1050" dirty="0" smtClean="0">
                  <a:solidFill>
                    <a:srgbClr val="0070C0"/>
                  </a:solidFill>
                </a:rPr>
                <a:t>Encare tareas desafiantes</a:t>
              </a:r>
            </a:p>
            <a:p>
              <a:pPr marL="129779" indent="-129779">
                <a:buClr>
                  <a:srgbClr val="FBB03F"/>
                </a:buClr>
                <a:buSzPct val="100000"/>
                <a:buFont typeface="Arial"/>
                <a:buChar char="•"/>
              </a:pPr>
              <a:endParaRPr lang="es-ES" sz="1050" dirty="0" smtClean="0">
                <a:solidFill>
                  <a:srgbClr val="0070C0"/>
                </a:solidFill>
              </a:endParaRPr>
            </a:p>
          </p:txBody>
        </p:sp>
        <p:sp>
          <p:nvSpPr>
            <p:cNvPr id="30" name="Left Brace 29"/>
            <p:cNvSpPr/>
            <p:nvPr/>
          </p:nvSpPr>
          <p:spPr bwMode="auto">
            <a:xfrm>
              <a:off x="6300192" y="1059582"/>
              <a:ext cx="144016" cy="144016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sp>
        <p:nvSpPr>
          <p:cNvPr id="31" name="TextBox 30"/>
          <p:cNvSpPr txBox="1"/>
          <p:nvPr/>
        </p:nvSpPr>
        <p:spPr>
          <a:xfrm>
            <a:off x="248962" y="301610"/>
            <a:ext cx="3696846" cy="253916"/>
          </a:xfrm>
          <a:prstGeom prst="rect">
            <a:avLst/>
          </a:prstGeom>
          <a:noFill/>
        </p:spPr>
        <p:txBody>
          <a:bodyPr wrap="none" rtlCol="0">
            <a:spAutoFit/>
          </a:bodyPr>
          <a:lstStyle/>
          <a:p>
            <a:r>
              <a:rPr lang="es-AR" sz="1050" dirty="0" smtClean="0"/>
              <a:t>…y su relación con las 3 dimensiones de la efectividad</a:t>
            </a:r>
            <a:endParaRPr lang="es-AR" sz="105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9" name="27 Rectángulo"/>
          <p:cNvSpPr>
            <a:spLocks noChangeArrowheads="1"/>
          </p:cNvSpPr>
          <p:nvPr/>
        </p:nvSpPr>
        <p:spPr bwMode="auto">
          <a:xfrm>
            <a:off x="5652122" y="641906"/>
            <a:ext cx="1541241" cy="4847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0" fontAlgn="base" hangingPunct="0">
              <a:spcAft>
                <a:spcPct val="0"/>
              </a:spcAft>
            </a:pPr>
            <a:r>
              <a:rPr lang="es-ES" sz="1400" dirty="0" smtClean="0">
                <a:cs typeface="Tahoma" charset="0"/>
              </a:rPr>
              <a:t>TENER</a:t>
            </a:r>
          </a:p>
          <a:p>
            <a:pPr algn="ctr" eaLnBrk="0" fontAlgn="base" hangingPunct="0">
              <a:spcBef>
                <a:spcPts val="300"/>
              </a:spcBef>
              <a:spcAft>
                <a:spcPct val="0"/>
              </a:spcAft>
            </a:pPr>
            <a:r>
              <a:rPr lang="es-ES" sz="1050" b="0" i="1" dirty="0" smtClean="0">
                <a:cs typeface="Tahoma" charset="0"/>
              </a:rPr>
              <a:t>[RESULTADOS]</a:t>
            </a:r>
            <a:endParaRPr lang="es-MX" sz="1200" b="0" i="1" dirty="0">
              <a:cs typeface="Tahoma" charset="0"/>
            </a:endParaRPr>
          </a:p>
        </p:txBody>
      </p:sp>
      <p:sp>
        <p:nvSpPr>
          <p:cNvPr id="30" name="28 Rectángulo"/>
          <p:cNvSpPr>
            <a:spLocks noChangeArrowheads="1"/>
          </p:cNvSpPr>
          <p:nvPr/>
        </p:nvSpPr>
        <p:spPr bwMode="auto">
          <a:xfrm>
            <a:off x="4487960" y="1347614"/>
            <a:ext cx="3960440" cy="4385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0" fontAlgn="base" hangingPunct="0">
              <a:spcAft>
                <a:spcPct val="0"/>
              </a:spcAft>
            </a:pPr>
            <a:r>
              <a:rPr lang="es-ES" sz="1100" dirty="0" smtClean="0">
                <a:cs typeface="Tahoma" charset="0"/>
              </a:rPr>
              <a:t>HACER</a:t>
            </a:r>
          </a:p>
          <a:p>
            <a:pPr algn="ctr" eaLnBrk="0" fontAlgn="base" hangingPunct="0">
              <a:spcBef>
                <a:spcPts val="300"/>
              </a:spcBef>
              <a:spcAft>
                <a:spcPct val="0"/>
              </a:spcAft>
            </a:pPr>
            <a:r>
              <a:rPr lang="es-ES" sz="1050" b="0" i="1" dirty="0" smtClean="0">
                <a:cs typeface="Tahoma" charset="0"/>
              </a:rPr>
              <a:t>[COMPORTAMIENTOS]</a:t>
            </a:r>
          </a:p>
        </p:txBody>
      </p:sp>
      <p:pic>
        <p:nvPicPr>
          <p:cNvPr id="1026" name="Picture 2"/>
          <p:cNvPicPr>
            <a:picLocks noChangeAspect="1" noChangeArrowheads="1"/>
          </p:cNvPicPr>
          <p:nvPr/>
        </p:nvPicPr>
        <p:blipFill>
          <a:blip r:embed="rId2" cstate="print"/>
          <a:srcRect/>
          <a:stretch>
            <a:fillRect/>
          </a:stretch>
        </p:blipFill>
        <p:spPr bwMode="auto">
          <a:xfrm>
            <a:off x="8067465" y="683325"/>
            <a:ext cx="683240" cy="592282"/>
          </a:xfrm>
          <a:prstGeom prst="rect">
            <a:avLst/>
          </a:prstGeom>
          <a:noFill/>
          <a:ln w="9525">
            <a:noFill/>
            <a:miter lim="800000"/>
            <a:headEnd/>
            <a:tailEnd/>
          </a:ln>
          <a:effectLst/>
        </p:spPr>
      </p:pic>
      <p:pic>
        <p:nvPicPr>
          <p:cNvPr id="34" name="Shape 402"/>
          <p:cNvPicPr preferRelativeResize="0"/>
          <p:nvPr/>
        </p:nvPicPr>
        <p:blipFill rotWithShape="1">
          <a:blip r:embed="rId3" cstate="print">
            <a:alphaModFix/>
          </a:blip>
          <a:srcRect/>
          <a:stretch/>
        </p:blipFill>
        <p:spPr>
          <a:xfrm>
            <a:off x="827584" y="627534"/>
            <a:ext cx="3168352" cy="3816424"/>
          </a:xfrm>
          <a:prstGeom prst="rect">
            <a:avLst/>
          </a:prstGeom>
          <a:noFill/>
          <a:ln>
            <a:noFill/>
          </a:ln>
        </p:spPr>
      </p:pic>
      <p:sp>
        <p:nvSpPr>
          <p:cNvPr id="32" name="Line 3"/>
          <p:cNvSpPr>
            <a:spLocks noChangeAspect="1" noChangeShapeType="1"/>
          </p:cNvSpPr>
          <p:nvPr/>
        </p:nvSpPr>
        <p:spPr bwMode="auto">
          <a:xfrm flipV="1">
            <a:off x="686848" y="1347614"/>
            <a:ext cx="8205635" cy="0"/>
          </a:xfrm>
          <a:prstGeom prst="line">
            <a:avLst/>
          </a:prstGeom>
          <a:noFill/>
          <a:ln w="25400">
            <a:solidFill>
              <a:schemeClr val="accent2"/>
            </a:solidFill>
            <a:round/>
            <a:headEnd/>
            <a:tailEnd/>
          </a:ln>
        </p:spPr>
        <p:txBody>
          <a:bodyPr lIns="68580" tIns="34290" rIns="68580" bIns="34290" anchor="ctr"/>
          <a:lstStyle/>
          <a:p>
            <a:pPr eaLnBrk="0" hangingPunct="0">
              <a:defRPr/>
            </a:pPr>
            <a:endParaRPr lang="es-MX" dirty="0">
              <a:solidFill>
                <a:srgbClr val="002D62"/>
              </a:solidFill>
            </a:endParaRPr>
          </a:p>
        </p:txBody>
      </p:sp>
      <p:sp>
        <p:nvSpPr>
          <p:cNvPr id="33" name="Line 3"/>
          <p:cNvSpPr>
            <a:spLocks noChangeAspect="1" noChangeShapeType="1"/>
          </p:cNvSpPr>
          <p:nvPr/>
        </p:nvSpPr>
        <p:spPr bwMode="auto">
          <a:xfrm flipV="1">
            <a:off x="706070" y="3442957"/>
            <a:ext cx="8114405" cy="0"/>
          </a:xfrm>
          <a:prstGeom prst="line">
            <a:avLst/>
          </a:prstGeom>
          <a:noFill/>
          <a:ln w="25400">
            <a:solidFill>
              <a:schemeClr val="accent2"/>
            </a:solidFill>
            <a:round/>
            <a:headEnd/>
            <a:tailEnd/>
          </a:ln>
        </p:spPr>
        <p:txBody>
          <a:bodyPr lIns="68580" tIns="34290" rIns="68580" bIns="34290" anchor="ctr"/>
          <a:lstStyle/>
          <a:p>
            <a:pPr eaLnBrk="0" hangingPunct="0"/>
            <a:endParaRPr lang="es-MX" dirty="0">
              <a:solidFill>
                <a:srgbClr val="002D62"/>
              </a:solidFill>
            </a:endParaRPr>
          </a:p>
        </p:txBody>
      </p:sp>
      <p:sp>
        <p:nvSpPr>
          <p:cNvPr id="35" name="Shape 415"/>
          <p:cNvSpPr/>
          <p:nvPr/>
        </p:nvSpPr>
        <p:spPr>
          <a:xfrm rot="10800000" flipH="1">
            <a:off x="81167" y="1575579"/>
            <a:ext cx="514350" cy="287704"/>
          </a:xfrm>
          <a:prstGeom prst="downArrow">
            <a:avLst>
              <a:gd name="adj1" fmla="val 50259"/>
              <a:gd name="adj2" fmla="val 42074"/>
            </a:avLst>
          </a:prstGeom>
          <a:solidFill>
            <a:schemeClr val="accent2"/>
          </a:solidFill>
          <a:ln>
            <a:noFill/>
          </a:ln>
        </p:spPr>
        <p:txBody>
          <a:bodyPr lIns="68569" tIns="68569" rIns="68569" bIns="68569" anchor="ctr" anchorCtr="0">
            <a:noAutofit/>
          </a:bodyPr>
          <a:lstStyle/>
          <a:p>
            <a:pPr>
              <a:spcBef>
                <a:spcPts val="0"/>
              </a:spcBef>
            </a:pPr>
            <a:endParaRPr dirty="0"/>
          </a:p>
        </p:txBody>
      </p:sp>
      <p:sp>
        <p:nvSpPr>
          <p:cNvPr id="36" name="Shape 417"/>
          <p:cNvSpPr txBox="1"/>
          <p:nvPr/>
        </p:nvSpPr>
        <p:spPr>
          <a:xfrm rot="-5400000">
            <a:off x="-98299" y="941442"/>
            <a:ext cx="895350" cy="339724"/>
          </a:xfrm>
          <a:prstGeom prst="rect">
            <a:avLst/>
          </a:prstGeom>
          <a:noFill/>
          <a:ln>
            <a:noFill/>
          </a:ln>
        </p:spPr>
        <p:txBody>
          <a:bodyPr lIns="69900" tIns="34950" rIns="69900" bIns="34950" anchor="t" anchorCtr="0">
            <a:noAutofit/>
          </a:bodyPr>
          <a:lstStyle/>
          <a:p>
            <a:pPr>
              <a:spcBef>
                <a:spcPts val="0"/>
              </a:spcBef>
              <a:spcAft>
                <a:spcPts val="0"/>
              </a:spcAft>
              <a:buSzPct val="25000"/>
            </a:pPr>
            <a:r>
              <a:rPr lang="en-US" sz="1200" dirty="0" err="1">
                <a:solidFill>
                  <a:srgbClr val="002960"/>
                </a:solidFill>
                <a:latin typeface="Arial"/>
                <a:ea typeface="Arial"/>
                <a:cs typeface="Arial"/>
                <a:sym typeface="Arial"/>
              </a:rPr>
              <a:t>visibilidad</a:t>
            </a:r>
            <a:endParaRPr lang="en-US" sz="1200" dirty="0">
              <a:solidFill>
                <a:srgbClr val="002960"/>
              </a:solidFill>
              <a:latin typeface="Arial"/>
              <a:ea typeface="Arial"/>
              <a:cs typeface="Arial"/>
              <a:sym typeface="Arial"/>
            </a:endParaRPr>
          </a:p>
        </p:txBody>
      </p:sp>
      <p:sp>
        <p:nvSpPr>
          <p:cNvPr id="37" name="Shape 418"/>
          <p:cNvSpPr txBox="1"/>
          <p:nvPr/>
        </p:nvSpPr>
        <p:spPr>
          <a:xfrm rot="-5400000">
            <a:off x="-358456" y="3053756"/>
            <a:ext cx="1303733" cy="339724"/>
          </a:xfrm>
          <a:prstGeom prst="rect">
            <a:avLst/>
          </a:prstGeom>
          <a:noFill/>
          <a:ln>
            <a:noFill/>
          </a:ln>
        </p:spPr>
        <p:txBody>
          <a:bodyPr lIns="69900" tIns="34950" rIns="69900" bIns="34950" anchor="t" anchorCtr="0">
            <a:noAutofit/>
          </a:bodyPr>
          <a:lstStyle/>
          <a:p>
            <a:pPr>
              <a:spcBef>
                <a:spcPts val="0"/>
              </a:spcBef>
              <a:spcAft>
                <a:spcPts val="0"/>
              </a:spcAft>
              <a:buSzPct val="25000"/>
            </a:pPr>
            <a:r>
              <a:rPr lang="en-US" sz="1200" dirty="0" err="1">
                <a:solidFill>
                  <a:srgbClr val="002960"/>
                </a:solidFill>
                <a:latin typeface="Arial"/>
                <a:ea typeface="Arial"/>
                <a:cs typeface="Arial"/>
                <a:sym typeface="Arial"/>
              </a:rPr>
              <a:t>apalancamiento</a:t>
            </a:r>
            <a:endParaRPr lang="en-US" sz="1200" dirty="0">
              <a:solidFill>
                <a:srgbClr val="002960"/>
              </a:solidFill>
              <a:latin typeface="Arial"/>
              <a:ea typeface="Arial"/>
              <a:cs typeface="Arial"/>
              <a:sym typeface="Arial"/>
            </a:endParaRPr>
          </a:p>
        </p:txBody>
      </p:sp>
      <p:sp>
        <p:nvSpPr>
          <p:cNvPr id="38" name="Shape 419"/>
          <p:cNvSpPr/>
          <p:nvPr/>
        </p:nvSpPr>
        <p:spPr>
          <a:xfrm flipH="1">
            <a:off x="64168" y="2007628"/>
            <a:ext cx="514350" cy="348098"/>
          </a:xfrm>
          <a:prstGeom prst="downArrow">
            <a:avLst>
              <a:gd name="adj1" fmla="val 50259"/>
              <a:gd name="adj2" fmla="val 42074"/>
            </a:avLst>
          </a:prstGeom>
          <a:solidFill>
            <a:schemeClr val="accent2"/>
          </a:solidFill>
          <a:ln>
            <a:noFill/>
          </a:ln>
        </p:spPr>
        <p:txBody>
          <a:bodyPr lIns="68569" tIns="34275" rIns="68569" bIns="34275" anchor="ctr" anchorCtr="0">
            <a:noAutofit/>
          </a:bodyPr>
          <a:lstStyle/>
          <a:p>
            <a:pPr algn="ctr">
              <a:spcBef>
                <a:spcPts val="0"/>
              </a:spcBef>
              <a:spcAft>
                <a:spcPts val="0"/>
              </a:spcAft>
            </a:pPr>
            <a:endParaRPr sz="1100" dirty="0">
              <a:solidFill>
                <a:schemeClr val="lt1"/>
              </a:solidFill>
              <a:latin typeface="Arial"/>
              <a:ea typeface="Arial"/>
              <a:cs typeface="Arial"/>
              <a:sym typeface="Arial"/>
            </a:endParaRPr>
          </a:p>
        </p:txBody>
      </p:sp>
      <p:sp>
        <p:nvSpPr>
          <p:cNvPr id="15" name="Text Box 7"/>
          <p:cNvSpPr txBox="1">
            <a:spLocks noChangeArrowheads="1"/>
          </p:cNvSpPr>
          <p:nvPr/>
        </p:nvSpPr>
        <p:spPr bwMode="auto">
          <a:xfrm>
            <a:off x="251520" y="34675"/>
            <a:ext cx="8424936" cy="320087"/>
          </a:xfrm>
          <a:prstGeom prst="rect">
            <a:avLst/>
          </a:prstGeom>
          <a:extLst/>
        </p:spPr>
        <p:txBody>
          <a:bodyPr lIns="68580" tIns="34290" rIns="68580" bIns="34290"/>
          <a:lstStyle>
            <a:defPPr>
              <a:defRPr lang="en-US"/>
            </a:defPPr>
            <a:lvl1pPr indent="0" algn="ctr">
              <a:lnSpc>
                <a:spcPct val="90000"/>
              </a:lnSpc>
              <a:spcBef>
                <a:spcPts val="1000"/>
              </a:spcBef>
              <a:buClr>
                <a:srgbClr val="FBB03F"/>
              </a:buClr>
              <a:buFont typeface="Arial" panose="020B0604020202020204" pitchFamily="34" charset="0"/>
              <a:buNone/>
              <a:defRPr sz="2000" i="1">
                <a:solidFill>
                  <a:srgbClr val="FBB03F"/>
                </a:solidFill>
                <a:latin typeface="Arial" charset="0"/>
                <a:ea typeface="Arial" charset="0"/>
                <a:cs typeface="Arial" charset="0"/>
              </a:defRPr>
            </a:lvl1pPr>
            <a:lvl2pPr marL="228600" lvl="1" indent="-228600">
              <a:lnSpc>
                <a:spcPct val="90000"/>
              </a:lnSpc>
              <a:spcBef>
                <a:spcPts val="1000"/>
              </a:spcBef>
              <a:buClr>
                <a:srgbClr val="FBB03F"/>
              </a:buClr>
              <a:buFont typeface="Arial" panose="020B0604020202020204" pitchFamily="34" charset="0"/>
              <a:buChar char="•"/>
              <a:defRPr sz="2000">
                <a:solidFill>
                  <a:srgbClr val="002D62"/>
                </a:solidFill>
                <a:latin typeface="Arial" charset="0"/>
                <a:ea typeface="Arial" charset="0"/>
                <a:cs typeface="Arial"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s-ES" sz="2400" i="0" dirty="0" smtClean="0">
                <a:solidFill>
                  <a:schemeClr val="tx1"/>
                </a:solidFill>
              </a:rPr>
              <a:t>Algunos de los comportamientos más deseados del MT</a:t>
            </a:r>
          </a:p>
        </p:txBody>
      </p:sp>
      <p:sp>
        <p:nvSpPr>
          <p:cNvPr id="16"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24</a:t>
            </a:fld>
            <a:endParaRPr lang="en-US" sz="800" dirty="0">
              <a:solidFill>
                <a:srgbClr val="B2B2B2"/>
              </a:solidFill>
              <a:latin typeface="Arial"/>
              <a:ea typeface="Arial"/>
              <a:cs typeface="Arial"/>
              <a:sym typeface="Arial"/>
            </a:endParaRPr>
          </a:p>
        </p:txBody>
      </p:sp>
      <p:sp>
        <p:nvSpPr>
          <p:cNvPr id="17" name="Shape 193"/>
          <p:cNvSpPr/>
          <p:nvPr/>
        </p:nvSpPr>
        <p:spPr>
          <a:xfrm>
            <a:off x="4188496" y="3868456"/>
            <a:ext cx="3623864" cy="1231106"/>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spcBef>
                <a:spcPts val="300"/>
              </a:spcBef>
              <a:buClr>
                <a:srgbClr val="FBB03F"/>
              </a:buClr>
              <a:buSzPct val="100000"/>
              <a:buFont typeface="Arial"/>
              <a:buChar char="•"/>
            </a:pPr>
            <a:r>
              <a:rPr lang="es-ES" sz="1050" dirty="0" smtClean="0">
                <a:solidFill>
                  <a:srgbClr val="0070C0"/>
                </a:solidFill>
              </a:rPr>
              <a:t>Disfrute de su trabajo</a:t>
            </a:r>
          </a:p>
          <a:p>
            <a:pPr marL="129779" indent="-129779">
              <a:spcBef>
                <a:spcPts val="300"/>
              </a:spcBef>
              <a:buClr>
                <a:srgbClr val="FBB03F"/>
              </a:buClr>
              <a:buSzPct val="100000"/>
              <a:buFont typeface="Arial"/>
              <a:buChar char="•"/>
            </a:pPr>
            <a:r>
              <a:rPr lang="es-ES" sz="1050" b="0" dirty="0" smtClean="0">
                <a:solidFill>
                  <a:srgbClr val="0070C0"/>
                </a:solidFill>
              </a:rPr>
              <a:t>(Persiga un ) </a:t>
            </a:r>
            <a:r>
              <a:rPr lang="es-ES" sz="1050" dirty="0" smtClean="0">
                <a:solidFill>
                  <a:srgbClr val="0070C0"/>
                </a:solidFill>
              </a:rPr>
              <a:t>estándar de excelencia</a:t>
            </a:r>
          </a:p>
          <a:p>
            <a:pPr marL="129779" indent="-129779">
              <a:spcBef>
                <a:spcPts val="300"/>
              </a:spcBef>
              <a:buClr>
                <a:srgbClr val="FBB03F"/>
              </a:buClr>
              <a:buSzPct val="100000"/>
              <a:buFont typeface="Arial"/>
              <a:buChar char="•"/>
            </a:pPr>
            <a:r>
              <a:rPr lang="es-ES" sz="1050" dirty="0" smtClean="0">
                <a:solidFill>
                  <a:srgbClr val="0070C0"/>
                </a:solidFill>
              </a:rPr>
              <a:t>Sea abierto, </a:t>
            </a:r>
            <a:r>
              <a:rPr lang="es-ES" sz="1050" b="0" dirty="0" smtClean="0">
                <a:solidFill>
                  <a:srgbClr val="0070C0"/>
                </a:solidFill>
              </a:rPr>
              <a:t>cálido</a:t>
            </a:r>
            <a:r>
              <a:rPr lang="es-ES" sz="1050" dirty="0" smtClean="0">
                <a:solidFill>
                  <a:srgbClr val="0070C0"/>
                </a:solidFill>
              </a:rPr>
              <a:t> (Aprendiz)</a:t>
            </a:r>
          </a:p>
          <a:p>
            <a:pPr marL="129779" indent="-129779">
              <a:spcBef>
                <a:spcPts val="300"/>
              </a:spcBef>
              <a:buClr>
                <a:srgbClr val="FBB03F"/>
              </a:buClr>
              <a:buSzPct val="100000"/>
              <a:buFont typeface="Arial"/>
              <a:buChar char="•"/>
            </a:pPr>
            <a:r>
              <a:rPr lang="es-ES" sz="1050" dirty="0" smtClean="0">
                <a:solidFill>
                  <a:srgbClr val="0070C0"/>
                </a:solidFill>
              </a:rPr>
              <a:t>Piense en términos de la satisfacción del grupo</a:t>
            </a:r>
          </a:p>
          <a:p>
            <a:pPr marL="129779" indent="-129779">
              <a:spcBef>
                <a:spcPts val="300"/>
              </a:spcBef>
              <a:buClr>
                <a:srgbClr val="FBB03F"/>
              </a:buClr>
              <a:buSzPct val="100000"/>
              <a:buFont typeface="Arial"/>
              <a:buChar char="•"/>
            </a:pPr>
            <a:r>
              <a:rPr lang="es-ES" sz="1050" dirty="0" smtClean="0">
                <a:solidFill>
                  <a:srgbClr val="0070C0"/>
                </a:solidFill>
              </a:rPr>
              <a:t>(Protagonismo)</a:t>
            </a:r>
          </a:p>
          <a:p>
            <a:pPr marL="129779" indent="-129779">
              <a:spcBef>
                <a:spcPts val="300"/>
              </a:spcBef>
              <a:buClr>
                <a:srgbClr val="FBB03F"/>
              </a:buClr>
              <a:buSzPct val="100000"/>
              <a:buFont typeface="Arial"/>
              <a:buChar char="•"/>
            </a:pPr>
            <a:r>
              <a:rPr lang="es-ES" sz="1050" b="0" dirty="0" smtClean="0">
                <a:solidFill>
                  <a:srgbClr val="0070C0"/>
                </a:solidFill>
              </a:rPr>
              <a:t>(Mantenga su)</a:t>
            </a:r>
            <a:r>
              <a:rPr lang="es-ES" sz="1050" dirty="0" smtClean="0">
                <a:solidFill>
                  <a:srgbClr val="0070C0"/>
                </a:solidFill>
              </a:rPr>
              <a:t> integridad personal</a:t>
            </a:r>
          </a:p>
        </p:txBody>
      </p:sp>
      <p:sp>
        <p:nvSpPr>
          <p:cNvPr id="18" name="Rectangle 17"/>
          <p:cNvSpPr/>
          <p:nvPr/>
        </p:nvSpPr>
        <p:spPr>
          <a:xfrm>
            <a:off x="4126893" y="3324649"/>
            <a:ext cx="2495555" cy="253916"/>
          </a:xfrm>
          <a:prstGeom prst="rect">
            <a:avLst/>
          </a:prstGeom>
          <a:solidFill>
            <a:schemeClr val="bg1"/>
          </a:solidFill>
        </p:spPr>
        <p:txBody>
          <a:bodyPr wrap="none">
            <a:spAutoFit/>
          </a:bodyPr>
          <a:lstStyle/>
          <a:p>
            <a:pPr marL="129779" indent="-129779">
              <a:buClr>
                <a:srgbClr val="FBB03F"/>
              </a:buClr>
              <a:buSzPct val="100000"/>
              <a:buFont typeface="Arial"/>
              <a:buChar char="•"/>
            </a:pPr>
            <a:r>
              <a:rPr lang="es-ES" sz="1050" dirty="0" smtClean="0">
                <a:solidFill>
                  <a:srgbClr val="0070C0"/>
                </a:solidFill>
              </a:rPr>
              <a:t>Muestre entusiasmo abiertamente</a:t>
            </a:r>
          </a:p>
        </p:txBody>
      </p:sp>
      <p:sp>
        <p:nvSpPr>
          <p:cNvPr id="20" name="Shape 194"/>
          <p:cNvSpPr/>
          <p:nvPr/>
        </p:nvSpPr>
        <p:spPr>
          <a:xfrm>
            <a:off x="4187322" y="3073837"/>
            <a:ext cx="3600400" cy="473206"/>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r>
              <a:rPr lang="es-ES" sz="1050" dirty="0" smtClean="0">
                <a:solidFill>
                  <a:srgbClr val="0070C0"/>
                </a:solidFill>
              </a:rPr>
              <a:t>Muestre preocupación por las necesidades de otros.</a:t>
            </a:r>
          </a:p>
          <a:p>
            <a:pPr marL="129779" indent="-129779">
              <a:buClr>
                <a:srgbClr val="FBB03F"/>
              </a:buClr>
              <a:buSzPct val="100000"/>
              <a:buFont typeface="Arial"/>
              <a:buChar char="•"/>
            </a:pPr>
            <a:endParaRPr lang="es-ES" sz="1050" dirty="0" smtClean="0">
              <a:solidFill>
                <a:srgbClr val="0070C0"/>
              </a:solidFill>
            </a:endParaRPr>
          </a:p>
        </p:txBody>
      </p:sp>
      <p:grpSp>
        <p:nvGrpSpPr>
          <p:cNvPr id="40" name="Group 39"/>
          <p:cNvGrpSpPr/>
          <p:nvPr/>
        </p:nvGrpSpPr>
        <p:grpSpPr>
          <a:xfrm>
            <a:off x="4128105" y="1707654"/>
            <a:ext cx="4583847" cy="1424762"/>
            <a:chOff x="4128105" y="1707654"/>
            <a:chExt cx="4583847" cy="1424762"/>
          </a:xfrm>
        </p:grpSpPr>
        <p:sp>
          <p:nvSpPr>
            <p:cNvPr id="19" name="Rectangle 18"/>
            <p:cNvSpPr/>
            <p:nvPr/>
          </p:nvSpPr>
          <p:spPr>
            <a:xfrm>
              <a:off x="4140164" y="1911646"/>
              <a:ext cx="1435971" cy="253916"/>
            </a:xfrm>
            <a:prstGeom prst="rect">
              <a:avLst/>
            </a:prstGeom>
            <a:solidFill>
              <a:schemeClr val="bg1"/>
            </a:solidFill>
          </p:spPr>
          <p:txBody>
            <a:bodyPr wrap="none">
              <a:spAutoFit/>
            </a:bodyPr>
            <a:lstStyle/>
            <a:p>
              <a:pPr marL="129779" indent="-129779">
                <a:buClr>
                  <a:srgbClr val="FBB03F"/>
                </a:buClr>
                <a:buSzPct val="100000"/>
                <a:buFont typeface="Arial"/>
                <a:buChar char="•"/>
              </a:pPr>
              <a:r>
                <a:rPr lang="es-ES" sz="1050" dirty="0" smtClean="0">
                  <a:solidFill>
                    <a:srgbClr val="0070C0"/>
                  </a:solidFill>
                </a:rPr>
                <a:t>Comunique ideas</a:t>
              </a:r>
            </a:p>
          </p:txBody>
        </p:sp>
        <p:sp>
          <p:nvSpPr>
            <p:cNvPr id="21" name="Rectangle 20"/>
            <p:cNvSpPr/>
            <p:nvPr/>
          </p:nvSpPr>
          <p:spPr>
            <a:xfrm>
              <a:off x="4139952" y="2104342"/>
              <a:ext cx="3024546" cy="253916"/>
            </a:xfrm>
            <a:prstGeom prst="rect">
              <a:avLst/>
            </a:prstGeom>
          </p:spPr>
          <p:txBody>
            <a:bodyPr wrap="none">
              <a:spAutoFit/>
            </a:bodyPr>
            <a:lstStyle/>
            <a:p>
              <a:pPr marL="129779" indent="-129779">
                <a:buClr>
                  <a:srgbClr val="FBB03F"/>
                </a:buClr>
                <a:buSzPct val="100000"/>
                <a:buFont typeface="Arial"/>
                <a:buChar char="•"/>
              </a:pPr>
              <a:r>
                <a:rPr lang="es-ES" sz="1050" dirty="0" smtClean="0">
                  <a:solidFill>
                    <a:srgbClr val="0070C0"/>
                  </a:solidFill>
                </a:rPr>
                <a:t>Resuelva conflictos en forma constructiva</a:t>
              </a:r>
            </a:p>
          </p:txBody>
        </p:sp>
        <p:sp>
          <p:nvSpPr>
            <p:cNvPr id="22" name="Rectangle 21"/>
            <p:cNvSpPr/>
            <p:nvPr/>
          </p:nvSpPr>
          <p:spPr>
            <a:xfrm>
              <a:off x="4140166" y="1707654"/>
              <a:ext cx="1267655" cy="253916"/>
            </a:xfrm>
            <a:prstGeom prst="rect">
              <a:avLst/>
            </a:prstGeom>
          </p:spPr>
          <p:txBody>
            <a:bodyPr wrap="none">
              <a:spAutoFit/>
            </a:bodyPr>
            <a:lstStyle/>
            <a:p>
              <a:pPr marL="129779" indent="-129779">
                <a:buClr>
                  <a:srgbClr val="FBB03F"/>
                </a:buClr>
                <a:buSzPct val="100000"/>
                <a:buFont typeface="Arial"/>
                <a:buChar char="•"/>
              </a:pPr>
              <a:r>
                <a:rPr lang="es-ES" sz="1050" dirty="0" smtClean="0">
                  <a:solidFill>
                    <a:srgbClr val="0070C0"/>
                  </a:solidFill>
                </a:rPr>
                <a:t>Sepa escuchar</a:t>
              </a:r>
            </a:p>
          </p:txBody>
        </p:sp>
        <p:sp>
          <p:nvSpPr>
            <p:cNvPr id="24" name="Rectangle 23"/>
            <p:cNvSpPr/>
            <p:nvPr/>
          </p:nvSpPr>
          <p:spPr>
            <a:xfrm>
              <a:off x="4139956" y="2502274"/>
              <a:ext cx="1511311" cy="253916"/>
            </a:xfrm>
            <a:prstGeom prst="rect">
              <a:avLst/>
            </a:prstGeom>
          </p:spPr>
          <p:txBody>
            <a:bodyPr wrap="none">
              <a:spAutoFit/>
            </a:bodyPr>
            <a:lstStyle/>
            <a:p>
              <a:pPr marL="129779" indent="-129779">
                <a:buClr>
                  <a:srgbClr val="FBB03F"/>
                </a:buClr>
                <a:buSzPct val="100000"/>
                <a:buFont typeface="Arial"/>
                <a:buChar char="•"/>
              </a:pPr>
              <a:r>
                <a:rPr lang="es-ES" sz="1050" dirty="0" smtClean="0">
                  <a:solidFill>
                    <a:srgbClr val="0070C0"/>
                  </a:solidFill>
                </a:rPr>
                <a:t>Coopere con otros</a:t>
              </a:r>
              <a:endParaRPr lang="es-AR" sz="1050" dirty="0" smtClean="0">
                <a:solidFill>
                  <a:srgbClr val="0070C0"/>
                </a:solidFill>
              </a:endParaRPr>
            </a:p>
          </p:txBody>
        </p:sp>
        <p:sp>
          <p:nvSpPr>
            <p:cNvPr id="25" name="Rectangle 24"/>
            <p:cNvSpPr/>
            <p:nvPr/>
          </p:nvSpPr>
          <p:spPr>
            <a:xfrm>
              <a:off x="4139952" y="2290589"/>
              <a:ext cx="4572000" cy="253916"/>
            </a:xfrm>
            <a:prstGeom prst="rect">
              <a:avLst/>
            </a:prstGeom>
          </p:spPr>
          <p:txBody>
            <a:bodyPr>
              <a:spAutoFit/>
            </a:bodyPr>
            <a:lstStyle/>
            <a:p>
              <a:pPr marL="129779" indent="-129779">
                <a:buClr>
                  <a:srgbClr val="FBB03F"/>
                </a:buClr>
                <a:buSzPct val="100000"/>
                <a:buFont typeface="Arial"/>
                <a:buChar char="•"/>
              </a:pPr>
              <a:r>
                <a:rPr lang="es-ES" sz="1050" dirty="0" smtClean="0">
                  <a:solidFill>
                    <a:srgbClr val="0070C0"/>
                  </a:solidFill>
                </a:rPr>
                <a:t>Involucre a otros en decisiones que los afecten</a:t>
              </a:r>
            </a:p>
          </p:txBody>
        </p:sp>
        <p:sp>
          <p:nvSpPr>
            <p:cNvPr id="26" name="Rectangle 25"/>
            <p:cNvSpPr/>
            <p:nvPr/>
          </p:nvSpPr>
          <p:spPr>
            <a:xfrm>
              <a:off x="4130021" y="2684183"/>
              <a:ext cx="4572000" cy="253916"/>
            </a:xfrm>
            <a:prstGeom prst="rect">
              <a:avLst/>
            </a:prstGeom>
          </p:spPr>
          <p:txBody>
            <a:bodyPr>
              <a:spAutoFit/>
            </a:bodyPr>
            <a:lstStyle/>
            <a:p>
              <a:pPr marL="129779" indent="-129779">
                <a:buClr>
                  <a:srgbClr val="FBB03F"/>
                </a:buClr>
                <a:buSzPct val="100000"/>
                <a:buFont typeface="Arial"/>
                <a:buChar char="•"/>
              </a:pPr>
              <a:r>
                <a:rPr lang="es-ES" sz="1050" dirty="0" smtClean="0">
                  <a:solidFill>
                    <a:srgbClr val="0070C0"/>
                  </a:solidFill>
                </a:rPr>
                <a:t>Ayude a los demás a superarse y desarrollarse</a:t>
              </a:r>
            </a:p>
          </p:txBody>
        </p:sp>
        <p:sp>
          <p:nvSpPr>
            <p:cNvPr id="27" name="Rectangle 26"/>
            <p:cNvSpPr/>
            <p:nvPr/>
          </p:nvSpPr>
          <p:spPr>
            <a:xfrm>
              <a:off x="4128105" y="2878500"/>
              <a:ext cx="1250022" cy="253916"/>
            </a:xfrm>
            <a:prstGeom prst="rect">
              <a:avLst/>
            </a:prstGeom>
          </p:spPr>
          <p:txBody>
            <a:bodyPr wrap="none">
              <a:spAutoFit/>
            </a:bodyPr>
            <a:lstStyle/>
            <a:p>
              <a:pPr marL="129779" indent="-129779">
                <a:buClr>
                  <a:srgbClr val="FBB03F"/>
                </a:buClr>
                <a:buSzPct val="100000"/>
                <a:buFont typeface="Arial"/>
                <a:buChar char="•"/>
              </a:pPr>
              <a:r>
                <a:rPr lang="es-ES" sz="1050" dirty="0" smtClean="0">
                  <a:solidFill>
                    <a:srgbClr val="0070C0"/>
                  </a:solidFill>
                </a:rPr>
                <a:t>Aliente a otros</a:t>
              </a:r>
            </a:p>
          </p:txBody>
        </p:sp>
      </p:grpSp>
      <p:sp>
        <p:nvSpPr>
          <p:cNvPr id="28" name="TextBox 27"/>
          <p:cNvSpPr txBox="1"/>
          <p:nvPr/>
        </p:nvSpPr>
        <p:spPr>
          <a:xfrm>
            <a:off x="248966" y="350468"/>
            <a:ext cx="3337773" cy="253916"/>
          </a:xfrm>
          <a:prstGeom prst="rect">
            <a:avLst/>
          </a:prstGeom>
          <a:noFill/>
        </p:spPr>
        <p:txBody>
          <a:bodyPr wrap="none" rtlCol="0">
            <a:spAutoFit/>
          </a:bodyPr>
          <a:lstStyle/>
          <a:p>
            <a:r>
              <a:rPr lang="es-AR" sz="1050" dirty="0" smtClean="0"/>
              <a:t>…y su relación con los 3 niveles de la efectividad</a:t>
            </a:r>
            <a:endParaRPr lang="es-AR" sz="1050" dirty="0"/>
          </a:p>
        </p:txBody>
      </p:sp>
      <p:sp>
        <p:nvSpPr>
          <p:cNvPr id="31" name="29 Rectángulo"/>
          <p:cNvSpPr>
            <a:spLocks noChangeArrowheads="1"/>
          </p:cNvSpPr>
          <p:nvPr/>
        </p:nvSpPr>
        <p:spPr bwMode="auto">
          <a:xfrm>
            <a:off x="4656708" y="3494791"/>
            <a:ext cx="3587700" cy="438582"/>
          </a:xfrm>
          <a:prstGeom prst="rect">
            <a:avLst/>
          </a:prstGeom>
          <a:noFill/>
          <a:ln w="9525">
            <a:noFill/>
            <a:miter lim="800000"/>
            <a:headEnd/>
            <a:tailEnd/>
          </a:ln>
        </p:spPr>
        <p:txBody>
          <a:bodyPr wrap="square" lIns="68580" tIns="34290" rIns="68580" bIns="34290">
            <a:spAutoFit/>
          </a:bodyPr>
          <a:lstStyle/>
          <a:p>
            <a:pPr algn="ctr" eaLnBrk="0" hangingPunct="0">
              <a:spcBef>
                <a:spcPts val="600"/>
              </a:spcBef>
              <a:defRPr/>
            </a:pPr>
            <a:r>
              <a:rPr lang="es-ES" sz="1100" dirty="0" smtClean="0">
                <a:cs typeface="Tahoma" charset="0"/>
              </a:rPr>
              <a:t>SER</a:t>
            </a:r>
          </a:p>
          <a:p>
            <a:pPr algn="ctr">
              <a:spcBef>
                <a:spcPts val="300"/>
              </a:spcBef>
              <a:defRPr/>
            </a:pPr>
            <a:r>
              <a:rPr lang="es-ES" sz="1050" b="0" i="1" dirty="0" smtClean="0">
                <a:cs typeface="Tahoma" charset="0"/>
              </a:rPr>
              <a:t>[MODELOS MENTALES]</a:t>
            </a:r>
          </a:p>
        </p:txBody>
      </p:sp>
      <p:sp>
        <p:nvSpPr>
          <p:cNvPr id="39"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extLst>
      <p:ext uri="{BB962C8B-B14F-4D97-AF65-F5344CB8AC3E}">
        <p14:creationId xmlns="" xmlns:p14="http://schemas.microsoft.com/office/powerpoint/2010/main" val="414461205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25</a:t>
            </a:fld>
            <a:endParaRPr lang="en-US" sz="800" dirty="0">
              <a:solidFill>
                <a:srgbClr val="B2B2B2"/>
              </a:solidFill>
              <a:latin typeface="Arial"/>
              <a:ea typeface="Arial"/>
              <a:cs typeface="Arial"/>
              <a:sym typeface="Arial"/>
            </a:endParaRPr>
          </a:p>
        </p:txBody>
      </p:sp>
      <p:sp>
        <p:nvSpPr>
          <p:cNvPr id="19" name="Shape 262"/>
          <p:cNvSpPr/>
          <p:nvPr/>
        </p:nvSpPr>
        <p:spPr>
          <a:xfrm>
            <a:off x="0" y="670"/>
            <a:ext cx="9144000" cy="554856"/>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0" name="Text Box 7"/>
          <p:cNvSpPr txBox="1">
            <a:spLocks noChangeArrowheads="1"/>
          </p:cNvSpPr>
          <p:nvPr/>
        </p:nvSpPr>
        <p:spPr bwMode="auto">
          <a:xfrm>
            <a:off x="251524" y="19417"/>
            <a:ext cx="8174933" cy="320087"/>
          </a:xfrm>
          <a:prstGeom prst="rect">
            <a:avLst/>
          </a:prstGeom>
          <a:extLst/>
        </p:spPr>
        <p:txBody>
          <a:bodyPr lIns="68580" tIns="34290" rIns="68580" bIns="34290"/>
          <a:lstStyle>
            <a:defPPr>
              <a:defRPr lang="en-US"/>
            </a:defPPr>
            <a:lvl1pPr indent="0" algn="ctr">
              <a:lnSpc>
                <a:spcPct val="90000"/>
              </a:lnSpc>
              <a:spcBef>
                <a:spcPts val="1000"/>
              </a:spcBef>
              <a:buClr>
                <a:srgbClr val="FBB03F"/>
              </a:buClr>
              <a:buFont typeface="Arial" panose="020B0604020202020204" pitchFamily="34" charset="0"/>
              <a:buNone/>
              <a:defRPr sz="2000" i="1">
                <a:solidFill>
                  <a:srgbClr val="FBB03F"/>
                </a:solidFill>
                <a:latin typeface="Arial" charset="0"/>
                <a:ea typeface="Arial" charset="0"/>
                <a:cs typeface="Arial" charset="0"/>
              </a:defRPr>
            </a:lvl1pPr>
            <a:lvl2pPr marL="228600" lvl="1" indent="-228600">
              <a:lnSpc>
                <a:spcPct val="90000"/>
              </a:lnSpc>
              <a:spcBef>
                <a:spcPts val="1000"/>
              </a:spcBef>
              <a:buClr>
                <a:srgbClr val="FBB03F"/>
              </a:buClr>
              <a:buFont typeface="Arial" panose="020B0604020202020204" pitchFamily="34" charset="0"/>
              <a:buChar char="•"/>
              <a:defRPr sz="2000">
                <a:solidFill>
                  <a:srgbClr val="002D62"/>
                </a:solidFill>
                <a:latin typeface="Arial" charset="0"/>
                <a:ea typeface="Arial" charset="0"/>
                <a:cs typeface="Arial"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s-ES" i="0" dirty="0" smtClean="0">
                <a:solidFill>
                  <a:schemeClr val="tx1"/>
                </a:solidFill>
              </a:rPr>
              <a:t>Los 25 comportamientos menos deseados por el MT</a:t>
            </a:r>
          </a:p>
        </p:txBody>
      </p:sp>
      <p:sp>
        <p:nvSpPr>
          <p:cNvPr id="24"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pic>
        <p:nvPicPr>
          <p:cNvPr id="313346" name="Picture 2"/>
          <p:cNvPicPr>
            <a:picLocks noChangeAspect="1" noChangeArrowheads="1"/>
          </p:cNvPicPr>
          <p:nvPr/>
        </p:nvPicPr>
        <p:blipFill>
          <a:blip r:embed="rId3" cstate="print"/>
          <a:srcRect/>
          <a:stretch>
            <a:fillRect/>
          </a:stretch>
        </p:blipFill>
        <p:spPr bwMode="auto">
          <a:xfrm>
            <a:off x="3779912" y="1862708"/>
            <a:ext cx="2520280" cy="2005186"/>
          </a:xfrm>
          <a:prstGeom prst="rect">
            <a:avLst/>
          </a:prstGeom>
          <a:noFill/>
          <a:ln w="9525">
            <a:noFill/>
            <a:miter lim="800000"/>
            <a:headEnd/>
            <a:tailEnd/>
          </a:ln>
          <a:effectLst/>
        </p:spPr>
      </p:pic>
      <p:grpSp>
        <p:nvGrpSpPr>
          <p:cNvPr id="15" name="Group 14"/>
          <p:cNvGrpSpPr/>
          <p:nvPr/>
        </p:nvGrpSpPr>
        <p:grpSpPr>
          <a:xfrm>
            <a:off x="119770" y="1419622"/>
            <a:ext cx="3660142" cy="3456384"/>
            <a:chOff x="62276" y="1491630"/>
            <a:chExt cx="3660142" cy="3240360"/>
          </a:xfrm>
        </p:grpSpPr>
        <p:sp>
          <p:nvSpPr>
            <p:cNvPr id="21" name="Shape 194"/>
            <p:cNvSpPr/>
            <p:nvPr/>
          </p:nvSpPr>
          <p:spPr>
            <a:xfrm>
              <a:off x="62276" y="1673460"/>
              <a:ext cx="3312368" cy="3058530"/>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endParaRPr lang="es-ES" sz="1050" dirty="0" smtClean="0">
                <a:solidFill>
                  <a:srgbClr val="0070C0"/>
                </a:solidFill>
              </a:endParaRPr>
            </a:p>
            <a:p>
              <a:pPr marL="129779" indent="-129779">
                <a:buClr>
                  <a:srgbClr val="FBB03F"/>
                </a:buClr>
                <a:buSzPct val="100000"/>
                <a:buFont typeface="Arial"/>
                <a:buChar char="•"/>
              </a:pPr>
              <a:r>
                <a:rPr lang="es-ES" sz="1050" dirty="0" smtClean="0">
                  <a:solidFill>
                    <a:srgbClr val="006600"/>
                  </a:solidFill>
                </a:rPr>
                <a:t>Diga cosas diferentes a diferentes personas para evitar conflictos</a:t>
              </a:r>
            </a:p>
            <a:p>
              <a:pPr marL="129779" indent="-129779">
                <a:buClr>
                  <a:srgbClr val="FBB03F"/>
                </a:buClr>
                <a:buSzPct val="100000"/>
                <a:buFont typeface="Arial"/>
                <a:buChar char="•"/>
              </a:pPr>
              <a:r>
                <a:rPr lang="es-ES" sz="1050" dirty="0" smtClean="0">
                  <a:solidFill>
                    <a:srgbClr val="FF0000"/>
                  </a:solidFill>
                </a:rPr>
                <a:t>Se niegue a aceptar críticas</a:t>
              </a:r>
            </a:p>
            <a:p>
              <a:pPr marL="129779" indent="-129779">
                <a:buClr>
                  <a:srgbClr val="FBB03F"/>
                </a:buClr>
                <a:buSzPct val="100000"/>
                <a:buFont typeface="Arial"/>
                <a:buChar char="•"/>
              </a:pPr>
              <a:r>
                <a:rPr lang="es-ES" sz="1050" dirty="0" smtClean="0">
                  <a:solidFill>
                    <a:srgbClr val="006600"/>
                  </a:solidFill>
                </a:rPr>
                <a:t>Les siga la corriente a los demás</a:t>
              </a:r>
            </a:p>
            <a:p>
              <a:pPr marL="129779" indent="-129779">
                <a:buClr>
                  <a:srgbClr val="FBB03F"/>
                </a:buClr>
                <a:buSzPct val="100000"/>
                <a:buFont typeface="Arial"/>
                <a:buChar char="•"/>
              </a:pPr>
              <a:r>
                <a:rPr lang="es-ES" sz="1050" dirty="0" smtClean="0">
                  <a:solidFill>
                    <a:srgbClr val="006600"/>
                  </a:solidFill>
                </a:rPr>
                <a:t>Siga órdenes aunque estén mal</a:t>
              </a:r>
            </a:p>
            <a:p>
              <a:pPr marL="129779" indent="-129779">
                <a:buClr>
                  <a:srgbClr val="FBB03F"/>
                </a:buClr>
                <a:buSzPct val="100000"/>
                <a:buFont typeface="Arial"/>
                <a:buChar char="•"/>
              </a:pPr>
              <a:r>
                <a:rPr lang="es-ES" sz="1050" dirty="0" smtClean="0">
                  <a:solidFill>
                    <a:srgbClr val="006600"/>
                  </a:solidFill>
                </a:rPr>
                <a:t>Haga las cosas para quedar bien con los demás</a:t>
              </a:r>
            </a:p>
            <a:p>
              <a:pPr marL="129779" indent="-129779">
                <a:buClr>
                  <a:srgbClr val="FBB03F"/>
                </a:buClr>
                <a:buSzPct val="100000"/>
                <a:buFont typeface="Arial"/>
                <a:buChar char="•"/>
              </a:pPr>
              <a:r>
                <a:rPr lang="es-ES" sz="1050" dirty="0" smtClean="0">
                  <a:solidFill>
                    <a:srgbClr val="FF0000"/>
                  </a:solidFill>
                </a:rPr>
                <a:t>Compita en lugar de cooperar</a:t>
              </a:r>
            </a:p>
            <a:p>
              <a:pPr marL="129779" indent="-129779">
                <a:buClr>
                  <a:srgbClr val="FBB03F"/>
                </a:buClr>
                <a:buSzPct val="100000"/>
                <a:buFont typeface="Arial"/>
                <a:buChar char="•"/>
              </a:pPr>
              <a:r>
                <a:rPr lang="es-ES" sz="1050" dirty="0" smtClean="0">
                  <a:solidFill>
                    <a:srgbClr val="FF0000"/>
                  </a:solidFill>
                </a:rPr>
                <a:t>Se oponga indirectamente a las cosas</a:t>
              </a:r>
            </a:p>
            <a:p>
              <a:pPr marL="129779" indent="-129779">
                <a:buClr>
                  <a:srgbClr val="FBB03F"/>
                </a:buClr>
                <a:buSzPct val="100000"/>
                <a:buFont typeface="Arial"/>
                <a:buChar char="•"/>
              </a:pPr>
              <a:r>
                <a:rPr lang="es-ES" sz="1050" dirty="0" smtClean="0">
                  <a:solidFill>
                    <a:srgbClr val="FF0000"/>
                  </a:solidFill>
                </a:rPr>
                <a:t>Sea el centro de atención</a:t>
              </a:r>
            </a:p>
            <a:p>
              <a:pPr marL="129779" indent="-129779">
                <a:buClr>
                  <a:srgbClr val="FBB03F"/>
                </a:buClr>
                <a:buSzPct val="100000"/>
                <a:buFont typeface="Arial"/>
                <a:buChar char="•"/>
              </a:pPr>
              <a:r>
                <a:rPr lang="es-ES" sz="1050" dirty="0" smtClean="0">
                  <a:solidFill>
                    <a:srgbClr val="FF0000"/>
                  </a:solidFill>
                </a:rPr>
                <a:t>Sea duro, difícil.</a:t>
              </a:r>
            </a:p>
            <a:p>
              <a:pPr marL="129779" indent="-129779">
                <a:buClr>
                  <a:srgbClr val="FBB03F"/>
                </a:buClr>
                <a:buSzPct val="100000"/>
                <a:buFont typeface="Arial"/>
                <a:buChar char="•"/>
              </a:pPr>
              <a:r>
                <a:rPr lang="es-ES" sz="1050" dirty="0" smtClean="0">
                  <a:solidFill>
                    <a:srgbClr val="FF0000"/>
                  </a:solidFill>
                </a:rPr>
                <a:t>Permanezca a la ofensiva</a:t>
              </a:r>
            </a:p>
            <a:p>
              <a:pPr marL="129779" indent="-129779">
                <a:buClr>
                  <a:srgbClr val="FBB03F"/>
                </a:buClr>
                <a:buSzPct val="100000"/>
                <a:buFont typeface="Arial"/>
                <a:buChar char="•"/>
              </a:pPr>
              <a:r>
                <a:rPr lang="es-ES" sz="1050" dirty="0" smtClean="0">
                  <a:solidFill>
                    <a:srgbClr val="006600"/>
                  </a:solidFill>
                </a:rPr>
                <a:t>Tome decisiones populares más que necesarias.</a:t>
              </a:r>
            </a:p>
          </p:txBody>
        </p:sp>
        <p:sp>
          <p:nvSpPr>
            <p:cNvPr id="26" name="Right Brace 25"/>
            <p:cNvSpPr/>
            <p:nvPr/>
          </p:nvSpPr>
          <p:spPr bwMode="auto">
            <a:xfrm>
              <a:off x="3362378" y="1491630"/>
              <a:ext cx="360040" cy="3240360"/>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16" name="Group 15"/>
          <p:cNvGrpSpPr/>
          <p:nvPr/>
        </p:nvGrpSpPr>
        <p:grpSpPr>
          <a:xfrm>
            <a:off x="4499992" y="3968368"/>
            <a:ext cx="2448272" cy="992713"/>
            <a:chOff x="4499992" y="3968368"/>
            <a:chExt cx="2448272" cy="992713"/>
          </a:xfrm>
        </p:grpSpPr>
        <p:sp>
          <p:nvSpPr>
            <p:cNvPr id="23" name="Shape 193"/>
            <p:cNvSpPr/>
            <p:nvPr/>
          </p:nvSpPr>
          <p:spPr>
            <a:xfrm>
              <a:off x="4580046" y="4083918"/>
              <a:ext cx="2296210" cy="877163"/>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r>
                <a:rPr lang="es-ES" sz="1050" dirty="0" smtClean="0">
                  <a:solidFill>
                    <a:srgbClr val="006600"/>
                  </a:solidFill>
                </a:rPr>
                <a:t>No se comprometa</a:t>
              </a:r>
            </a:p>
            <a:p>
              <a:pPr marL="129779" indent="-129779">
                <a:buClr>
                  <a:srgbClr val="FBB03F"/>
                </a:buClr>
                <a:buSzPct val="100000"/>
                <a:buFont typeface="Arial"/>
                <a:buChar char="•"/>
              </a:pPr>
              <a:r>
                <a:rPr lang="es-ES" sz="1050" dirty="0" smtClean="0">
                  <a:solidFill>
                    <a:srgbClr val="006600"/>
                  </a:solidFill>
                </a:rPr>
                <a:t>No se involucre</a:t>
              </a:r>
            </a:p>
            <a:p>
              <a:pPr marL="129779" indent="-129779">
                <a:buClr>
                  <a:srgbClr val="FBB03F"/>
                </a:buClr>
                <a:buSzPct val="100000"/>
                <a:buFont typeface="Arial"/>
                <a:buChar char="•"/>
              </a:pPr>
              <a:r>
                <a:rPr lang="es-ES" sz="1050" dirty="0" smtClean="0">
                  <a:solidFill>
                    <a:srgbClr val="006600"/>
                  </a:solidFill>
                </a:rPr>
                <a:t>Nunca sea la persona a la que culpar por los problemas.</a:t>
              </a:r>
            </a:p>
          </p:txBody>
        </p:sp>
        <p:sp>
          <p:nvSpPr>
            <p:cNvPr id="29" name="Left Brace 28"/>
            <p:cNvSpPr/>
            <p:nvPr/>
          </p:nvSpPr>
          <p:spPr bwMode="auto">
            <a:xfrm rot="5400000">
              <a:off x="5652120" y="2816240"/>
              <a:ext cx="144016" cy="2448272"/>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14" name="Group 13"/>
          <p:cNvGrpSpPr/>
          <p:nvPr/>
        </p:nvGrpSpPr>
        <p:grpSpPr>
          <a:xfrm>
            <a:off x="6012160" y="1065386"/>
            <a:ext cx="3096344" cy="2154436"/>
            <a:chOff x="6012160" y="1065386"/>
            <a:chExt cx="3096344" cy="2154436"/>
          </a:xfrm>
        </p:grpSpPr>
        <p:sp>
          <p:nvSpPr>
            <p:cNvPr id="22" name="Shape 192"/>
            <p:cNvSpPr/>
            <p:nvPr/>
          </p:nvSpPr>
          <p:spPr>
            <a:xfrm>
              <a:off x="6225626" y="1065386"/>
              <a:ext cx="2882878" cy="2154436"/>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spcBef>
                  <a:spcPts val="300"/>
                </a:spcBef>
                <a:buClr>
                  <a:srgbClr val="FBB03F"/>
                </a:buClr>
                <a:buSzPct val="100000"/>
                <a:buFont typeface="Arial"/>
                <a:buChar char="•"/>
              </a:pPr>
              <a:r>
                <a:rPr lang="es-ES" sz="1050" dirty="0" smtClean="0">
                  <a:solidFill>
                    <a:srgbClr val="006600"/>
                  </a:solidFill>
                </a:rPr>
                <a:t>Haga las cosas para quedar bien con los demás</a:t>
              </a:r>
            </a:p>
            <a:p>
              <a:pPr marL="129779" indent="-129779">
                <a:spcBef>
                  <a:spcPts val="300"/>
                </a:spcBef>
                <a:buClr>
                  <a:srgbClr val="FBB03F"/>
                </a:buClr>
                <a:buSzPct val="100000"/>
                <a:buFont typeface="Arial"/>
                <a:buChar char="•"/>
              </a:pPr>
              <a:r>
                <a:rPr lang="es-ES" sz="1050" dirty="0" smtClean="0">
                  <a:solidFill>
                    <a:srgbClr val="006600"/>
                  </a:solidFill>
                </a:rPr>
                <a:t>Permanezca distanciado de la situación</a:t>
              </a:r>
            </a:p>
            <a:p>
              <a:pPr marL="129779" indent="-129779">
                <a:spcBef>
                  <a:spcPts val="300"/>
                </a:spcBef>
                <a:buClr>
                  <a:srgbClr val="FBB03F"/>
                </a:buClr>
                <a:buSzPct val="100000"/>
                <a:buFont typeface="Arial"/>
                <a:buChar char="•"/>
              </a:pPr>
              <a:r>
                <a:rPr lang="es-ES" sz="1050" dirty="0" smtClean="0">
                  <a:solidFill>
                    <a:srgbClr val="FF0000"/>
                  </a:solidFill>
                </a:rPr>
                <a:t>Descarte soluciones que parezcan diferentes o arriesgadas</a:t>
              </a:r>
            </a:p>
            <a:p>
              <a:pPr marL="129779" indent="-129779">
                <a:spcBef>
                  <a:spcPts val="300"/>
                </a:spcBef>
                <a:buClr>
                  <a:srgbClr val="FBB03F"/>
                </a:buClr>
                <a:buSzPct val="100000"/>
                <a:buFont typeface="Arial"/>
                <a:buChar char="•"/>
              </a:pPr>
              <a:r>
                <a:rPr lang="es-ES" sz="1050" dirty="0" smtClean="0">
                  <a:solidFill>
                    <a:srgbClr val="006600"/>
                  </a:solidFill>
                </a:rPr>
                <a:t>Aplace las cosas</a:t>
              </a:r>
            </a:p>
            <a:p>
              <a:pPr marL="129779" indent="-129779">
                <a:spcBef>
                  <a:spcPts val="300"/>
                </a:spcBef>
                <a:buClr>
                  <a:srgbClr val="FBB03F"/>
                </a:buClr>
                <a:buSzPct val="100000"/>
                <a:buFont typeface="Arial"/>
                <a:buChar char="•"/>
              </a:pPr>
              <a:r>
                <a:rPr lang="es-ES" sz="1050" dirty="0" smtClean="0">
                  <a:solidFill>
                    <a:srgbClr val="006600"/>
                  </a:solidFill>
                </a:rPr>
                <a:t>Acepte el statu quo</a:t>
              </a:r>
            </a:p>
            <a:p>
              <a:pPr marL="129779" indent="-129779">
                <a:spcBef>
                  <a:spcPts val="300"/>
                </a:spcBef>
                <a:buClr>
                  <a:srgbClr val="FBB03F"/>
                </a:buClr>
                <a:buSzPct val="100000"/>
                <a:buFont typeface="Arial"/>
                <a:buChar char="•"/>
              </a:pPr>
              <a:r>
                <a:rPr lang="es-ES" sz="1050" dirty="0" smtClean="0">
                  <a:solidFill>
                    <a:srgbClr val="FF0000"/>
                  </a:solidFill>
                </a:rPr>
                <a:t>Nunca cometa errores</a:t>
              </a:r>
            </a:p>
            <a:p>
              <a:pPr marL="129779" indent="-129779">
                <a:spcBef>
                  <a:spcPts val="300"/>
                </a:spcBef>
                <a:buClr>
                  <a:srgbClr val="FBB03F"/>
                </a:buClr>
                <a:buSzPct val="100000"/>
                <a:buFont typeface="Arial"/>
                <a:buChar char="•"/>
              </a:pPr>
              <a:r>
                <a:rPr lang="es-ES" sz="1050" dirty="0" smtClean="0">
                  <a:solidFill>
                    <a:srgbClr val="006600"/>
                  </a:solidFill>
                </a:rPr>
                <a:t>Se conforme.</a:t>
              </a:r>
            </a:p>
            <a:p>
              <a:pPr marL="129779" indent="-129779">
                <a:spcBef>
                  <a:spcPts val="300"/>
                </a:spcBef>
                <a:buClr>
                  <a:srgbClr val="FBB03F"/>
                </a:buClr>
                <a:buSzPct val="100000"/>
                <a:buFont typeface="Arial"/>
                <a:buChar char="•"/>
              </a:pPr>
              <a:r>
                <a:rPr lang="es-ES" sz="1050" dirty="0" smtClean="0">
                  <a:solidFill>
                    <a:srgbClr val="FF0000"/>
                  </a:solidFill>
                </a:rPr>
                <a:t>Establezca metas irrealmente altas</a:t>
              </a:r>
            </a:p>
            <a:p>
              <a:pPr marL="129779" indent="-129779">
                <a:spcBef>
                  <a:spcPts val="300"/>
                </a:spcBef>
                <a:buClr>
                  <a:srgbClr val="FBB03F"/>
                </a:buClr>
                <a:buSzPct val="100000"/>
                <a:buFont typeface="Arial"/>
                <a:buChar char="•"/>
              </a:pPr>
              <a:r>
                <a:rPr lang="es-ES" sz="1050" dirty="0" smtClean="0">
                  <a:solidFill>
                    <a:srgbClr val="006600"/>
                  </a:solidFill>
                </a:rPr>
                <a:t>Asuma pocos riesgos.</a:t>
              </a:r>
              <a:endParaRPr lang="es-ES" sz="1050" dirty="0" smtClean="0">
                <a:solidFill>
                  <a:srgbClr val="0070C0"/>
                </a:solidFill>
              </a:endParaRPr>
            </a:p>
          </p:txBody>
        </p:sp>
        <p:sp>
          <p:nvSpPr>
            <p:cNvPr id="30" name="Left Brace 29"/>
            <p:cNvSpPr/>
            <p:nvPr/>
          </p:nvSpPr>
          <p:spPr bwMode="auto">
            <a:xfrm>
              <a:off x="6012160" y="1203598"/>
              <a:ext cx="144016" cy="1872208"/>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sp>
        <p:nvSpPr>
          <p:cNvPr id="31" name="TextBox 30"/>
          <p:cNvSpPr txBox="1"/>
          <p:nvPr/>
        </p:nvSpPr>
        <p:spPr>
          <a:xfrm>
            <a:off x="248962" y="301610"/>
            <a:ext cx="3696846" cy="253916"/>
          </a:xfrm>
          <a:prstGeom prst="rect">
            <a:avLst/>
          </a:prstGeom>
          <a:noFill/>
        </p:spPr>
        <p:txBody>
          <a:bodyPr wrap="none" rtlCol="0">
            <a:spAutoFit/>
          </a:bodyPr>
          <a:lstStyle/>
          <a:p>
            <a:r>
              <a:rPr lang="es-AR" sz="1050" dirty="0" smtClean="0"/>
              <a:t>…y su relación con las 3 dimensiones de la efectividad</a:t>
            </a:r>
            <a:endParaRPr lang="es-AR" sz="105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9" name="27 Rectángulo"/>
          <p:cNvSpPr>
            <a:spLocks noChangeArrowheads="1"/>
          </p:cNvSpPr>
          <p:nvPr/>
        </p:nvSpPr>
        <p:spPr bwMode="auto">
          <a:xfrm>
            <a:off x="5652122" y="641906"/>
            <a:ext cx="1541241" cy="4847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0" fontAlgn="base" hangingPunct="0">
              <a:spcAft>
                <a:spcPct val="0"/>
              </a:spcAft>
            </a:pPr>
            <a:r>
              <a:rPr lang="es-ES" sz="1400" dirty="0" smtClean="0">
                <a:cs typeface="Tahoma" charset="0"/>
              </a:rPr>
              <a:t>TENER</a:t>
            </a:r>
          </a:p>
          <a:p>
            <a:pPr algn="ctr" eaLnBrk="0" fontAlgn="base" hangingPunct="0">
              <a:spcBef>
                <a:spcPts val="300"/>
              </a:spcBef>
              <a:spcAft>
                <a:spcPct val="0"/>
              </a:spcAft>
            </a:pPr>
            <a:r>
              <a:rPr lang="es-ES" sz="1050" b="0" i="1" dirty="0" smtClean="0">
                <a:cs typeface="Tahoma" charset="0"/>
              </a:rPr>
              <a:t>[RESULTADOS]</a:t>
            </a:r>
            <a:endParaRPr lang="es-MX" sz="1200" b="0" i="1" dirty="0">
              <a:cs typeface="Tahoma" charset="0"/>
            </a:endParaRPr>
          </a:p>
        </p:txBody>
      </p:sp>
      <p:sp>
        <p:nvSpPr>
          <p:cNvPr id="30" name="28 Rectángulo"/>
          <p:cNvSpPr>
            <a:spLocks noChangeArrowheads="1"/>
          </p:cNvSpPr>
          <p:nvPr/>
        </p:nvSpPr>
        <p:spPr bwMode="auto">
          <a:xfrm>
            <a:off x="4572000" y="1304072"/>
            <a:ext cx="3960440" cy="4385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0" fontAlgn="base" hangingPunct="0">
              <a:spcAft>
                <a:spcPct val="0"/>
              </a:spcAft>
            </a:pPr>
            <a:r>
              <a:rPr lang="es-ES" sz="1100" dirty="0" smtClean="0">
                <a:cs typeface="Tahoma" charset="0"/>
              </a:rPr>
              <a:t>HACER</a:t>
            </a:r>
          </a:p>
          <a:p>
            <a:pPr algn="ctr" eaLnBrk="0" fontAlgn="base" hangingPunct="0">
              <a:spcBef>
                <a:spcPts val="300"/>
              </a:spcBef>
              <a:spcAft>
                <a:spcPct val="0"/>
              </a:spcAft>
            </a:pPr>
            <a:r>
              <a:rPr lang="es-ES" sz="1050" b="0" i="1" dirty="0" smtClean="0">
                <a:cs typeface="Tahoma" charset="0"/>
              </a:rPr>
              <a:t>[COMPORTAMIENTOS]</a:t>
            </a:r>
          </a:p>
        </p:txBody>
      </p:sp>
      <p:pic>
        <p:nvPicPr>
          <p:cNvPr id="1026" name="Picture 2"/>
          <p:cNvPicPr>
            <a:picLocks noChangeAspect="1" noChangeArrowheads="1"/>
          </p:cNvPicPr>
          <p:nvPr/>
        </p:nvPicPr>
        <p:blipFill>
          <a:blip r:embed="rId2" cstate="print"/>
          <a:srcRect/>
          <a:stretch>
            <a:fillRect/>
          </a:stretch>
        </p:blipFill>
        <p:spPr bwMode="auto">
          <a:xfrm>
            <a:off x="8067465" y="668811"/>
            <a:ext cx="683240" cy="592282"/>
          </a:xfrm>
          <a:prstGeom prst="rect">
            <a:avLst/>
          </a:prstGeom>
          <a:noFill/>
          <a:ln w="9525">
            <a:noFill/>
            <a:miter lim="800000"/>
            <a:headEnd/>
            <a:tailEnd/>
          </a:ln>
          <a:effectLst/>
        </p:spPr>
      </p:pic>
      <p:pic>
        <p:nvPicPr>
          <p:cNvPr id="34" name="Shape 402"/>
          <p:cNvPicPr preferRelativeResize="0"/>
          <p:nvPr/>
        </p:nvPicPr>
        <p:blipFill rotWithShape="1">
          <a:blip r:embed="rId3" cstate="print">
            <a:alphaModFix/>
          </a:blip>
          <a:srcRect/>
          <a:stretch/>
        </p:blipFill>
        <p:spPr>
          <a:xfrm>
            <a:off x="827584" y="627534"/>
            <a:ext cx="3168352" cy="3816424"/>
          </a:xfrm>
          <a:prstGeom prst="rect">
            <a:avLst/>
          </a:prstGeom>
          <a:noFill/>
          <a:ln>
            <a:noFill/>
          </a:ln>
        </p:spPr>
      </p:pic>
      <p:sp>
        <p:nvSpPr>
          <p:cNvPr id="32" name="Line 3"/>
          <p:cNvSpPr>
            <a:spLocks noChangeAspect="1" noChangeShapeType="1"/>
          </p:cNvSpPr>
          <p:nvPr/>
        </p:nvSpPr>
        <p:spPr bwMode="auto">
          <a:xfrm flipV="1">
            <a:off x="686848" y="1289558"/>
            <a:ext cx="8205635" cy="0"/>
          </a:xfrm>
          <a:prstGeom prst="line">
            <a:avLst/>
          </a:prstGeom>
          <a:noFill/>
          <a:ln w="25400">
            <a:solidFill>
              <a:schemeClr val="accent2"/>
            </a:solidFill>
            <a:round/>
            <a:headEnd/>
            <a:tailEnd/>
          </a:ln>
        </p:spPr>
        <p:txBody>
          <a:bodyPr lIns="68580" tIns="34290" rIns="68580" bIns="34290" anchor="ctr"/>
          <a:lstStyle/>
          <a:p>
            <a:pPr eaLnBrk="0" hangingPunct="0">
              <a:defRPr/>
            </a:pPr>
            <a:endParaRPr lang="es-MX" dirty="0">
              <a:solidFill>
                <a:srgbClr val="002D62"/>
              </a:solidFill>
            </a:endParaRPr>
          </a:p>
        </p:txBody>
      </p:sp>
      <p:sp>
        <p:nvSpPr>
          <p:cNvPr id="33" name="Line 3"/>
          <p:cNvSpPr>
            <a:spLocks noChangeAspect="1" noChangeShapeType="1"/>
          </p:cNvSpPr>
          <p:nvPr/>
        </p:nvSpPr>
        <p:spPr bwMode="auto">
          <a:xfrm flipV="1">
            <a:off x="706070" y="3651870"/>
            <a:ext cx="8114405" cy="0"/>
          </a:xfrm>
          <a:prstGeom prst="line">
            <a:avLst/>
          </a:prstGeom>
          <a:noFill/>
          <a:ln w="25400">
            <a:solidFill>
              <a:schemeClr val="accent2"/>
            </a:solidFill>
            <a:round/>
            <a:headEnd/>
            <a:tailEnd/>
          </a:ln>
        </p:spPr>
        <p:txBody>
          <a:bodyPr lIns="68580" tIns="34290" rIns="68580" bIns="34290" anchor="ctr"/>
          <a:lstStyle/>
          <a:p>
            <a:pPr eaLnBrk="0" hangingPunct="0"/>
            <a:endParaRPr lang="es-MX" dirty="0">
              <a:solidFill>
                <a:srgbClr val="002D62"/>
              </a:solidFill>
            </a:endParaRPr>
          </a:p>
        </p:txBody>
      </p:sp>
      <p:sp>
        <p:nvSpPr>
          <p:cNvPr id="35" name="Shape 415"/>
          <p:cNvSpPr/>
          <p:nvPr/>
        </p:nvSpPr>
        <p:spPr>
          <a:xfrm rot="10800000" flipH="1">
            <a:off x="81167" y="1575579"/>
            <a:ext cx="514350" cy="287704"/>
          </a:xfrm>
          <a:prstGeom prst="downArrow">
            <a:avLst>
              <a:gd name="adj1" fmla="val 50259"/>
              <a:gd name="adj2" fmla="val 42074"/>
            </a:avLst>
          </a:prstGeom>
          <a:solidFill>
            <a:schemeClr val="accent2"/>
          </a:solidFill>
          <a:ln>
            <a:noFill/>
          </a:ln>
        </p:spPr>
        <p:txBody>
          <a:bodyPr lIns="68569" tIns="68569" rIns="68569" bIns="68569" anchor="ctr" anchorCtr="0">
            <a:noAutofit/>
          </a:bodyPr>
          <a:lstStyle/>
          <a:p>
            <a:pPr>
              <a:spcBef>
                <a:spcPts val="0"/>
              </a:spcBef>
            </a:pPr>
            <a:endParaRPr dirty="0"/>
          </a:p>
        </p:txBody>
      </p:sp>
      <p:sp>
        <p:nvSpPr>
          <p:cNvPr id="36" name="Shape 417"/>
          <p:cNvSpPr txBox="1"/>
          <p:nvPr/>
        </p:nvSpPr>
        <p:spPr>
          <a:xfrm rot="-5400000">
            <a:off x="-98299" y="941442"/>
            <a:ext cx="895350" cy="339724"/>
          </a:xfrm>
          <a:prstGeom prst="rect">
            <a:avLst/>
          </a:prstGeom>
          <a:noFill/>
          <a:ln>
            <a:noFill/>
          </a:ln>
        </p:spPr>
        <p:txBody>
          <a:bodyPr lIns="69900" tIns="34950" rIns="69900" bIns="34950" anchor="t" anchorCtr="0">
            <a:noAutofit/>
          </a:bodyPr>
          <a:lstStyle/>
          <a:p>
            <a:pPr>
              <a:spcBef>
                <a:spcPts val="0"/>
              </a:spcBef>
              <a:spcAft>
                <a:spcPts val="0"/>
              </a:spcAft>
              <a:buSzPct val="25000"/>
            </a:pPr>
            <a:r>
              <a:rPr lang="en-US" sz="1200" dirty="0" err="1">
                <a:solidFill>
                  <a:srgbClr val="002960"/>
                </a:solidFill>
                <a:latin typeface="Arial"/>
                <a:ea typeface="Arial"/>
                <a:cs typeface="Arial"/>
                <a:sym typeface="Arial"/>
              </a:rPr>
              <a:t>visibilidad</a:t>
            </a:r>
            <a:endParaRPr lang="en-US" sz="1200" dirty="0">
              <a:solidFill>
                <a:srgbClr val="002960"/>
              </a:solidFill>
              <a:latin typeface="Arial"/>
              <a:ea typeface="Arial"/>
              <a:cs typeface="Arial"/>
              <a:sym typeface="Arial"/>
            </a:endParaRPr>
          </a:p>
        </p:txBody>
      </p:sp>
      <p:sp>
        <p:nvSpPr>
          <p:cNvPr id="37" name="Shape 418"/>
          <p:cNvSpPr txBox="1"/>
          <p:nvPr/>
        </p:nvSpPr>
        <p:spPr>
          <a:xfrm rot="-5400000">
            <a:off x="-358456" y="3053756"/>
            <a:ext cx="1303733" cy="339724"/>
          </a:xfrm>
          <a:prstGeom prst="rect">
            <a:avLst/>
          </a:prstGeom>
          <a:noFill/>
          <a:ln>
            <a:noFill/>
          </a:ln>
        </p:spPr>
        <p:txBody>
          <a:bodyPr lIns="69900" tIns="34950" rIns="69900" bIns="34950" anchor="t" anchorCtr="0">
            <a:noAutofit/>
          </a:bodyPr>
          <a:lstStyle/>
          <a:p>
            <a:pPr>
              <a:spcBef>
                <a:spcPts val="0"/>
              </a:spcBef>
              <a:spcAft>
                <a:spcPts val="0"/>
              </a:spcAft>
              <a:buSzPct val="25000"/>
            </a:pPr>
            <a:r>
              <a:rPr lang="en-US" sz="1200" dirty="0" err="1">
                <a:solidFill>
                  <a:srgbClr val="002960"/>
                </a:solidFill>
                <a:latin typeface="Arial"/>
                <a:ea typeface="Arial"/>
                <a:cs typeface="Arial"/>
                <a:sym typeface="Arial"/>
              </a:rPr>
              <a:t>apalancamiento</a:t>
            </a:r>
            <a:endParaRPr lang="en-US" sz="1200" dirty="0">
              <a:solidFill>
                <a:srgbClr val="002960"/>
              </a:solidFill>
              <a:latin typeface="Arial"/>
              <a:ea typeface="Arial"/>
              <a:cs typeface="Arial"/>
              <a:sym typeface="Arial"/>
            </a:endParaRPr>
          </a:p>
        </p:txBody>
      </p:sp>
      <p:sp>
        <p:nvSpPr>
          <p:cNvPr id="38" name="Shape 419"/>
          <p:cNvSpPr/>
          <p:nvPr/>
        </p:nvSpPr>
        <p:spPr>
          <a:xfrm flipH="1">
            <a:off x="64168" y="2007628"/>
            <a:ext cx="514350" cy="348098"/>
          </a:xfrm>
          <a:prstGeom prst="downArrow">
            <a:avLst>
              <a:gd name="adj1" fmla="val 50259"/>
              <a:gd name="adj2" fmla="val 42074"/>
            </a:avLst>
          </a:prstGeom>
          <a:solidFill>
            <a:schemeClr val="accent2"/>
          </a:solidFill>
          <a:ln>
            <a:noFill/>
          </a:ln>
        </p:spPr>
        <p:txBody>
          <a:bodyPr lIns="68569" tIns="34275" rIns="68569" bIns="34275" anchor="ctr" anchorCtr="0">
            <a:noAutofit/>
          </a:bodyPr>
          <a:lstStyle/>
          <a:p>
            <a:pPr algn="ctr">
              <a:spcBef>
                <a:spcPts val="0"/>
              </a:spcBef>
              <a:spcAft>
                <a:spcPts val="0"/>
              </a:spcAft>
            </a:pPr>
            <a:endParaRPr sz="1100" dirty="0">
              <a:solidFill>
                <a:schemeClr val="lt1"/>
              </a:solidFill>
              <a:latin typeface="Arial"/>
              <a:ea typeface="Arial"/>
              <a:cs typeface="Arial"/>
              <a:sym typeface="Arial"/>
            </a:endParaRPr>
          </a:p>
        </p:txBody>
      </p:sp>
      <p:sp>
        <p:nvSpPr>
          <p:cNvPr id="15" name="Text Box 7"/>
          <p:cNvSpPr txBox="1">
            <a:spLocks noChangeArrowheads="1"/>
          </p:cNvSpPr>
          <p:nvPr/>
        </p:nvSpPr>
        <p:spPr bwMode="auto">
          <a:xfrm>
            <a:off x="251520" y="34675"/>
            <a:ext cx="8712968" cy="520851"/>
          </a:xfrm>
          <a:prstGeom prst="rect">
            <a:avLst/>
          </a:prstGeom>
          <a:extLst/>
        </p:spPr>
        <p:txBody>
          <a:bodyPr lIns="68580" tIns="34290" rIns="68580" bIns="34290"/>
          <a:lstStyle>
            <a:defPPr>
              <a:defRPr lang="en-US"/>
            </a:defPPr>
            <a:lvl1pPr indent="0" algn="ctr">
              <a:lnSpc>
                <a:spcPct val="90000"/>
              </a:lnSpc>
              <a:spcBef>
                <a:spcPts val="1000"/>
              </a:spcBef>
              <a:buClr>
                <a:srgbClr val="FBB03F"/>
              </a:buClr>
              <a:buFont typeface="Arial" panose="020B0604020202020204" pitchFamily="34" charset="0"/>
              <a:buNone/>
              <a:defRPr sz="2000" i="1">
                <a:solidFill>
                  <a:srgbClr val="FBB03F"/>
                </a:solidFill>
                <a:latin typeface="Arial" charset="0"/>
                <a:ea typeface="Arial" charset="0"/>
                <a:cs typeface="Arial" charset="0"/>
              </a:defRPr>
            </a:lvl1pPr>
            <a:lvl2pPr marL="228600" lvl="1" indent="-228600">
              <a:lnSpc>
                <a:spcPct val="90000"/>
              </a:lnSpc>
              <a:spcBef>
                <a:spcPts val="1000"/>
              </a:spcBef>
              <a:buClr>
                <a:srgbClr val="FBB03F"/>
              </a:buClr>
              <a:buFont typeface="Arial" panose="020B0604020202020204" pitchFamily="34" charset="0"/>
              <a:buChar char="•"/>
              <a:defRPr sz="2000">
                <a:solidFill>
                  <a:srgbClr val="002D62"/>
                </a:solidFill>
                <a:latin typeface="Arial" charset="0"/>
                <a:ea typeface="Arial" charset="0"/>
                <a:cs typeface="Arial"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s-ES" sz="2400" i="0" dirty="0" smtClean="0">
                <a:solidFill>
                  <a:schemeClr val="tx1"/>
                </a:solidFill>
              </a:rPr>
              <a:t>Algunos de los comportamientos menos deseados del MT</a:t>
            </a:r>
          </a:p>
        </p:txBody>
      </p:sp>
      <p:sp>
        <p:nvSpPr>
          <p:cNvPr id="16"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26</a:t>
            </a:fld>
            <a:endParaRPr lang="en-US" sz="800" dirty="0">
              <a:solidFill>
                <a:srgbClr val="B2B2B2"/>
              </a:solidFill>
              <a:latin typeface="Arial"/>
              <a:ea typeface="Arial"/>
              <a:cs typeface="Arial"/>
              <a:sym typeface="Arial"/>
            </a:endParaRPr>
          </a:p>
        </p:txBody>
      </p:sp>
      <p:sp>
        <p:nvSpPr>
          <p:cNvPr id="17" name="Shape 193"/>
          <p:cNvSpPr/>
          <p:nvPr/>
        </p:nvSpPr>
        <p:spPr>
          <a:xfrm>
            <a:off x="4188496" y="3957318"/>
            <a:ext cx="3623864" cy="1077218"/>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r>
              <a:rPr lang="es-ES" sz="1050" dirty="0" smtClean="0">
                <a:solidFill>
                  <a:srgbClr val="006600"/>
                </a:solidFill>
              </a:rPr>
              <a:t>No se comprometa</a:t>
            </a:r>
          </a:p>
          <a:p>
            <a:pPr marL="129779" indent="-129779">
              <a:buClr>
                <a:srgbClr val="FBB03F"/>
              </a:buClr>
              <a:buSzPct val="100000"/>
              <a:buFont typeface="Arial"/>
              <a:buChar char="•"/>
            </a:pPr>
            <a:r>
              <a:rPr lang="es-ES" sz="1050" dirty="0" smtClean="0">
                <a:solidFill>
                  <a:srgbClr val="006600"/>
                </a:solidFill>
              </a:rPr>
              <a:t>Nunca sea la persona a la que culpar por los problemas (“Víctima”)</a:t>
            </a:r>
          </a:p>
          <a:p>
            <a:pPr marL="129779" indent="-129779">
              <a:buClr>
                <a:srgbClr val="FBB03F"/>
              </a:buClr>
              <a:buSzPct val="100000"/>
              <a:buFont typeface="Arial"/>
              <a:buChar char="•"/>
            </a:pPr>
            <a:r>
              <a:rPr lang="es-ES" sz="1050" dirty="0" smtClean="0">
                <a:solidFill>
                  <a:srgbClr val="006600"/>
                </a:solidFill>
              </a:rPr>
              <a:t>No se involucre</a:t>
            </a:r>
          </a:p>
          <a:p>
            <a:pPr marL="129779" indent="-129779">
              <a:spcBef>
                <a:spcPts val="300"/>
              </a:spcBef>
              <a:buClr>
                <a:srgbClr val="FBB03F"/>
              </a:buClr>
              <a:buSzPct val="100000"/>
              <a:buFont typeface="Arial"/>
              <a:buChar char="•"/>
            </a:pPr>
            <a:r>
              <a:rPr lang="es-ES" sz="1050" dirty="0" smtClean="0">
                <a:solidFill>
                  <a:srgbClr val="006600"/>
                </a:solidFill>
              </a:rPr>
              <a:t>Se conforme.</a:t>
            </a:r>
            <a:endParaRPr lang="es-ES" sz="1050" dirty="0" smtClean="0">
              <a:solidFill>
                <a:srgbClr val="0070C0"/>
              </a:solidFill>
            </a:endParaRPr>
          </a:p>
        </p:txBody>
      </p:sp>
      <p:sp>
        <p:nvSpPr>
          <p:cNvPr id="18" name="Rectangle 17"/>
          <p:cNvSpPr/>
          <p:nvPr/>
        </p:nvSpPr>
        <p:spPr>
          <a:xfrm>
            <a:off x="4110362" y="3438444"/>
            <a:ext cx="2857834" cy="415498"/>
          </a:xfrm>
          <a:prstGeom prst="rect">
            <a:avLst/>
          </a:prstGeom>
          <a:solidFill>
            <a:schemeClr val="bg1"/>
          </a:solidFill>
        </p:spPr>
        <p:txBody>
          <a:bodyPr wrap="none">
            <a:spAutoFit/>
          </a:bodyPr>
          <a:lstStyle/>
          <a:p>
            <a:pPr marL="129779" indent="-129779">
              <a:spcBef>
                <a:spcPts val="0"/>
              </a:spcBef>
              <a:buClr>
                <a:srgbClr val="FBB03F"/>
              </a:buClr>
              <a:buSzPct val="100000"/>
              <a:buFont typeface="Arial"/>
              <a:buChar char="•"/>
            </a:pPr>
            <a:r>
              <a:rPr lang="es-ES" sz="1050" dirty="0" smtClean="0">
                <a:solidFill>
                  <a:srgbClr val="FF0000"/>
                </a:solidFill>
              </a:rPr>
              <a:t>Permanezca a la ofensiva </a:t>
            </a:r>
          </a:p>
          <a:p>
            <a:pPr marL="129779" indent="-129779">
              <a:spcBef>
                <a:spcPts val="0"/>
              </a:spcBef>
              <a:buClr>
                <a:srgbClr val="FBB03F"/>
              </a:buClr>
              <a:buSzPct val="100000"/>
              <a:buFont typeface="Arial"/>
              <a:buChar char="•"/>
            </a:pPr>
            <a:r>
              <a:rPr lang="es-ES" sz="1050" dirty="0" smtClean="0">
                <a:solidFill>
                  <a:srgbClr val="006600"/>
                </a:solidFill>
              </a:rPr>
              <a:t>Permanezca distanciado de la situación</a:t>
            </a:r>
          </a:p>
        </p:txBody>
      </p:sp>
      <p:sp>
        <p:nvSpPr>
          <p:cNvPr id="19" name="Rectangle 18"/>
          <p:cNvSpPr/>
          <p:nvPr/>
        </p:nvSpPr>
        <p:spPr>
          <a:xfrm>
            <a:off x="4140164" y="2041148"/>
            <a:ext cx="2550057" cy="253916"/>
          </a:xfrm>
          <a:prstGeom prst="rect">
            <a:avLst/>
          </a:prstGeom>
          <a:solidFill>
            <a:schemeClr val="bg1"/>
          </a:solidFill>
        </p:spPr>
        <p:txBody>
          <a:bodyPr wrap="none">
            <a:spAutoFit/>
          </a:bodyPr>
          <a:lstStyle/>
          <a:p>
            <a:pPr marL="129779" indent="-129779">
              <a:spcBef>
                <a:spcPts val="300"/>
              </a:spcBef>
              <a:buClr>
                <a:srgbClr val="FBB03F"/>
              </a:buClr>
              <a:buSzPct val="100000"/>
              <a:buFont typeface="Arial"/>
              <a:buChar char="•"/>
            </a:pPr>
            <a:r>
              <a:rPr lang="es-ES" sz="1050" dirty="0" smtClean="0">
                <a:solidFill>
                  <a:srgbClr val="FF0000"/>
                </a:solidFill>
              </a:rPr>
              <a:t>Establezca metas irrealmente altas</a:t>
            </a:r>
          </a:p>
        </p:txBody>
      </p:sp>
      <p:sp>
        <p:nvSpPr>
          <p:cNvPr id="20" name="Shape 194"/>
          <p:cNvSpPr/>
          <p:nvPr/>
        </p:nvSpPr>
        <p:spPr>
          <a:xfrm>
            <a:off x="4187322" y="2413220"/>
            <a:ext cx="3600400" cy="230832"/>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r>
              <a:rPr lang="es-ES" sz="1050" dirty="0" smtClean="0">
                <a:solidFill>
                  <a:srgbClr val="006600"/>
                </a:solidFill>
              </a:rPr>
              <a:t>Les siga la corriente a los demás</a:t>
            </a:r>
            <a:endParaRPr lang="es-ES" sz="1050" dirty="0" smtClean="0">
              <a:solidFill>
                <a:srgbClr val="0070C0"/>
              </a:solidFill>
            </a:endParaRPr>
          </a:p>
        </p:txBody>
      </p:sp>
      <p:sp>
        <p:nvSpPr>
          <p:cNvPr id="21" name="Rectangle 20"/>
          <p:cNvSpPr/>
          <p:nvPr/>
        </p:nvSpPr>
        <p:spPr>
          <a:xfrm>
            <a:off x="4139952" y="2233844"/>
            <a:ext cx="2089996" cy="253916"/>
          </a:xfrm>
          <a:prstGeom prst="rect">
            <a:avLst/>
          </a:prstGeom>
        </p:spPr>
        <p:txBody>
          <a:bodyPr wrap="none">
            <a:spAutoFit/>
          </a:bodyPr>
          <a:lstStyle/>
          <a:p>
            <a:pPr marL="129779" indent="-129779">
              <a:buClr>
                <a:srgbClr val="FBB03F"/>
              </a:buClr>
              <a:buSzPct val="100000"/>
              <a:buFont typeface="Arial"/>
              <a:buChar char="•"/>
            </a:pPr>
            <a:r>
              <a:rPr lang="es-ES" sz="1050" dirty="0" smtClean="0">
                <a:solidFill>
                  <a:srgbClr val="FF0000"/>
                </a:solidFill>
              </a:rPr>
              <a:t>Se niegue a aceptar críticas</a:t>
            </a:r>
            <a:endParaRPr lang="es-ES" sz="1050" dirty="0" smtClean="0">
              <a:solidFill>
                <a:srgbClr val="0070C0"/>
              </a:solidFill>
            </a:endParaRPr>
          </a:p>
        </p:txBody>
      </p:sp>
      <p:sp>
        <p:nvSpPr>
          <p:cNvPr id="22" name="Rectangle 21"/>
          <p:cNvSpPr/>
          <p:nvPr/>
        </p:nvSpPr>
        <p:spPr>
          <a:xfrm>
            <a:off x="4140166" y="1650722"/>
            <a:ext cx="1740541" cy="453970"/>
          </a:xfrm>
          <a:prstGeom prst="rect">
            <a:avLst/>
          </a:prstGeom>
        </p:spPr>
        <p:txBody>
          <a:bodyPr wrap="none">
            <a:spAutoFit/>
          </a:bodyPr>
          <a:lstStyle/>
          <a:p>
            <a:pPr marL="129779" indent="-129779">
              <a:spcBef>
                <a:spcPts val="300"/>
              </a:spcBef>
              <a:buClr>
                <a:srgbClr val="FBB03F"/>
              </a:buClr>
              <a:buSzPct val="100000"/>
              <a:buFont typeface="Arial"/>
              <a:buChar char="•"/>
            </a:pPr>
            <a:r>
              <a:rPr lang="es-ES" sz="1050" dirty="0" smtClean="0">
                <a:solidFill>
                  <a:srgbClr val="FF0000"/>
                </a:solidFill>
              </a:rPr>
              <a:t>Nunca cometa errores</a:t>
            </a:r>
          </a:p>
          <a:p>
            <a:pPr marL="129779" indent="-129779">
              <a:spcBef>
                <a:spcPts val="300"/>
              </a:spcBef>
              <a:buClr>
                <a:srgbClr val="FBB03F"/>
              </a:buClr>
              <a:buSzPct val="100000"/>
              <a:buFont typeface="Arial"/>
              <a:buChar char="•"/>
            </a:pPr>
            <a:r>
              <a:rPr lang="es-ES" sz="1050" dirty="0" smtClean="0">
                <a:solidFill>
                  <a:srgbClr val="006600"/>
                </a:solidFill>
              </a:rPr>
              <a:t>Acepte el statu quo</a:t>
            </a:r>
            <a:endParaRPr lang="es-ES" sz="1050" dirty="0" smtClean="0">
              <a:solidFill>
                <a:srgbClr val="FF0000"/>
              </a:solidFill>
            </a:endParaRPr>
          </a:p>
        </p:txBody>
      </p:sp>
      <p:sp>
        <p:nvSpPr>
          <p:cNvPr id="24" name="Rectangle 23"/>
          <p:cNvSpPr/>
          <p:nvPr/>
        </p:nvSpPr>
        <p:spPr>
          <a:xfrm>
            <a:off x="4125442" y="2573720"/>
            <a:ext cx="2221442" cy="253916"/>
          </a:xfrm>
          <a:prstGeom prst="rect">
            <a:avLst/>
          </a:prstGeom>
        </p:spPr>
        <p:txBody>
          <a:bodyPr wrap="none">
            <a:spAutoFit/>
          </a:bodyPr>
          <a:lstStyle/>
          <a:p>
            <a:pPr marL="129779" indent="-129779">
              <a:buClr>
                <a:srgbClr val="FBB03F"/>
              </a:buClr>
              <a:buSzPct val="100000"/>
              <a:buFont typeface="Arial"/>
              <a:buChar char="•"/>
            </a:pPr>
            <a:r>
              <a:rPr lang="es-ES" sz="1050" dirty="0" smtClean="0">
                <a:solidFill>
                  <a:srgbClr val="FF0000"/>
                </a:solidFill>
              </a:rPr>
              <a:t>Compita en lugar de cooperar</a:t>
            </a:r>
            <a:endParaRPr lang="es-AR" sz="1050" dirty="0" smtClean="0">
              <a:solidFill>
                <a:srgbClr val="0070C0"/>
              </a:solidFill>
            </a:endParaRPr>
          </a:p>
        </p:txBody>
      </p:sp>
      <p:sp>
        <p:nvSpPr>
          <p:cNvPr id="25" name="Rectangle 24"/>
          <p:cNvSpPr/>
          <p:nvPr/>
        </p:nvSpPr>
        <p:spPr>
          <a:xfrm>
            <a:off x="4110924" y="3181930"/>
            <a:ext cx="4572000" cy="253916"/>
          </a:xfrm>
          <a:prstGeom prst="rect">
            <a:avLst/>
          </a:prstGeom>
        </p:spPr>
        <p:txBody>
          <a:bodyPr>
            <a:spAutoFit/>
          </a:bodyPr>
          <a:lstStyle/>
          <a:p>
            <a:pPr marL="129779" indent="-129779">
              <a:buClr>
                <a:srgbClr val="FBB03F"/>
              </a:buClr>
              <a:buSzPct val="100000"/>
              <a:buFont typeface="Arial"/>
              <a:buChar char="•"/>
            </a:pPr>
            <a:r>
              <a:rPr lang="es-ES" sz="1050" dirty="0" smtClean="0">
                <a:solidFill>
                  <a:srgbClr val="006600"/>
                </a:solidFill>
              </a:rPr>
              <a:t>Haga las cosas para quedar bien con los demás</a:t>
            </a:r>
          </a:p>
        </p:txBody>
      </p:sp>
      <p:sp>
        <p:nvSpPr>
          <p:cNvPr id="26" name="Rectangle 25"/>
          <p:cNvSpPr/>
          <p:nvPr/>
        </p:nvSpPr>
        <p:spPr>
          <a:xfrm>
            <a:off x="4130021" y="2755629"/>
            <a:ext cx="4572000" cy="253916"/>
          </a:xfrm>
          <a:prstGeom prst="rect">
            <a:avLst/>
          </a:prstGeom>
        </p:spPr>
        <p:txBody>
          <a:bodyPr>
            <a:spAutoFit/>
          </a:bodyPr>
          <a:lstStyle/>
          <a:p>
            <a:pPr marL="129779" indent="-129779">
              <a:buClr>
                <a:srgbClr val="FBB03F"/>
              </a:buClr>
              <a:buSzPct val="100000"/>
              <a:buFont typeface="Arial"/>
              <a:buChar char="•"/>
            </a:pPr>
            <a:r>
              <a:rPr lang="es-ES" sz="1050" dirty="0" smtClean="0">
                <a:solidFill>
                  <a:srgbClr val="FF0000"/>
                </a:solidFill>
              </a:rPr>
              <a:t>Se oponga indirectamente a las cosas</a:t>
            </a:r>
          </a:p>
        </p:txBody>
      </p:sp>
      <p:sp>
        <p:nvSpPr>
          <p:cNvPr id="27" name="Rectangle 26"/>
          <p:cNvSpPr/>
          <p:nvPr/>
        </p:nvSpPr>
        <p:spPr>
          <a:xfrm>
            <a:off x="4113591" y="2949946"/>
            <a:ext cx="4529766" cy="253916"/>
          </a:xfrm>
          <a:prstGeom prst="rect">
            <a:avLst/>
          </a:prstGeom>
        </p:spPr>
        <p:txBody>
          <a:bodyPr wrap="none">
            <a:spAutoFit/>
          </a:bodyPr>
          <a:lstStyle/>
          <a:p>
            <a:pPr marL="129779" indent="-129779">
              <a:buClr>
                <a:srgbClr val="FBB03F"/>
              </a:buClr>
              <a:buSzPct val="100000"/>
              <a:buFont typeface="Arial"/>
              <a:buChar char="•"/>
            </a:pPr>
            <a:r>
              <a:rPr lang="es-ES" sz="1050" dirty="0" smtClean="0">
                <a:solidFill>
                  <a:srgbClr val="006600"/>
                </a:solidFill>
              </a:rPr>
              <a:t>Diga cosas diferentes a diferentes personas para evitar conflictos</a:t>
            </a:r>
          </a:p>
        </p:txBody>
      </p:sp>
      <p:sp>
        <p:nvSpPr>
          <p:cNvPr id="28" name="TextBox 27"/>
          <p:cNvSpPr txBox="1"/>
          <p:nvPr/>
        </p:nvSpPr>
        <p:spPr>
          <a:xfrm>
            <a:off x="248966" y="350468"/>
            <a:ext cx="3337773" cy="253916"/>
          </a:xfrm>
          <a:prstGeom prst="rect">
            <a:avLst/>
          </a:prstGeom>
          <a:noFill/>
        </p:spPr>
        <p:txBody>
          <a:bodyPr wrap="none" rtlCol="0">
            <a:spAutoFit/>
          </a:bodyPr>
          <a:lstStyle/>
          <a:p>
            <a:r>
              <a:rPr lang="es-AR" sz="1050" dirty="0" smtClean="0"/>
              <a:t>…y su relación con los 3 niveles de la efectividad</a:t>
            </a:r>
            <a:endParaRPr lang="es-AR" sz="1050" dirty="0"/>
          </a:p>
        </p:txBody>
      </p:sp>
      <p:sp>
        <p:nvSpPr>
          <p:cNvPr id="31" name="29 Rectángulo"/>
          <p:cNvSpPr>
            <a:spLocks noChangeArrowheads="1"/>
          </p:cNvSpPr>
          <p:nvPr/>
        </p:nvSpPr>
        <p:spPr bwMode="auto">
          <a:xfrm>
            <a:off x="4656708" y="3789352"/>
            <a:ext cx="3587700" cy="438582"/>
          </a:xfrm>
          <a:prstGeom prst="rect">
            <a:avLst/>
          </a:prstGeom>
          <a:noFill/>
          <a:ln w="9525">
            <a:noFill/>
            <a:miter lim="800000"/>
            <a:headEnd/>
            <a:tailEnd/>
          </a:ln>
        </p:spPr>
        <p:txBody>
          <a:bodyPr wrap="square" lIns="68580" tIns="34290" rIns="68580" bIns="34290">
            <a:spAutoFit/>
          </a:bodyPr>
          <a:lstStyle/>
          <a:p>
            <a:pPr algn="ctr" eaLnBrk="0" hangingPunct="0">
              <a:spcBef>
                <a:spcPts val="600"/>
              </a:spcBef>
              <a:defRPr/>
            </a:pPr>
            <a:r>
              <a:rPr lang="es-ES" sz="1100" dirty="0" smtClean="0">
                <a:cs typeface="Tahoma" charset="0"/>
              </a:rPr>
              <a:t>SER</a:t>
            </a:r>
          </a:p>
          <a:p>
            <a:pPr algn="ctr">
              <a:spcBef>
                <a:spcPts val="300"/>
              </a:spcBef>
              <a:defRPr/>
            </a:pPr>
            <a:r>
              <a:rPr lang="es-ES" sz="1050" b="0" i="1" dirty="0" smtClean="0">
                <a:cs typeface="Tahoma" charset="0"/>
              </a:rPr>
              <a:t>[MODELOS MENTALES]</a:t>
            </a:r>
          </a:p>
        </p:txBody>
      </p:sp>
      <p:sp>
        <p:nvSpPr>
          <p:cNvPr id="41" name="Shape 193"/>
          <p:cNvSpPr/>
          <p:nvPr/>
        </p:nvSpPr>
        <p:spPr>
          <a:xfrm>
            <a:off x="9404582" y="4083918"/>
            <a:ext cx="2296210" cy="230832"/>
          </a:xfrm>
          <a:prstGeom prst="rect">
            <a:avLst/>
          </a:prstGeom>
          <a:ln w="12700">
            <a:miter lim="400000"/>
          </a:ln>
          <a:extLst>
            <a:ext uri="{C572A759-6A51-4108-AA02-DFA0A04FC94B}">
              <ma14:wrappingTextBoxFlag xmlns="" xmlns:ma14="http://schemas.microsoft.com/office/mac/drawingml/2011/main" val="1"/>
            </a:ext>
          </a:extLst>
        </p:spPr>
        <p:txBody>
          <a:bodyPr wrap="square" lIns="34289" tIns="34290" rIns="34289" bIns="34290">
            <a:spAutoFit/>
          </a:bodyPr>
          <a:lstStyle/>
          <a:p>
            <a:pPr marL="129779" indent="-129779">
              <a:buClr>
                <a:srgbClr val="FBB03F"/>
              </a:buClr>
              <a:buSzPct val="100000"/>
              <a:buFont typeface="Arial"/>
              <a:buChar char="•"/>
            </a:pPr>
            <a:endParaRPr lang="es-ES" sz="1050" dirty="0" smtClean="0">
              <a:solidFill>
                <a:srgbClr val="006600"/>
              </a:solidFill>
            </a:endParaRPr>
          </a:p>
        </p:txBody>
      </p:sp>
      <p:sp>
        <p:nvSpPr>
          <p:cNvPr id="45"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extLst>
      <p:ext uri="{BB962C8B-B14F-4D97-AF65-F5344CB8AC3E}">
        <p14:creationId xmlns="" xmlns:p14="http://schemas.microsoft.com/office/powerpoint/2010/main" val="414461205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9" name="27 Rectángulo"/>
          <p:cNvSpPr>
            <a:spLocks noChangeArrowheads="1"/>
          </p:cNvSpPr>
          <p:nvPr/>
        </p:nvSpPr>
        <p:spPr bwMode="auto">
          <a:xfrm>
            <a:off x="6271123" y="878303"/>
            <a:ext cx="1541241" cy="715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0" fontAlgn="base" hangingPunct="0">
              <a:spcAft>
                <a:spcPct val="0"/>
              </a:spcAft>
            </a:pPr>
            <a:r>
              <a:rPr lang="es-ES" sz="1800" dirty="0" smtClean="0">
                <a:cs typeface="Tahoma" charset="0"/>
              </a:rPr>
              <a:t>TENER</a:t>
            </a:r>
          </a:p>
          <a:p>
            <a:pPr algn="ctr" eaLnBrk="0" fontAlgn="base" hangingPunct="0">
              <a:spcAft>
                <a:spcPct val="0"/>
              </a:spcAft>
            </a:pPr>
            <a:r>
              <a:rPr lang="es-ES" b="1" dirty="0" smtClean="0">
                <a:cs typeface="Tahoma" charset="0"/>
              </a:rPr>
              <a:t>Resultados</a:t>
            </a:r>
            <a:endParaRPr lang="es-MX" b="1" dirty="0">
              <a:cs typeface="Tahoma" charset="0"/>
            </a:endParaRPr>
          </a:p>
        </p:txBody>
      </p:sp>
      <p:sp>
        <p:nvSpPr>
          <p:cNvPr id="30" name="28 Rectángulo"/>
          <p:cNvSpPr>
            <a:spLocks noChangeArrowheads="1"/>
          </p:cNvSpPr>
          <p:nvPr/>
        </p:nvSpPr>
        <p:spPr bwMode="auto">
          <a:xfrm>
            <a:off x="5004048" y="1779662"/>
            <a:ext cx="3960440" cy="1154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0" fontAlgn="base" hangingPunct="0">
              <a:spcAft>
                <a:spcPct val="0"/>
              </a:spcAft>
            </a:pPr>
            <a:r>
              <a:rPr lang="es-ES" dirty="0" smtClean="0">
                <a:cs typeface="Tahoma" charset="0"/>
              </a:rPr>
              <a:t>HACER</a:t>
            </a:r>
          </a:p>
          <a:p>
            <a:pPr algn="ctr" eaLnBrk="0" fontAlgn="base" hangingPunct="0">
              <a:spcBef>
                <a:spcPts val="300"/>
              </a:spcBef>
              <a:spcAft>
                <a:spcPct val="0"/>
              </a:spcAft>
            </a:pPr>
            <a:r>
              <a:rPr lang="es-ES" sz="1400" b="0" i="1" dirty="0" smtClean="0">
                <a:cs typeface="Tahoma" charset="0"/>
              </a:rPr>
              <a:t>[COMPORTAMIENTOS]</a:t>
            </a:r>
          </a:p>
          <a:p>
            <a:pPr marL="136922" indent="-136922" algn="ctr">
              <a:spcBef>
                <a:spcPts val="600"/>
              </a:spcBef>
              <a:buFont typeface="Arial" pitchFamily="34" charset="0"/>
              <a:buChar char="•"/>
            </a:pPr>
            <a:r>
              <a:rPr lang="es-ES" sz="1400" b="0" dirty="0" smtClean="0">
                <a:cs typeface="Tahoma" charset="0"/>
              </a:rPr>
              <a:t>Comunicación auténtica</a:t>
            </a:r>
          </a:p>
          <a:p>
            <a:pPr marL="136922" indent="-136922" algn="ctr">
              <a:spcBef>
                <a:spcPts val="600"/>
              </a:spcBef>
              <a:buFont typeface="Arial" pitchFamily="34" charset="0"/>
              <a:buChar char="•"/>
            </a:pPr>
            <a:r>
              <a:rPr lang="es-ES" sz="1400" b="0" dirty="0" smtClean="0">
                <a:cs typeface="Tahoma" charset="0"/>
              </a:rPr>
              <a:t>Manejo de Desacuerdos (Conflictos) </a:t>
            </a:r>
            <a:endParaRPr lang="es-ES" sz="1400" b="0" dirty="0">
              <a:cs typeface="Tahoma" charset="0"/>
            </a:endParaRPr>
          </a:p>
        </p:txBody>
      </p:sp>
      <p:sp>
        <p:nvSpPr>
          <p:cNvPr id="31" name="29 Rectángulo"/>
          <p:cNvSpPr>
            <a:spLocks noChangeArrowheads="1"/>
          </p:cNvSpPr>
          <p:nvPr/>
        </p:nvSpPr>
        <p:spPr bwMode="auto">
          <a:xfrm>
            <a:off x="5148064" y="3126761"/>
            <a:ext cx="3587700" cy="1369606"/>
          </a:xfrm>
          <a:prstGeom prst="rect">
            <a:avLst/>
          </a:prstGeom>
          <a:noFill/>
          <a:ln w="9525">
            <a:noFill/>
            <a:miter lim="800000"/>
            <a:headEnd/>
            <a:tailEnd/>
          </a:ln>
        </p:spPr>
        <p:txBody>
          <a:bodyPr wrap="square" lIns="68580" tIns="34290" rIns="68580" bIns="34290">
            <a:spAutoFit/>
          </a:bodyPr>
          <a:lstStyle/>
          <a:p>
            <a:pPr algn="ctr" eaLnBrk="0" hangingPunct="0">
              <a:spcBef>
                <a:spcPts val="600"/>
              </a:spcBef>
              <a:defRPr/>
            </a:pPr>
            <a:r>
              <a:rPr lang="es-ES" dirty="0" smtClean="0">
                <a:cs typeface="Tahoma" charset="0"/>
              </a:rPr>
              <a:t>SER</a:t>
            </a:r>
          </a:p>
          <a:p>
            <a:pPr algn="ctr">
              <a:spcBef>
                <a:spcPts val="300"/>
              </a:spcBef>
              <a:defRPr/>
            </a:pPr>
            <a:r>
              <a:rPr lang="es-ES" sz="1400" b="0" i="1" dirty="0" smtClean="0">
                <a:cs typeface="Tahoma" charset="0"/>
              </a:rPr>
              <a:t>[MODELOS MENTALES]</a:t>
            </a:r>
          </a:p>
          <a:p>
            <a:pPr algn="ctr" eaLnBrk="0" hangingPunct="0">
              <a:spcBef>
                <a:spcPts val="0"/>
              </a:spcBef>
              <a:defRPr/>
            </a:pPr>
            <a:r>
              <a:rPr lang="es-ES" sz="1400" b="0" dirty="0" smtClean="0">
                <a:cs typeface="Tahoma" charset="0"/>
              </a:rPr>
              <a:t>Creencias, valores,  actitudes:</a:t>
            </a:r>
          </a:p>
          <a:p>
            <a:pPr marL="594122" lvl="1" indent="-136922">
              <a:spcBef>
                <a:spcPts val="600"/>
              </a:spcBef>
              <a:buFont typeface="Arial" pitchFamily="34" charset="0"/>
              <a:buChar char="•"/>
              <a:defRPr/>
            </a:pPr>
            <a:r>
              <a:rPr lang="es-ES" sz="1400" b="0" dirty="0" err="1" smtClean="0">
                <a:cs typeface="Tahoma" charset="0"/>
              </a:rPr>
              <a:t>Respons</a:t>
            </a:r>
            <a:r>
              <a:rPr lang="es-ES" sz="1400" b="0" dirty="0" smtClean="0">
                <a:cs typeface="Tahoma" charset="0"/>
              </a:rPr>
              <a:t> - habilidad [Protagonismo]</a:t>
            </a:r>
            <a:endParaRPr lang="es-MX" sz="1400" b="0" dirty="0" smtClean="0">
              <a:cs typeface="Tahoma" charset="0"/>
            </a:endParaRPr>
          </a:p>
          <a:p>
            <a:pPr marL="594122" lvl="1" indent="-136922">
              <a:spcBef>
                <a:spcPts val="600"/>
              </a:spcBef>
              <a:buFont typeface="Arial" pitchFamily="34" charset="0"/>
              <a:buChar char="•"/>
              <a:defRPr/>
            </a:pPr>
            <a:r>
              <a:rPr lang="es-MX" sz="1400" b="0" dirty="0" smtClean="0">
                <a:cs typeface="Tahoma" charset="0"/>
              </a:rPr>
              <a:t>Actitud de Aprendiz</a:t>
            </a:r>
          </a:p>
        </p:txBody>
      </p:sp>
      <p:pic>
        <p:nvPicPr>
          <p:cNvPr id="1026" name="Picture 2"/>
          <p:cNvPicPr>
            <a:picLocks noChangeAspect="1" noChangeArrowheads="1"/>
          </p:cNvPicPr>
          <p:nvPr/>
        </p:nvPicPr>
        <p:blipFill>
          <a:blip r:embed="rId2" cstate="print"/>
          <a:srcRect/>
          <a:stretch>
            <a:fillRect/>
          </a:stretch>
        </p:blipFill>
        <p:spPr bwMode="auto">
          <a:xfrm>
            <a:off x="8067465" y="859329"/>
            <a:ext cx="683240" cy="592282"/>
          </a:xfrm>
          <a:prstGeom prst="rect">
            <a:avLst/>
          </a:prstGeom>
          <a:noFill/>
          <a:ln w="9525">
            <a:noFill/>
            <a:miter lim="800000"/>
            <a:headEnd/>
            <a:tailEnd/>
          </a:ln>
          <a:effectLst/>
        </p:spPr>
      </p:pic>
      <p:pic>
        <p:nvPicPr>
          <p:cNvPr id="34" name="Shape 402"/>
          <p:cNvPicPr preferRelativeResize="0"/>
          <p:nvPr/>
        </p:nvPicPr>
        <p:blipFill rotWithShape="1">
          <a:blip r:embed="rId3" cstate="print">
            <a:alphaModFix/>
          </a:blip>
          <a:srcRect/>
          <a:stretch/>
        </p:blipFill>
        <p:spPr>
          <a:xfrm>
            <a:off x="827584" y="708660"/>
            <a:ext cx="4154760" cy="3943350"/>
          </a:xfrm>
          <a:prstGeom prst="rect">
            <a:avLst/>
          </a:prstGeom>
          <a:noFill/>
          <a:ln>
            <a:noFill/>
          </a:ln>
        </p:spPr>
      </p:pic>
      <p:sp>
        <p:nvSpPr>
          <p:cNvPr id="32" name="Line 3"/>
          <p:cNvSpPr>
            <a:spLocks noChangeAspect="1" noChangeShapeType="1"/>
          </p:cNvSpPr>
          <p:nvPr/>
        </p:nvSpPr>
        <p:spPr bwMode="auto">
          <a:xfrm flipV="1">
            <a:off x="686848" y="1720106"/>
            <a:ext cx="8205635" cy="0"/>
          </a:xfrm>
          <a:prstGeom prst="line">
            <a:avLst/>
          </a:prstGeom>
          <a:noFill/>
          <a:ln w="25400">
            <a:solidFill>
              <a:schemeClr val="accent2"/>
            </a:solidFill>
            <a:round/>
            <a:headEnd/>
            <a:tailEnd/>
          </a:ln>
        </p:spPr>
        <p:txBody>
          <a:bodyPr lIns="68580" tIns="34290" rIns="68580" bIns="34290" anchor="ctr"/>
          <a:lstStyle/>
          <a:p>
            <a:pPr eaLnBrk="0" hangingPunct="0">
              <a:defRPr/>
            </a:pPr>
            <a:endParaRPr lang="es-MX" dirty="0">
              <a:solidFill>
                <a:srgbClr val="002D62"/>
              </a:solidFill>
            </a:endParaRPr>
          </a:p>
        </p:txBody>
      </p:sp>
      <p:sp>
        <p:nvSpPr>
          <p:cNvPr id="33" name="Line 3"/>
          <p:cNvSpPr>
            <a:spLocks noChangeAspect="1" noChangeShapeType="1"/>
          </p:cNvSpPr>
          <p:nvPr/>
        </p:nvSpPr>
        <p:spPr bwMode="auto">
          <a:xfrm flipV="1">
            <a:off x="706070" y="3081109"/>
            <a:ext cx="8114405" cy="0"/>
          </a:xfrm>
          <a:prstGeom prst="line">
            <a:avLst/>
          </a:prstGeom>
          <a:noFill/>
          <a:ln w="25400">
            <a:solidFill>
              <a:schemeClr val="accent2"/>
            </a:solidFill>
            <a:round/>
            <a:headEnd/>
            <a:tailEnd/>
          </a:ln>
        </p:spPr>
        <p:txBody>
          <a:bodyPr lIns="68580" tIns="34290" rIns="68580" bIns="34290" anchor="ctr"/>
          <a:lstStyle/>
          <a:p>
            <a:pPr eaLnBrk="0" hangingPunct="0"/>
            <a:endParaRPr lang="es-MX" dirty="0">
              <a:solidFill>
                <a:srgbClr val="002D62"/>
              </a:solidFill>
            </a:endParaRPr>
          </a:p>
        </p:txBody>
      </p:sp>
      <p:sp>
        <p:nvSpPr>
          <p:cNvPr id="35" name="Shape 415"/>
          <p:cNvSpPr/>
          <p:nvPr/>
        </p:nvSpPr>
        <p:spPr>
          <a:xfrm rot="10800000" flipH="1">
            <a:off x="81167" y="1575579"/>
            <a:ext cx="514350" cy="287704"/>
          </a:xfrm>
          <a:prstGeom prst="downArrow">
            <a:avLst>
              <a:gd name="adj1" fmla="val 50259"/>
              <a:gd name="adj2" fmla="val 42074"/>
            </a:avLst>
          </a:prstGeom>
          <a:solidFill>
            <a:schemeClr val="accent2"/>
          </a:solidFill>
          <a:ln>
            <a:noFill/>
          </a:ln>
        </p:spPr>
        <p:txBody>
          <a:bodyPr lIns="68569" tIns="68569" rIns="68569" bIns="68569" anchor="ctr" anchorCtr="0">
            <a:noAutofit/>
          </a:bodyPr>
          <a:lstStyle/>
          <a:p>
            <a:pPr>
              <a:spcBef>
                <a:spcPts val="0"/>
              </a:spcBef>
            </a:pPr>
            <a:endParaRPr dirty="0"/>
          </a:p>
        </p:txBody>
      </p:sp>
      <p:sp>
        <p:nvSpPr>
          <p:cNvPr id="36" name="Shape 417"/>
          <p:cNvSpPr txBox="1"/>
          <p:nvPr/>
        </p:nvSpPr>
        <p:spPr>
          <a:xfrm rot="-5400000">
            <a:off x="-98299" y="941442"/>
            <a:ext cx="895350" cy="339724"/>
          </a:xfrm>
          <a:prstGeom prst="rect">
            <a:avLst/>
          </a:prstGeom>
          <a:noFill/>
          <a:ln>
            <a:noFill/>
          </a:ln>
        </p:spPr>
        <p:txBody>
          <a:bodyPr lIns="69900" tIns="34950" rIns="69900" bIns="34950" anchor="t" anchorCtr="0">
            <a:noAutofit/>
          </a:bodyPr>
          <a:lstStyle/>
          <a:p>
            <a:pPr>
              <a:spcBef>
                <a:spcPts val="0"/>
              </a:spcBef>
              <a:spcAft>
                <a:spcPts val="0"/>
              </a:spcAft>
              <a:buSzPct val="25000"/>
            </a:pPr>
            <a:r>
              <a:rPr lang="en-US" sz="1200" dirty="0" err="1">
                <a:solidFill>
                  <a:srgbClr val="002960"/>
                </a:solidFill>
                <a:latin typeface="Arial"/>
                <a:ea typeface="Arial"/>
                <a:cs typeface="Arial"/>
                <a:sym typeface="Arial"/>
              </a:rPr>
              <a:t>visibilidad</a:t>
            </a:r>
            <a:endParaRPr lang="en-US" sz="1200" dirty="0">
              <a:solidFill>
                <a:srgbClr val="002960"/>
              </a:solidFill>
              <a:latin typeface="Arial"/>
              <a:ea typeface="Arial"/>
              <a:cs typeface="Arial"/>
              <a:sym typeface="Arial"/>
            </a:endParaRPr>
          </a:p>
        </p:txBody>
      </p:sp>
      <p:sp>
        <p:nvSpPr>
          <p:cNvPr id="37" name="Shape 418"/>
          <p:cNvSpPr txBox="1"/>
          <p:nvPr/>
        </p:nvSpPr>
        <p:spPr>
          <a:xfrm rot="-5400000">
            <a:off x="-358456" y="3053756"/>
            <a:ext cx="1303733" cy="339724"/>
          </a:xfrm>
          <a:prstGeom prst="rect">
            <a:avLst/>
          </a:prstGeom>
          <a:noFill/>
          <a:ln>
            <a:noFill/>
          </a:ln>
        </p:spPr>
        <p:txBody>
          <a:bodyPr lIns="69900" tIns="34950" rIns="69900" bIns="34950" anchor="t" anchorCtr="0">
            <a:noAutofit/>
          </a:bodyPr>
          <a:lstStyle/>
          <a:p>
            <a:pPr>
              <a:spcBef>
                <a:spcPts val="0"/>
              </a:spcBef>
              <a:spcAft>
                <a:spcPts val="0"/>
              </a:spcAft>
              <a:buSzPct val="25000"/>
            </a:pPr>
            <a:r>
              <a:rPr lang="en-US" sz="1200" dirty="0" err="1">
                <a:solidFill>
                  <a:srgbClr val="002960"/>
                </a:solidFill>
                <a:latin typeface="Arial"/>
                <a:ea typeface="Arial"/>
                <a:cs typeface="Arial"/>
                <a:sym typeface="Arial"/>
              </a:rPr>
              <a:t>apalancamiento</a:t>
            </a:r>
            <a:endParaRPr lang="en-US" sz="1200" dirty="0">
              <a:solidFill>
                <a:srgbClr val="002960"/>
              </a:solidFill>
              <a:latin typeface="Arial"/>
              <a:ea typeface="Arial"/>
              <a:cs typeface="Arial"/>
              <a:sym typeface="Arial"/>
            </a:endParaRPr>
          </a:p>
        </p:txBody>
      </p:sp>
      <p:sp>
        <p:nvSpPr>
          <p:cNvPr id="38" name="Shape 419"/>
          <p:cNvSpPr/>
          <p:nvPr/>
        </p:nvSpPr>
        <p:spPr>
          <a:xfrm flipH="1">
            <a:off x="64168" y="2007628"/>
            <a:ext cx="514350" cy="348098"/>
          </a:xfrm>
          <a:prstGeom prst="downArrow">
            <a:avLst>
              <a:gd name="adj1" fmla="val 50259"/>
              <a:gd name="adj2" fmla="val 42074"/>
            </a:avLst>
          </a:prstGeom>
          <a:solidFill>
            <a:schemeClr val="accent2"/>
          </a:solidFill>
          <a:ln>
            <a:noFill/>
          </a:ln>
        </p:spPr>
        <p:txBody>
          <a:bodyPr lIns="68569" tIns="34275" rIns="68569" bIns="34275" anchor="ctr" anchorCtr="0">
            <a:noAutofit/>
          </a:bodyPr>
          <a:lstStyle/>
          <a:p>
            <a:pPr algn="ctr">
              <a:spcBef>
                <a:spcPts val="0"/>
              </a:spcBef>
              <a:spcAft>
                <a:spcPts val="0"/>
              </a:spcAft>
            </a:pPr>
            <a:endParaRPr sz="1100" dirty="0">
              <a:solidFill>
                <a:schemeClr val="lt1"/>
              </a:solidFill>
              <a:latin typeface="Arial"/>
              <a:ea typeface="Arial"/>
              <a:cs typeface="Arial"/>
              <a:sym typeface="Arial"/>
            </a:endParaRPr>
          </a:p>
        </p:txBody>
      </p:sp>
      <p:sp>
        <p:nvSpPr>
          <p:cNvPr id="15" name="Text Box 7"/>
          <p:cNvSpPr txBox="1">
            <a:spLocks noChangeArrowheads="1"/>
          </p:cNvSpPr>
          <p:nvPr/>
        </p:nvSpPr>
        <p:spPr bwMode="auto">
          <a:xfrm>
            <a:off x="251524" y="104125"/>
            <a:ext cx="8174933" cy="320087"/>
          </a:xfrm>
          <a:prstGeom prst="rect">
            <a:avLst/>
          </a:prstGeom>
          <a:extLst/>
        </p:spPr>
        <p:txBody>
          <a:bodyPr lIns="68580" tIns="34290" rIns="68580" bIns="34290"/>
          <a:lstStyle>
            <a:defPPr>
              <a:defRPr lang="en-US"/>
            </a:defPPr>
            <a:lvl1pPr indent="0" algn="ctr">
              <a:lnSpc>
                <a:spcPct val="90000"/>
              </a:lnSpc>
              <a:spcBef>
                <a:spcPts val="1000"/>
              </a:spcBef>
              <a:buClr>
                <a:srgbClr val="FBB03F"/>
              </a:buClr>
              <a:buFont typeface="Arial" panose="020B0604020202020204" pitchFamily="34" charset="0"/>
              <a:buNone/>
              <a:defRPr sz="2000" i="1">
                <a:solidFill>
                  <a:srgbClr val="FBB03F"/>
                </a:solidFill>
                <a:latin typeface="Arial" charset="0"/>
                <a:ea typeface="Arial" charset="0"/>
                <a:cs typeface="Arial" charset="0"/>
              </a:defRPr>
            </a:lvl1pPr>
            <a:lvl2pPr marL="228600" lvl="1" indent="-228600">
              <a:lnSpc>
                <a:spcPct val="90000"/>
              </a:lnSpc>
              <a:spcBef>
                <a:spcPts val="1000"/>
              </a:spcBef>
              <a:buClr>
                <a:srgbClr val="FBB03F"/>
              </a:buClr>
              <a:buFont typeface="Arial" panose="020B0604020202020204" pitchFamily="34" charset="0"/>
              <a:buChar char="•"/>
              <a:defRPr sz="2000">
                <a:solidFill>
                  <a:srgbClr val="002D62"/>
                </a:solidFill>
                <a:latin typeface="Arial" charset="0"/>
                <a:ea typeface="Arial" charset="0"/>
                <a:cs typeface="Arial" charset="0"/>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s-ES" sz="2400" i="0" dirty="0" smtClean="0">
                <a:solidFill>
                  <a:schemeClr val="tx1"/>
                </a:solidFill>
              </a:rPr>
              <a:t>3 niveles de la efectividad</a:t>
            </a:r>
          </a:p>
        </p:txBody>
      </p:sp>
      <p:sp>
        <p:nvSpPr>
          <p:cNvPr id="16"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27</a:t>
            </a:fld>
            <a:endParaRPr lang="en-US" sz="800" dirty="0">
              <a:solidFill>
                <a:srgbClr val="B2B2B2"/>
              </a:solidFill>
              <a:latin typeface="Arial"/>
              <a:ea typeface="Arial"/>
              <a:cs typeface="Arial"/>
              <a:sym typeface="Arial"/>
            </a:endParaRPr>
          </a:p>
        </p:txBody>
      </p:sp>
      <p:sp>
        <p:nvSpPr>
          <p:cNvPr id="1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extLst>
      <p:ext uri="{BB962C8B-B14F-4D97-AF65-F5344CB8AC3E}">
        <p14:creationId xmlns="" xmlns:p14="http://schemas.microsoft.com/office/powerpoint/2010/main" val="4144612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smtClean="0"/>
              <a:t>y café</a:t>
            </a:r>
            <a:endParaRPr lang="es-AR" sz="5400" b="1" dirty="0"/>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28</a:t>
            </a:fld>
            <a:endParaRPr lang="en-US" dirty="0">
              <a:solidFill>
                <a:srgbClr val="B2B2B2"/>
              </a:solidFill>
            </a:endParaRPr>
          </a:p>
        </p:txBody>
      </p:sp>
      <p:sp>
        <p:nvSpPr>
          <p:cNvPr id="5" name="3 Marcador de pie de página"/>
          <p:cNvSpPr txBox="1">
            <a:spLocks/>
          </p:cNvSpPr>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1200" cap="none" spc="0" normalizeH="0" baseline="0" noProof="0" smtClean="0">
                <a:ln>
                  <a:noFill/>
                </a:ln>
                <a:solidFill>
                  <a:schemeClr val="bg1">
                    <a:lumMod val="65000"/>
                  </a:schemeClr>
                </a:solidFill>
                <a:effectLst/>
                <a:uLnTx/>
                <a:uFillTx/>
                <a:latin typeface="Arial Narrow" pitchFamily="34" charset="0"/>
                <a:ea typeface="+mn-ea"/>
                <a:cs typeface="Arial" pitchFamily="34" charset="0"/>
                <a:sym typeface="Trebuchet MS" pitchFamily="34" charset="0"/>
              </a:rPr>
              <a:t>© 2017 Axialent, Inc. Todos los derechos reservados. </a:t>
            </a:r>
            <a:endParaRPr kumimoji="0" lang="en-US" sz="900" b="0" i="0" u="none" strike="noStrike" kern="1200" cap="none" spc="0" normalizeH="0" baseline="0" noProof="0" dirty="0" smtClean="0">
              <a:ln>
                <a:noFill/>
              </a:ln>
              <a:solidFill>
                <a:schemeClr val="bg1">
                  <a:lumMod val="65000"/>
                </a:schemeClr>
              </a:solidFill>
              <a:effectLst/>
              <a:uLnTx/>
              <a:uFillTx/>
              <a:latin typeface="Arial Narrow" pitchFamily="34" charset="0"/>
              <a:ea typeface="+mn-ea"/>
              <a:cs typeface="Arial" pitchFamily="34" charset="0"/>
              <a:sym typeface="Trebuchet MS" pitchFamily="34" charset="0"/>
            </a:endParaRPr>
          </a:p>
        </p:txBody>
      </p:sp>
    </p:spTree>
    <p:extLst>
      <p:ext uri="{BB962C8B-B14F-4D97-AF65-F5344CB8AC3E}">
        <p14:creationId xmlns:p14="http://schemas.microsoft.com/office/powerpoint/2010/main" xmlns="" val="24165910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p:txBody>
          <a:bodyPr/>
          <a:lstStyle/>
          <a:p>
            <a:pPr>
              <a:defRPr/>
            </a:pPr>
            <a:r>
              <a:rPr lang="en-US" smtClean="0">
                <a:ea typeface="MS PGothic" pitchFamily="34" charset="-128"/>
              </a:rPr>
              <a:t>| </a:t>
            </a:r>
            <a:fld id="{D3AC1059-18E3-4DCE-B898-32CC98451936}" type="slidenum">
              <a:rPr lang="en-US" smtClean="0">
                <a:solidFill>
                  <a:srgbClr val="B2B2B2"/>
                </a:solidFill>
                <a:ea typeface="MS PGothic" pitchFamily="34" charset="-128"/>
              </a:rPr>
              <a:pPr>
                <a:defRPr/>
              </a:pPr>
              <a:t>29</a:t>
            </a:fld>
            <a:endParaRPr lang="en-US" smtClean="0">
              <a:solidFill>
                <a:srgbClr val="B2B2B2"/>
              </a:solidFill>
              <a:ea typeface="MS PGothic" pitchFamily="34" charset="-128"/>
            </a:endParaRPr>
          </a:p>
        </p:txBody>
      </p:sp>
      <p:sp>
        <p:nvSpPr>
          <p:cNvPr id="3" name="Rectangle 2"/>
          <p:cNvSpPr/>
          <p:nvPr/>
        </p:nvSpPr>
        <p:spPr bwMode="auto">
          <a:xfrm>
            <a:off x="0" y="20538"/>
            <a:ext cx="9144000" cy="5143500"/>
          </a:xfrm>
          <a:prstGeom prst="rect">
            <a:avLst/>
          </a:prstGeom>
          <a:solidFill>
            <a:schemeClr val="bg1"/>
          </a:solidFill>
          <a:ln w="9525" cap="flat" cmpd="sng" algn="ctr">
            <a:noFill/>
            <a:prstDash val="solid"/>
            <a:round/>
            <a:headEnd type="none" w="med" len="med"/>
            <a:tailEnd type="none" w="med" len="med"/>
          </a:ln>
          <a:effectLst/>
        </p:spPr>
        <p:txBody>
          <a:bodyPr anchor="ctr"/>
          <a:lstStyle/>
          <a:p>
            <a:pPr algn="ctr">
              <a:defRPr/>
            </a:pPr>
            <a:r>
              <a:rPr lang="en-US" sz="6600" dirty="0" smtClean="0">
                <a:solidFill>
                  <a:srgbClr val="FF0000"/>
                </a:solidFill>
                <a:latin typeface="Arial" pitchFamily="34" charset="0"/>
                <a:cs typeface="Arial" pitchFamily="34" charset="0"/>
              </a:rPr>
              <a:t>DÍA 1, BLOQUE 2</a:t>
            </a:r>
            <a:endParaRPr lang="en-US" sz="6600" dirty="0">
              <a:solidFill>
                <a:srgbClr val="FF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pic>
        <p:nvPicPr>
          <p:cNvPr id="4" name="Picture 6" descr="http://www.libracornchronicles.com/blog/wp-content/uploads/2010/06/imgGoalSetting4.jpg"/>
          <p:cNvPicPr>
            <a:picLocks noChangeAspect="1" noChangeArrowheads="1"/>
          </p:cNvPicPr>
          <p:nvPr/>
        </p:nvPicPr>
        <p:blipFill>
          <a:blip r:embed="rId2" cstate="screen">
            <a:extLst>
              <a:ext uri="{28A0092B-C50C-407E-A947-70E740481C1C}">
                <a14:useLocalDpi xmlns="" xmlns:a14="http://schemas.microsoft.com/office/drawing/2010/main"/>
              </a:ext>
            </a:extLst>
          </a:blip>
          <a:srcRect/>
          <a:stretch>
            <a:fillRect/>
          </a:stretch>
        </p:blipFill>
        <p:spPr bwMode="auto">
          <a:xfrm>
            <a:off x="5075301" y="1563638"/>
            <a:ext cx="4042371" cy="3587864"/>
          </a:xfrm>
          <a:prstGeom prst="rect">
            <a:avLst/>
          </a:prstGeom>
          <a:noFill/>
          <a:ln w="9525">
            <a:noFill/>
            <a:miter lim="800000"/>
            <a:headEnd/>
            <a:tailEnd/>
          </a:ln>
        </p:spPr>
      </p:pic>
      <p:sp>
        <p:nvSpPr>
          <p:cNvPr id="5" name="4 Título"/>
          <p:cNvSpPr>
            <a:spLocks noGrp="1"/>
          </p:cNvSpPr>
          <p:nvPr>
            <p:ph type="title"/>
          </p:nvPr>
        </p:nvSpPr>
        <p:spPr>
          <a:xfrm>
            <a:off x="293921" y="51470"/>
            <a:ext cx="8685213" cy="434578"/>
          </a:xfrm>
        </p:spPr>
        <p:txBody>
          <a:bodyPr/>
          <a:lstStyle/>
          <a:p>
            <a:r>
              <a:rPr lang="es-AR" dirty="0" smtClean="0">
                <a:solidFill>
                  <a:schemeClr val="tx1"/>
                </a:solidFill>
              </a:rPr>
              <a:t>objetivos del taller</a:t>
            </a:r>
            <a:endParaRPr lang="en-US" dirty="0">
              <a:solidFill>
                <a:schemeClr val="tx1"/>
              </a:solidFill>
            </a:endParaRPr>
          </a:p>
        </p:txBody>
      </p:sp>
      <p:sp>
        <p:nvSpPr>
          <p:cNvPr id="6" name="5 Marcador de contenido"/>
          <p:cNvSpPr>
            <a:spLocks noGrp="1"/>
          </p:cNvSpPr>
          <p:nvPr>
            <p:ph idx="1"/>
          </p:nvPr>
        </p:nvSpPr>
        <p:spPr>
          <a:xfrm>
            <a:off x="467544" y="909338"/>
            <a:ext cx="4690864" cy="3678636"/>
          </a:xfrm>
        </p:spPr>
        <p:txBody>
          <a:bodyPr>
            <a:noAutofit/>
          </a:bodyPr>
          <a:lstStyle/>
          <a:p>
            <a:pPr>
              <a:spcBef>
                <a:spcPts val="0"/>
              </a:spcBef>
              <a:spcAft>
                <a:spcPts val="1200"/>
              </a:spcAft>
            </a:pPr>
            <a:r>
              <a:rPr lang="es-ES" sz="1800" b="0" dirty="0" smtClean="0">
                <a:solidFill>
                  <a:schemeClr val="tx1"/>
                </a:solidFill>
              </a:rPr>
              <a:t>Sentar las bases para transformar  la futura dinámica de trabajo del MT, fortaleciendo su capacidad de respuesta colectiva a los desafíos del entorno. </a:t>
            </a:r>
          </a:p>
          <a:p>
            <a:pPr>
              <a:spcBef>
                <a:spcPts val="0"/>
              </a:spcBef>
              <a:spcAft>
                <a:spcPts val="1200"/>
              </a:spcAft>
            </a:pPr>
            <a:r>
              <a:rPr lang="es-ES" sz="1800" b="0" dirty="0" smtClean="0">
                <a:solidFill>
                  <a:schemeClr val="tx1"/>
                </a:solidFill>
              </a:rPr>
              <a:t>Profundizar el conocimiento mutuo y el nivel de confianza entre los miembros del equipo. </a:t>
            </a:r>
          </a:p>
          <a:p>
            <a:pPr>
              <a:spcBef>
                <a:spcPts val="0"/>
              </a:spcBef>
              <a:spcAft>
                <a:spcPts val="1200"/>
              </a:spcAft>
            </a:pPr>
            <a:r>
              <a:rPr lang="es-ES" sz="1800" b="0" dirty="0" smtClean="0">
                <a:solidFill>
                  <a:schemeClr val="tx1"/>
                </a:solidFill>
              </a:rPr>
              <a:t>Reforzar actitudes y comportamientos de la Cultura Deseada del MT</a:t>
            </a:r>
            <a:endParaRPr lang="es-ES" sz="1800" b="0" dirty="0">
              <a:solidFill>
                <a:schemeClr val="tx1"/>
              </a:solidFill>
            </a:endParaRPr>
          </a:p>
          <a:p>
            <a:pPr>
              <a:spcBef>
                <a:spcPts val="0"/>
              </a:spcBef>
              <a:spcAft>
                <a:spcPts val="1200"/>
              </a:spcAft>
            </a:pPr>
            <a:r>
              <a:rPr lang="es-ES" sz="1800" b="0" dirty="0" smtClean="0">
                <a:solidFill>
                  <a:schemeClr val="tx1"/>
                </a:solidFill>
              </a:rPr>
              <a:t>Ofrecer un contexto facilitador de la práctica y el aprendizaje.</a:t>
            </a:r>
          </a:p>
          <a:p>
            <a:pPr>
              <a:spcBef>
                <a:spcPts val="0"/>
              </a:spcBef>
              <a:spcAft>
                <a:spcPts val="1200"/>
              </a:spcAft>
            </a:pPr>
            <a:endParaRPr lang="en-US" sz="1800" b="0" dirty="0">
              <a:solidFill>
                <a:schemeClr val="tx1"/>
              </a:solidFill>
            </a:endParaRPr>
          </a:p>
        </p:txBody>
      </p:sp>
      <p:sp>
        <p:nvSpPr>
          <p:cNvPr id="2" name="1 Marcador de pie de página"/>
          <p:cNvSpPr>
            <a:spLocks noGrp="1"/>
          </p:cNvSpPr>
          <p:nvPr>
            <p:ph type="ftr" sz="quarter" idx="11"/>
          </p:nvPr>
        </p:nvSpPr>
        <p:spPr/>
        <p:txBody>
          <a:bodyPr/>
          <a:lstStyle/>
          <a:p>
            <a:r>
              <a:rPr lang="en-US" dirty="0" smtClean="0">
                <a:sym typeface="Trebuchet MS" pitchFamily="34" charset="0"/>
              </a:rPr>
              <a:t>© 2017 Axialent, Inc. </a:t>
            </a:r>
            <a:r>
              <a:rPr lang="en-US" dirty="0" err="1" smtClean="0">
                <a:sym typeface="Trebuchet MS" pitchFamily="34" charset="0"/>
              </a:rPr>
              <a:t>Todos</a:t>
            </a:r>
            <a:r>
              <a:rPr lang="en-US" dirty="0" smtClean="0">
                <a:sym typeface="Trebuchet MS" pitchFamily="34" charset="0"/>
              </a:rPr>
              <a:t> los </a:t>
            </a:r>
            <a:r>
              <a:rPr lang="en-US" dirty="0" err="1" smtClean="0">
                <a:sym typeface="Trebuchet MS" pitchFamily="34" charset="0"/>
              </a:rPr>
              <a:t>derechos</a:t>
            </a:r>
            <a:r>
              <a:rPr lang="en-US" dirty="0" smtClean="0">
                <a:sym typeface="Trebuchet MS" pitchFamily="34" charset="0"/>
              </a:rPr>
              <a:t> </a:t>
            </a:r>
            <a:r>
              <a:rPr lang="en-US" dirty="0" err="1" smtClean="0">
                <a:sym typeface="Trebuchet MS" pitchFamily="34" charset="0"/>
              </a:rPr>
              <a:t>reservados</a:t>
            </a:r>
            <a:r>
              <a:rPr lang="en-US" dirty="0" smtClean="0">
                <a:sym typeface="Trebuchet MS" pitchFamily="34" charset="0"/>
              </a:rPr>
              <a:t>. </a:t>
            </a:r>
            <a:endParaRPr lang="en-US" dirty="0">
              <a:sym typeface="Trebuchet MS" pitchFamily="34" charset="0"/>
            </a:endParaRPr>
          </a:p>
        </p:txBody>
      </p:sp>
      <p:sp>
        <p:nvSpPr>
          <p:cNvPr id="7" name="Shape 379"/>
          <p:cNvSpPr txBox="1">
            <a:spLocks noGrp="1"/>
          </p:cNvSpPr>
          <p:nvPr>
            <p:ph type="sldNum" idx="4294967295"/>
          </p:nvPr>
        </p:nvSpPr>
        <p:spPr>
          <a:xfrm>
            <a:off x="6948264" y="4899934"/>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dirty="0">
                <a:latin typeface="Arial"/>
                <a:ea typeface="Arial"/>
                <a:cs typeface="Arial"/>
                <a:sym typeface="Arial"/>
              </a:rPr>
              <a:t>| </a:t>
            </a:r>
            <a:fld id="{00000000-1234-1234-1234-123412341234}" type="slidenum">
              <a:rPr lang="en-US">
                <a:solidFill>
                  <a:srgbClr val="B2B2B2"/>
                </a:solidFill>
                <a:latin typeface="Arial"/>
                <a:ea typeface="Arial"/>
                <a:cs typeface="Arial"/>
                <a:sym typeface="Arial"/>
              </a:rPr>
              <a:pPr>
                <a:spcBef>
                  <a:spcPts val="0"/>
                </a:spcBef>
                <a:spcAft>
                  <a:spcPts val="0"/>
                </a:spcAft>
                <a:buSzPct val="25000"/>
              </a:pPr>
              <a:t>3</a:t>
            </a:fld>
            <a:endParaRPr lang="en-US" dirty="0">
              <a:solidFill>
                <a:srgbClr val="B2B2B2"/>
              </a:solidFill>
              <a:latin typeface="Arial"/>
              <a:ea typeface="Arial"/>
              <a:cs typeface="Arial"/>
              <a:sym typeface="Arial"/>
            </a:endParaRPr>
          </a:p>
        </p:txBody>
      </p:sp>
    </p:spTree>
    <p:extLst>
      <p:ext uri="{BB962C8B-B14F-4D97-AF65-F5344CB8AC3E}">
        <p14:creationId xmlns="" xmlns:p14="http://schemas.microsoft.com/office/powerpoint/2010/main" val="31098610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5"/>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noFill/>
          <a:ln/>
        </p:spPr>
        <p:txBody>
          <a:bodyPr/>
          <a:lstStyle/>
          <a:p>
            <a:pPr algn="l">
              <a:spcBef>
                <a:spcPct val="80000"/>
              </a:spcBef>
              <a:buClrTx/>
            </a:pPr>
            <a:r>
              <a:rPr lang="es-AR" sz="2800" dirty="0" smtClean="0">
                <a:hlinkClick r:id="rId3" action="ppaction://hlinkfile"/>
              </a:rPr>
              <a:t>MODELOS MENTALES</a:t>
            </a:r>
            <a:endParaRPr lang="es-AR" sz="2800" dirty="0" smtClean="0">
              <a:hlinkClick r:id="rId4" action="ppaction://hlinkfile"/>
            </a:endParaRPr>
          </a:p>
        </p:txBody>
      </p:sp>
      <p:pic>
        <p:nvPicPr>
          <p:cNvPr id="4" name="6 Imagen" descr="wu.png"/>
          <p:cNvPicPr>
            <a:picLocks noChangeAspect="1"/>
          </p:cNvPicPr>
          <p:nvPr/>
        </p:nvPicPr>
        <p:blipFill>
          <a:blip r:embed="rId5" cstate="print"/>
          <a:stretch>
            <a:fillRect/>
          </a:stretch>
        </p:blipFill>
        <p:spPr>
          <a:xfrm>
            <a:off x="5868144" y="3723879"/>
            <a:ext cx="1607344" cy="1607344"/>
          </a:xfrm>
          <a:prstGeom prst="rect">
            <a:avLst/>
          </a:prstGeom>
        </p:spPr>
      </p:pic>
      <p:pic>
        <p:nvPicPr>
          <p:cNvPr id="5" name="Picture 2"/>
          <p:cNvPicPr>
            <a:picLocks noChangeAspect="1" noChangeArrowheads="1"/>
          </p:cNvPicPr>
          <p:nvPr/>
        </p:nvPicPr>
        <p:blipFill>
          <a:blip r:embed="rId6" cstate="print"/>
          <a:srcRect/>
          <a:stretch>
            <a:fillRect/>
          </a:stretch>
        </p:blipFill>
        <p:spPr bwMode="auto">
          <a:xfrm>
            <a:off x="899593" y="2733769"/>
            <a:ext cx="1305893" cy="1108445"/>
          </a:xfrm>
          <a:prstGeom prst="rect">
            <a:avLst/>
          </a:prstGeom>
          <a:noFill/>
          <a:ln w="9525">
            <a:noFill/>
            <a:miter lim="800000"/>
            <a:headEnd/>
            <a:tailEnd/>
          </a:ln>
        </p:spPr>
      </p:pic>
      <p:sp>
        <p:nvSpPr>
          <p:cNvPr id="6" name="Rectangle 5"/>
          <p:cNvSpPr/>
          <p:nvPr/>
        </p:nvSpPr>
        <p:spPr bwMode="auto">
          <a:xfrm>
            <a:off x="395536" y="3291830"/>
            <a:ext cx="2088232" cy="5220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6" name="6 Rectángulo"/>
          <p:cNvSpPr>
            <a:spLocks noChangeArrowheads="1"/>
          </p:cNvSpPr>
          <p:nvPr/>
        </p:nvSpPr>
        <p:spPr bwMode="auto">
          <a:xfrm>
            <a:off x="258769" y="469107"/>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1056772" name="Picture 3" descr="C:\Users\Joanie\AppData\Local\Microsoft\Windows\Temporary Internet Files\Content.IE5\4IEBWJ4Z\MPj03058050000[1].jpg">
            <a:hlinkClick r:id="rId3" action="ppaction://hlinkfile"/>
          </p:cNvPr>
          <p:cNvPicPr>
            <a:picLocks noChangeAspect="1" noChangeArrowheads="1"/>
          </p:cNvPicPr>
          <p:nvPr/>
        </p:nvPicPr>
        <p:blipFill>
          <a:blip r:embed="rId4" cstate="print"/>
          <a:srcRect/>
          <a:stretch>
            <a:fillRect/>
          </a:stretch>
        </p:blipFill>
        <p:spPr bwMode="auto">
          <a:xfrm>
            <a:off x="3635900" y="2715768"/>
            <a:ext cx="1928163" cy="1814513"/>
          </a:xfrm>
          <a:prstGeom prst="rect">
            <a:avLst/>
          </a:prstGeom>
          <a:noFill/>
          <a:ln w="9525">
            <a:noFill/>
            <a:miter lim="800000"/>
            <a:headEnd/>
            <a:tailEnd/>
          </a:ln>
        </p:spPr>
      </p:pic>
      <p:sp>
        <p:nvSpPr>
          <p:cNvPr id="1056773" name="Rectangle 3"/>
          <p:cNvSpPr>
            <a:spLocks noChangeArrowheads="1"/>
          </p:cNvSpPr>
          <p:nvPr/>
        </p:nvSpPr>
        <p:spPr bwMode="auto">
          <a:xfrm>
            <a:off x="520707" y="554831"/>
            <a:ext cx="8067675" cy="1231106"/>
          </a:xfrm>
          <a:prstGeom prst="rect">
            <a:avLst/>
          </a:prstGeom>
          <a:solidFill>
            <a:srgbClr val="171D9D"/>
          </a:solidFill>
          <a:ln w="9525">
            <a:noFill/>
            <a:miter lim="800000"/>
            <a:headEnd/>
            <a:tailEnd/>
          </a:ln>
        </p:spPr>
        <p:txBody>
          <a:bodyPr wrap="square" lIns="182880" tIns="182880" rIns="182880" bIns="182880">
            <a:spAutoFit/>
          </a:bodyPr>
          <a:lstStyle/>
          <a:p>
            <a:pPr algn="ctr" defTabSz="895350" eaLnBrk="1" hangingPunct="1">
              <a:spcBef>
                <a:spcPct val="20000"/>
              </a:spcBef>
            </a:pPr>
            <a:r>
              <a:rPr lang="es-ES" sz="2800" dirty="0" smtClean="0">
                <a:solidFill>
                  <a:schemeClr val="bg1"/>
                </a:solidFill>
                <a:latin typeface="+mj-lt"/>
              </a:rPr>
              <a:t>cuente </a:t>
            </a:r>
            <a:r>
              <a:rPr lang="es-ES" sz="2800" dirty="0">
                <a:solidFill>
                  <a:schemeClr val="bg1"/>
                </a:solidFill>
                <a:latin typeface="+mj-lt"/>
              </a:rPr>
              <a:t>el número de pases que realizan entre sí los jugadores del equipo </a:t>
            </a:r>
            <a:r>
              <a:rPr lang="es-ES" sz="2800" dirty="0" smtClean="0">
                <a:solidFill>
                  <a:schemeClr val="bg1"/>
                </a:solidFill>
                <a:latin typeface="+mj-lt"/>
              </a:rPr>
              <a:t>blanco</a:t>
            </a:r>
            <a:endParaRPr lang="es-ES" sz="3200" dirty="0">
              <a:solidFill>
                <a:schemeClr val="bg1"/>
              </a:solidFill>
              <a:latin typeface="+mj-lt"/>
            </a:endParaRPr>
          </a:p>
        </p:txBody>
      </p:sp>
      <p:sp>
        <p:nvSpPr>
          <p:cNvPr id="7" name="3 Marcador de número de diapositiva"/>
          <p:cNvSpPr txBox="1">
            <a:spLocks noGrp="1"/>
          </p:cNvSpPr>
          <p:nvPr/>
        </p:nvSpPr>
        <p:spPr bwMode="auto">
          <a:xfrm>
            <a:off x="7010400" y="4943477"/>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31</a:t>
            </a:fld>
            <a:endParaRPr lang="en-US" sz="1000" dirty="0">
              <a:solidFill>
                <a:srgbClr val="B2B2B2"/>
              </a:solidFill>
              <a:sym typeface="Trebuchet MS" pitchFamily="34" charset="0"/>
            </a:endParaRPr>
          </a:p>
        </p:txBody>
      </p:sp>
      <p:sp>
        <p:nvSpPr>
          <p:cNvPr id="8"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85346" name="6 Título"/>
          <p:cNvSpPr>
            <a:spLocks noGrp="1"/>
          </p:cNvSpPr>
          <p:nvPr>
            <p:ph type="title"/>
          </p:nvPr>
        </p:nvSpPr>
        <p:spPr>
          <a:xfrm>
            <a:off x="267832" y="37365"/>
            <a:ext cx="8685213" cy="434578"/>
          </a:xfrm>
        </p:spPr>
        <p:txBody>
          <a:bodyPr/>
          <a:lstStyle/>
          <a:p>
            <a:pPr eaLnBrk="1" hangingPunct="1"/>
            <a:r>
              <a:rPr lang="es-AR" dirty="0" smtClean="0"/>
              <a:t>la información que nos dan nuestros sentidos</a:t>
            </a:r>
            <a:br>
              <a:rPr lang="es-AR" dirty="0" smtClean="0"/>
            </a:br>
            <a:endParaRPr lang="es-AR" dirty="0" smtClean="0"/>
          </a:p>
        </p:txBody>
      </p:sp>
      <p:pic>
        <p:nvPicPr>
          <p:cNvPr id="185348" name="Picture 4" descr="image003"/>
          <p:cNvPicPr>
            <a:picLocks noGrp="1" noChangeAspect="1" noChangeArrowheads="1"/>
          </p:cNvPicPr>
          <p:nvPr>
            <p:ph idx="4294967295"/>
          </p:nvPr>
        </p:nvPicPr>
        <p:blipFill>
          <a:blip r:embed="rId3" cstate="print"/>
          <a:srcRect/>
          <a:stretch>
            <a:fillRect/>
          </a:stretch>
        </p:blipFill>
        <p:spPr>
          <a:xfrm>
            <a:off x="1115616" y="736923"/>
            <a:ext cx="6984776" cy="3779044"/>
          </a:xfrm>
        </p:spPr>
      </p:pic>
      <p:sp>
        <p:nvSpPr>
          <p:cNvPr id="185347" name="7 Marcador de número de diapositiva"/>
          <p:cNvSpPr txBox="1">
            <a:spLocks noGrp="1"/>
          </p:cNvSpPr>
          <p:nvPr/>
        </p:nvSpPr>
        <p:spPr bwMode="auto">
          <a:xfrm>
            <a:off x="7010400" y="4943477"/>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67B5143A-BE0F-483D-96F6-8C4F7E3D820F}" type="slidenum">
              <a:rPr lang="en-US" sz="1000">
                <a:solidFill>
                  <a:srgbClr val="B2B2B2"/>
                </a:solidFill>
                <a:sym typeface="Trebuchet MS" pitchFamily="34" charset="0"/>
              </a:rPr>
              <a:pPr algn="r" eaLnBrk="1" hangingPunct="1">
                <a:spcBef>
                  <a:spcPct val="0"/>
                </a:spcBef>
              </a:pPr>
              <a:t>32</a:t>
            </a:fld>
            <a:endParaRPr lang="en-US" sz="1000">
              <a:solidFill>
                <a:srgbClr val="B2B2B2"/>
              </a:solidFill>
              <a:sym typeface="Trebuchet MS" pitchFamily="34" charset="0"/>
            </a:endParaRPr>
          </a:p>
        </p:txBody>
      </p:sp>
      <p:sp>
        <p:nvSpPr>
          <p:cNvPr id="185350" name="Text Box 3"/>
          <p:cNvSpPr txBox="1">
            <a:spLocks noChangeArrowheads="1"/>
          </p:cNvSpPr>
          <p:nvPr/>
        </p:nvSpPr>
        <p:spPr bwMode="auto">
          <a:xfrm>
            <a:off x="2035924" y="4515966"/>
            <a:ext cx="5072163" cy="400081"/>
          </a:xfrm>
          <a:prstGeom prst="rect">
            <a:avLst/>
          </a:prstGeom>
          <a:noFill/>
          <a:ln w="9525">
            <a:noFill/>
            <a:miter lim="800000"/>
            <a:headEnd/>
            <a:tailEnd/>
          </a:ln>
        </p:spPr>
        <p:txBody>
          <a:bodyPr wrap="none" lIns="91411" tIns="45706" rIns="91411" bIns="45706">
            <a:spAutoFit/>
          </a:bodyPr>
          <a:lstStyle/>
          <a:p>
            <a:pPr algn="ctr" defTabSz="912813"/>
            <a:r>
              <a:rPr lang="en-US" sz="2000" b="1" dirty="0" smtClean="0">
                <a:sym typeface="Wingdings" pitchFamily="2" charset="2"/>
              </a:rPr>
              <a:t>¿Las </a:t>
            </a:r>
            <a:r>
              <a:rPr lang="en-US" sz="2000" b="1" dirty="0" err="1" smtClean="0">
                <a:sym typeface="Wingdings" pitchFamily="2" charset="2"/>
              </a:rPr>
              <a:t>líneas</a:t>
            </a:r>
            <a:r>
              <a:rPr lang="en-US" sz="2000" b="1" dirty="0" smtClean="0">
                <a:sym typeface="Wingdings" pitchFamily="2" charset="2"/>
              </a:rPr>
              <a:t> son </a:t>
            </a:r>
            <a:r>
              <a:rPr lang="en-US" sz="2000" b="1" dirty="0" err="1" smtClean="0">
                <a:sym typeface="Wingdings" pitchFamily="2" charset="2"/>
              </a:rPr>
              <a:t>rectas</a:t>
            </a:r>
            <a:r>
              <a:rPr lang="en-US" sz="2000" b="1" dirty="0" smtClean="0">
                <a:sym typeface="Wingdings" pitchFamily="2" charset="2"/>
              </a:rPr>
              <a:t>?¿Son </a:t>
            </a:r>
            <a:r>
              <a:rPr lang="en-US" sz="2000" b="1" dirty="0" err="1" smtClean="0">
                <a:sym typeface="Wingdings" pitchFamily="2" charset="2"/>
              </a:rPr>
              <a:t>paralelas</a:t>
            </a:r>
            <a:r>
              <a:rPr lang="en-US" sz="2000" b="1" dirty="0" smtClean="0">
                <a:sym typeface="Wingdings" pitchFamily="2" charset="2"/>
              </a:rPr>
              <a:t>?</a:t>
            </a:r>
            <a:endParaRPr lang="en-US" sz="2000" b="1" dirty="0"/>
          </a:p>
        </p:txBody>
      </p:sp>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 name="2 Marcador de número de diapositiva"/>
          <p:cNvSpPr txBox="1">
            <a:spLocks noGrp="1"/>
          </p:cNvSpPr>
          <p:nvPr/>
        </p:nvSpPr>
        <p:spPr bwMode="auto">
          <a:xfrm>
            <a:off x="8639182" y="4973244"/>
            <a:ext cx="504825" cy="215503"/>
          </a:xfrm>
          <a:prstGeom prst="rect">
            <a:avLst/>
          </a:prstGeom>
          <a:noFill/>
          <a:ln>
            <a:miter lim="800000"/>
            <a:headEnd/>
            <a:tailEnd/>
          </a:ln>
        </p:spPr>
        <p:txBody>
          <a:bodyPr/>
          <a:lstStyle/>
          <a:p>
            <a:pPr algn="r">
              <a:defRPr/>
            </a:pPr>
            <a:fld id="{4C85C2A9-97E2-43E3-B39B-6D5EAE1C439D}" type="slidenum">
              <a:rPr lang="es-ES" sz="1200">
                <a:solidFill>
                  <a:schemeClr val="bg1"/>
                </a:solidFill>
                <a:latin typeface="+mj-lt"/>
              </a:rPr>
              <a:pPr algn="r">
                <a:defRPr/>
              </a:pPr>
              <a:t>33</a:t>
            </a:fld>
            <a:endParaRPr lang="es-ES" sz="1200">
              <a:solidFill>
                <a:schemeClr val="bg1"/>
              </a:solidFill>
              <a:latin typeface="+mj-lt"/>
            </a:endParaRPr>
          </a:p>
        </p:txBody>
      </p:sp>
      <p:pic>
        <p:nvPicPr>
          <p:cNvPr id="1456130" name="Picture 2" descr="image002"/>
          <p:cNvPicPr>
            <a:picLocks noChangeAspect="1" noChangeArrowheads="1"/>
          </p:cNvPicPr>
          <p:nvPr/>
        </p:nvPicPr>
        <p:blipFill>
          <a:blip r:embed="rId3" cstate="print"/>
          <a:srcRect/>
          <a:stretch>
            <a:fillRect/>
          </a:stretch>
        </p:blipFill>
        <p:spPr bwMode="auto">
          <a:xfrm>
            <a:off x="1457830" y="789553"/>
            <a:ext cx="6642562" cy="3737204"/>
          </a:xfrm>
          <a:prstGeom prst="rect">
            <a:avLst/>
          </a:prstGeom>
          <a:noFill/>
          <a:ln w="9525">
            <a:noFill/>
            <a:miter lim="800000"/>
            <a:headEnd/>
            <a:tailEnd/>
          </a:ln>
        </p:spPr>
      </p:pic>
      <p:sp>
        <p:nvSpPr>
          <p:cNvPr id="187397" name="7 Marcador de número de diapositiva"/>
          <p:cNvSpPr txBox="1">
            <a:spLocks noGrp="1"/>
          </p:cNvSpPr>
          <p:nvPr/>
        </p:nvSpPr>
        <p:spPr bwMode="auto">
          <a:xfrm>
            <a:off x="7010400" y="4943477"/>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BA114B79-5184-44C8-B574-FFFFA46A3645}" type="slidenum">
              <a:rPr lang="en-US" sz="1000">
                <a:solidFill>
                  <a:srgbClr val="B2B2B2"/>
                </a:solidFill>
                <a:sym typeface="Trebuchet MS" pitchFamily="34" charset="0"/>
              </a:rPr>
              <a:pPr algn="r" eaLnBrk="1" hangingPunct="1">
                <a:spcBef>
                  <a:spcPct val="0"/>
                </a:spcBef>
              </a:pPr>
              <a:t>33</a:t>
            </a:fld>
            <a:endParaRPr lang="en-US" sz="1000">
              <a:solidFill>
                <a:srgbClr val="B2B2B2"/>
              </a:solidFill>
              <a:sym typeface="Trebuchet MS" pitchFamily="34" charset="0"/>
            </a:endParaRPr>
          </a:p>
        </p:txBody>
      </p:sp>
      <p:sp>
        <p:nvSpPr>
          <p:cNvPr id="8" name="Text Box 3"/>
          <p:cNvSpPr txBox="1">
            <a:spLocks noChangeArrowheads="1"/>
          </p:cNvSpPr>
          <p:nvPr/>
        </p:nvSpPr>
        <p:spPr bwMode="auto">
          <a:xfrm>
            <a:off x="1294538" y="4539945"/>
            <a:ext cx="6554941" cy="400081"/>
          </a:xfrm>
          <a:prstGeom prst="rect">
            <a:avLst/>
          </a:prstGeom>
          <a:noFill/>
          <a:ln w="9525">
            <a:noFill/>
            <a:miter lim="800000"/>
            <a:headEnd/>
            <a:tailEnd/>
          </a:ln>
        </p:spPr>
        <p:txBody>
          <a:bodyPr wrap="none" lIns="91411" tIns="45706" rIns="91411" bIns="45706">
            <a:spAutoFit/>
          </a:bodyPr>
          <a:lstStyle/>
          <a:p>
            <a:pPr algn="ctr" defTabSz="912813"/>
            <a:r>
              <a:rPr lang="en-US" sz="2000" b="1" dirty="0" smtClean="0">
                <a:sym typeface="Wingdings" pitchFamily="2" charset="2"/>
              </a:rPr>
              <a:t>¿</a:t>
            </a:r>
            <a:r>
              <a:rPr lang="en-US" sz="2000" b="1" dirty="0" err="1" smtClean="0">
                <a:sym typeface="Wingdings" pitchFamily="2" charset="2"/>
              </a:rPr>
              <a:t>Cuántos</a:t>
            </a:r>
            <a:r>
              <a:rPr lang="en-US" sz="2000" b="1" dirty="0" smtClean="0">
                <a:sym typeface="Wingdings" pitchFamily="2" charset="2"/>
              </a:rPr>
              <a:t> </a:t>
            </a:r>
            <a:r>
              <a:rPr lang="en-US" sz="2000" b="1" dirty="0" err="1" smtClean="0">
                <a:sym typeface="Wingdings" pitchFamily="2" charset="2"/>
              </a:rPr>
              <a:t>puntos</a:t>
            </a:r>
            <a:r>
              <a:rPr lang="en-US" sz="2000" b="1" dirty="0" smtClean="0">
                <a:sym typeface="Wingdings" pitchFamily="2" charset="2"/>
              </a:rPr>
              <a:t> </a:t>
            </a:r>
            <a:r>
              <a:rPr lang="en-US" sz="2000" b="1" dirty="0" err="1" smtClean="0">
                <a:sym typeface="Wingdings" pitchFamily="2" charset="2"/>
              </a:rPr>
              <a:t>negros</a:t>
            </a:r>
            <a:r>
              <a:rPr lang="en-US" sz="2000" b="1" dirty="0" smtClean="0">
                <a:sym typeface="Wingdings" pitchFamily="2" charset="2"/>
              </a:rPr>
              <a:t> hay en las </a:t>
            </a:r>
            <a:r>
              <a:rPr lang="en-US" sz="2000" b="1" dirty="0" err="1" smtClean="0">
                <a:sym typeface="Wingdings" pitchFamily="2" charset="2"/>
              </a:rPr>
              <a:t>intersecciones</a:t>
            </a:r>
            <a:r>
              <a:rPr lang="en-US" sz="2000" b="1" dirty="0" smtClean="0">
                <a:sym typeface="Wingdings" pitchFamily="2" charset="2"/>
              </a:rPr>
              <a:t>?</a:t>
            </a:r>
            <a:endParaRPr lang="en-US" sz="2000" b="1" dirty="0"/>
          </a:p>
        </p:txBody>
      </p:sp>
      <p:sp>
        <p:nvSpPr>
          <p:cNvPr id="10" name="Title 9"/>
          <p:cNvSpPr>
            <a:spLocks noGrp="1"/>
          </p:cNvSpPr>
          <p:nvPr>
            <p:ph type="title"/>
          </p:nvPr>
        </p:nvSpPr>
        <p:spPr>
          <a:xfrm>
            <a:off x="229732" y="37365"/>
            <a:ext cx="8685213" cy="434578"/>
          </a:xfrm>
        </p:spPr>
        <p:txBody>
          <a:bodyPr/>
          <a:lstStyle/>
          <a:p>
            <a:r>
              <a:rPr lang="es-AR" dirty="0" smtClean="0"/>
              <a:t>la información que nos dan nuestros sentidos</a:t>
            </a:r>
            <a:endParaRPr lang="en-US" dirty="0"/>
          </a:p>
        </p:txBody>
      </p:sp>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456130"/>
                                        </p:tgtEl>
                                        <p:attrNameLst>
                                          <p:attrName>style.visibility</p:attrName>
                                        </p:attrNameLst>
                                      </p:cBhvr>
                                      <p:to>
                                        <p:strVal val="visible"/>
                                      </p:to>
                                    </p:set>
                                    <p:animEffect transition="in" filter="diamond(in)">
                                      <p:cBhvr>
                                        <p:cTn id="7" dur="2000"/>
                                        <p:tgtEl>
                                          <p:spTgt spid="1456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6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pic>
        <p:nvPicPr>
          <p:cNvPr id="183298" name="Picture 4" descr="ricewave"/>
          <p:cNvPicPr>
            <a:picLocks noChangeAspect="1" noChangeArrowheads="1"/>
          </p:cNvPicPr>
          <p:nvPr/>
        </p:nvPicPr>
        <p:blipFill>
          <a:blip r:embed="rId3" cstate="print"/>
          <a:srcRect/>
          <a:stretch>
            <a:fillRect/>
          </a:stretch>
        </p:blipFill>
        <p:spPr bwMode="auto">
          <a:xfrm>
            <a:off x="1399456" y="775889"/>
            <a:ext cx="6275288" cy="3934895"/>
          </a:xfrm>
          <a:prstGeom prst="rect">
            <a:avLst/>
          </a:prstGeom>
          <a:noFill/>
          <a:ln w="9525">
            <a:noFill/>
            <a:miter lim="800000"/>
            <a:headEnd/>
            <a:tailEnd/>
          </a:ln>
        </p:spPr>
      </p:pic>
      <p:sp>
        <p:nvSpPr>
          <p:cNvPr id="183299" name="7 Título"/>
          <p:cNvSpPr>
            <a:spLocks noGrp="1"/>
          </p:cNvSpPr>
          <p:nvPr>
            <p:ph type="title"/>
          </p:nvPr>
        </p:nvSpPr>
        <p:spPr>
          <a:xfrm>
            <a:off x="279407" y="48942"/>
            <a:ext cx="8685213" cy="434578"/>
          </a:xfrm>
        </p:spPr>
        <p:txBody>
          <a:bodyPr/>
          <a:lstStyle/>
          <a:p>
            <a:pPr eaLnBrk="1" hangingPunct="1"/>
            <a:r>
              <a:rPr lang="en-US" dirty="0" smtClean="0"/>
              <a:t>la </a:t>
            </a:r>
            <a:r>
              <a:rPr lang="en-US" dirty="0" err="1" smtClean="0"/>
              <a:t>información</a:t>
            </a:r>
            <a:r>
              <a:rPr lang="en-US" dirty="0" smtClean="0"/>
              <a:t> </a:t>
            </a:r>
            <a:r>
              <a:rPr lang="en-US" dirty="0" err="1" smtClean="0"/>
              <a:t>que</a:t>
            </a:r>
            <a:r>
              <a:rPr lang="en-US" dirty="0" smtClean="0"/>
              <a:t> </a:t>
            </a:r>
            <a:r>
              <a:rPr lang="en-US" dirty="0" err="1" smtClean="0"/>
              <a:t>nos</a:t>
            </a:r>
            <a:r>
              <a:rPr lang="en-US" dirty="0" smtClean="0"/>
              <a:t> </a:t>
            </a:r>
            <a:r>
              <a:rPr lang="en-US" dirty="0" err="1" smtClean="0"/>
              <a:t>dan</a:t>
            </a:r>
            <a:r>
              <a:rPr lang="en-US" dirty="0" smtClean="0"/>
              <a:t> </a:t>
            </a:r>
            <a:r>
              <a:rPr lang="en-US" dirty="0" err="1" smtClean="0"/>
              <a:t>nuestros</a:t>
            </a:r>
            <a:r>
              <a:rPr lang="en-US" dirty="0" smtClean="0"/>
              <a:t> </a:t>
            </a:r>
            <a:r>
              <a:rPr lang="en-US" dirty="0" err="1" smtClean="0"/>
              <a:t>sentidos</a:t>
            </a:r>
            <a:endParaRPr lang="en-US" dirty="0" smtClean="0"/>
          </a:p>
        </p:txBody>
      </p:sp>
      <p:sp>
        <p:nvSpPr>
          <p:cNvPr id="183300" name="6 Marcador de número de diapositiva"/>
          <p:cNvSpPr txBox="1">
            <a:spLocks noGrp="1"/>
          </p:cNvSpPr>
          <p:nvPr/>
        </p:nvSpPr>
        <p:spPr bwMode="auto">
          <a:xfrm>
            <a:off x="7010400" y="4943477"/>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D409C5F9-26FF-4FDA-ACF5-885CE09E111B}" type="slidenum">
              <a:rPr lang="en-US" sz="1000">
                <a:solidFill>
                  <a:srgbClr val="B2B2B2"/>
                </a:solidFill>
                <a:sym typeface="Trebuchet MS" pitchFamily="34" charset="0"/>
              </a:rPr>
              <a:pPr algn="r" eaLnBrk="1" hangingPunct="1">
                <a:spcBef>
                  <a:spcPct val="0"/>
                </a:spcBef>
              </a:pPr>
              <a:t>34</a:t>
            </a:fld>
            <a:endParaRPr lang="en-US" sz="1000">
              <a:solidFill>
                <a:srgbClr val="B2B2B2"/>
              </a:solidFill>
              <a:sym typeface="Trebuchet MS" pitchFamily="34" charset="0"/>
            </a:endParaRPr>
          </a:p>
        </p:txBody>
      </p:sp>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6" name="Text Box 3"/>
          <p:cNvSpPr txBox="1">
            <a:spLocks noChangeArrowheads="1"/>
          </p:cNvSpPr>
          <p:nvPr/>
        </p:nvSpPr>
        <p:spPr bwMode="auto">
          <a:xfrm>
            <a:off x="1967797" y="4677987"/>
            <a:ext cx="5208419" cy="400081"/>
          </a:xfrm>
          <a:prstGeom prst="rect">
            <a:avLst/>
          </a:prstGeom>
          <a:noFill/>
          <a:ln w="9525">
            <a:noFill/>
            <a:miter lim="800000"/>
            <a:headEnd/>
            <a:tailEnd/>
          </a:ln>
        </p:spPr>
        <p:txBody>
          <a:bodyPr wrap="none" lIns="91411" tIns="45706" rIns="91411" bIns="45706">
            <a:spAutoFit/>
          </a:bodyPr>
          <a:lstStyle/>
          <a:p>
            <a:pPr algn="ctr" defTabSz="912813"/>
            <a:r>
              <a:rPr lang="en-US" sz="2000" b="1" dirty="0" smtClean="0">
                <a:solidFill>
                  <a:schemeClr val="tx1"/>
                </a:solidFill>
                <a:sym typeface="Wingdings" pitchFamily="2" charset="2"/>
              </a:rPr>
              <a:t>¿La </a:t>
            </a:r>
            <a:r>
              <a:rPr lang="en-US" sz="2000" b="1" dirty="0" err="1" smtClean="0">
                <a:solidFill>
                  <a:schemeClr val="tx1"/>
                </a:solidFill>
                <a:sym typeface="Wingdings" pitchFamily="2" charset="2"/>
              </a:rPr>
              <a:t>figura</a:t>
            </a:r>
            <a:r>
              <a:rPr lang="en-US" sz="2000" b="1" dirty="0" smtClean="0">
                <a:solidFill>
                  <a:schemeClr val="tx1"/>
                </a:solidFill>
                <a:sym typeface="Wingdings" pitchFamily="2" charset="2"/>
              </a:rPr>
              <a:t> </a:t>
            </a:r>
            <a:r>
              <a:rPr lang="en-US" sz="2000" b="1" dirty="0" err="1" smtClean="0">
                <a:solidFill>
                  <a:schemeClr val="tx1"/>
                </a:solidFill>
                <a:sym typeface="Wingdings" pitchFamily="2" charset="2"/>
              </a:rPr>
              <a:t>es</a:t>
            </a:r>
            <a:r>
              <a:rPr lang="en-US" sz="2000" b="1" dirty="0" smtClean="0">
                <a:solidFill>
                  <a:schemeClr val="tx1"/>
                </a:solidFill>
                <a:sym typeface="Wingdings" pitchFamily="2" charset="2"/>
              </a:rPr>
              <a:t> </a:t>
            </a:r>
            <a:r>
              <a:rPr lang="en-US" sz="2000" b="1" dirty="0" err="1" smtClean="0">
                <a:solidFill>
                  <a:schemeClr val="tx1"/>
                </a:solidFill>
                <a:sym typeface="Wingdings" pitchFamily="2" charset="2"/>
              </a:rPr>
              <a:t>fija</a:t>
            </a:r>
            <a:r>
              <a:rPr lang="en-US" sz="2000" b="1" dirty="0" smtClean="0">
                <a:solidFill>
                  <a:schemeClr val="tx1"/>
                </a:solidFill>
                <a:sym typeface="Wingdings" pitchFamily="2" charset="2"/>
              </a:rPr>
              <a:t> o </a:t>
            </a:r>
            <a:r>
              <a:rPr lang="en-US" sz="2000" b="1" dirty="0" err="1" smtClean="0">
                <a:solidFill>
                  <a:schemeClr val="tx1"/>
                </a:solidFill>
                <a:sym typeface="Wingdings" pitchFamily="2" charset="2"/>
              </a:rPr>
              <a:t>está</a:t>
            </a:r>
            <a:r>
              <a:rPr lang="en-US" sz="2000" b="1" dirty="0" smtClean="0">
                <a:solidFill>
                  <a:schemeClr val="tx1"/>
                </a:solidFill>
                <a:sym typeface="Wingdings" pitchFamily="2" charset="2"/>
              </a:rPr>
              <a:t> en </a:t>
            </a:r>
            <a:r>
              <a:rPr lang="en-US" sz="2000" b="1" dirty="0" err="1" smtClean="0">
                <a:solidFill>
                  <a:schemeClr val="tx1"/>
                </a:solidFill>
                <a:sym typeface="Wingdings" pitchFamily="2" charset="2"/>
              </a:rPr>
              <a:t>movimiento</a:t>
            </a:r>
            <a:r>
              <a:rPr lang="en-US" sz="2000" b="1" dirty="0" smtClean="0">
                <a:solidFill>
                  <a:schemeClr val="tx1"/>
                </a:solidFill>
                <a:sym typeface="Wingdings" pitchFamily="2" charset="2"/>
              </a:rPr>
              <a:t>?</a:t>
            </a:r>
            <a:endParaRPr lang="en-US" sz="2000" b="1" dirty="0">
              <a:solidFill>
                <a:schemeClr val="tx1"/>
              </a:solidFill>
            </a:endParaRP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número de diapositiva"/>
          <p:cNvSpPr txBox="1">
            <a:spLocks noGrp="1"/>
          </p:cNvSpPr>
          <p:nvPr/>
        </p:nvSpPr>
        <p:spPr bwMode="auto">
          <a:xfrm>
            <a:off x="8639182" y="4973244"/>
            <a:ext cx="504825" cy="215503"/>
          </a:xfrm>
          <a:prstGeom prst="rect">
            <a:avLst/>
          </a:prstGeom>
          <a:noFill/>
          <a:ln>
            <a:miter lim="800000"/>
            <a:headEnd/>
            <a:tailEnd/>
          </a:ln>
        </p:spPr>
        <p:txBody>
          <a:bodyPr/>
          <a:lstStyle/>
          <a:p>
            <a:pPr algn="r">
              <a:defRPr/>
            </a:pPr>
            <a:fld id="{E4340F8D-3CE8-4F27-BAB2-16D9DC09F76C}" type="slidenum">
              <a:rPr lang="es-ES" sz="1200">
                <a:solidFill>
                  <a:schemeClr val="bg1"/>
                </a:solidFill>
                <a:latin typeface="+mj-lt"/>
              </a:rPr>
              <a:pPr algn="r">
                <a:defRPr/>
              </a:pPr>
              <a:t>35</a:t>
            </a:fld>
            <a:endParaRPr lang="es-ES" sz="1200">
              <a:solidFill>
                <a:schemeClr val="bg1"/>
              </a:solidFill>
              <a:latin typeface="+mj-lt"/>
            </a:endParaRPr>
          </a:p>
        </p:txBody>
      </p:sp>
      <p:sp>
        <p:nvSpPr>
          <p:cNvPr id="195588" name="4 Marcador de número de diapositiva"/>
          <p:cNvSpPr txBox="1">
            <a:spLocks noGrp="1"/>
          </p:cNvSpPr>
          <p:nvPr/>
        </p:nvSpPr>
        <p:spPr bwMode="auto">
          <a:xfrm>
            <a:off x="7010400" y="4943477"/>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6FDAA3DE-8DC6-4376-8B8B-CE22391FA96A}" type="slidenum">
              <a:rPr lang="en-US" sz="1000">
                <a:solidFill>
                  <a:srgbClr val="B2B2B2"/>
                </a:solidFill>
                <a:sym typeface="Trebuchet MS" pitchFamily="34" charset="0"/>
              </a:rPr>
              <a:pPr algn="r" eaLnBrk="1" hangingPunct="1">
                <a:spcBef>
                  <a:spcPct val="0"/>
                </a:spcBef>
              </a:pPr>
              <a:t>35</a:t>
            </a:fld>
            <a:endParaRPr lang="en-US" sz="1000">
              <a:solidFill>
                <a:srgbClr val="B2B2B2"/>
              </a:solidFill>
              <a:sym typeface="Trebuchet MS" pitchFamily="34" charset="0"/>
            </a:endParaRPr>
          </a:p>
        </p:txBody>
      </p:sp>
      <p:sp>
        <p:nvSpPr>
          <p:cNvPr id="5" name="Rectangle 4"/>
          <p:cNvSpPr/>
          <p:nvPr/>
        </p:nvSpPr>
        <p:spPr bwMode="auto">
          <a:xfrm>
            <a:off x="251520" y="411510"/>
            <a:ext cx="8892480" cy="27003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195587" name="Picture 2"/>
          <p:cNvPicPr>
            <a:picLocks noChangeAspect="1" noChangeArrowheads="1"/>
          </p:cNvPicPr>
          <p:nvPr/>
        </p:nvPicPr>
        <p:blipFill>
          <a:blip r:embed="rId3" cstate="print"/>
          <a:srcRect/>
          <a:stretch>
            <a:fillRect/>
          </a:stretch>
        </p:blipFill>
        <p:spPr bwMode="auto">
          <a:xfrm>
            <a:off x="1187624" y="582048"/>
            <a:ext cx="6768752" cy="3771900"/>
          </a:xfrm>
          <a:prstGeom prst="rect">
            <a:avLst/>
          </a:prstGeom>
          <a:noFill/>
          <a:ln w="9525">
            <a:noFill/>
            <a:miter lim="800000"/>
            <a:headEnd/>
            <a:tailEnd/>
          </a:ln>
        </p:spPr>
      </p:pic>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8" name="Text Box 3"/>
          <p:cNvSpPr txBox="1">
            <a:spLocks noChangeArrowheads="1"/>
          </p:cNvSpPr>
          <p:nvPr/>
        </p:nvSpPr>
        <p:spPr bwMode="auto">
          <a:xfrm>
            <a:off x="3895409" y="4515969"/>
            <a:ext cx="1353197" cy="400081"/>
          </a:xfrm>
          <a:prstGeom prst="rect">
            <a:avLst/>
          </a:prstGeom>
          <a:noFill/>
          <a:ln w="9525">
            <a:noFill/>
            <a:miter lim="800000"/>
            <a:headEnd/>
            <a:tailEnd/>
          </a:ln>
        </p:spPr>
        <p:txBody>
          <a:bodyPr wrap="none" lIns="91411" tIns="45706" rIns="91411" bIns="45706">
            <a:spAutoFit/>
          </a:bodyPr>
          <a:lstStyle/>
          <a:p>
            <a:pPr algn="ctr" defTabSz="912813"/>
            <a:r>
              <a:rPr lang="en-US" sz="2000" b="1" dirty="0" smtClean="0">
                <a:sym typeface="Wingdings" pitchFamily="2" charset="2"/>
              </a:rPr>
              <a:t>¿</a:t>
            </a:r>
            <a:r>
              <a:rPr lang="en-US" sz="2000" b="1" dirty="0" err="1" smtClean="0">
                <a:sym typeface="Wingdings" pitchFamily="2" charset="2"/>
              </a:rPr>
              <a:t>Qué</a:t>
            </a:r>
            <a:r>
              <a:rPr lang="en-US" sz="2000" b="1" dirty="0" smtClean="0">
                <a:sym typeface="Wingdings" pitchFamily="2" charset="2"/>
              </a:rPr>
              <a:t> </a:t>
            </a:r>
            <a:r>
              <a:rPr lang="en-US" sz="2000" b="1" dirty="0" err="1" smtClean="0">
                <a:sym typeface="Wingdings" pitchFamily="2" charset="2"/>
              </a:rPr>
              <a:t>ve</a:t>
            </a:r>
            <a:r>
              <a:rPr lang="en-US" sz="2000" b="1" dirty="0" smtClean="0">
                <a:sym typeface="Wingdings" pitchFamily="2" charset="2"/>
              </a:rPr>
              <a:t>?</a:t>
            </a:r>
            <a:endParaRPr lang="en-US" sz="2000" b="1"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Marcador de número de diapositiva"/>
          <p:cNvSpPr txBox="1">
            <a:spLocks noGrp="1"/>
          </p:cNvSpPr>
          <p:nvPr/>
        </p:nvSpPr>
        <p:spPr bwMode="auto">
          <a:xfrm>
            <a:off x="8639182" y="4973244"/>
            <a:ext cx="504825" cy="215503"/>
          </a:xfrm>
          <a:prstGeom prst="rect">
            <a:avLst/>
          </a:prstGeom>
          <a:noFill/>
          <a:ln>
            <a:miter lim="800000"/>
            <a:headEnd/>
            <a:tailEnd/>
          </a:ln>
        </p:spPr>
        <p:txBody>
          <a:bodyPr/>
          <a:lstStyle/>
          <a:p>
            <a:pPr algn="r">
              <a:defRPr/>
            </a:pPr>
            <a:fld id="{CBF091FF-4EC0-4F88-8BEE-8168BB8203B8}" type="slidenum">
              <a:rPr lang="es-ES" sz="1200">
                <a:solidFill>
                  <a:schemeClr val="bg1"/>
                </a:solidFill>
                <a:latin typeface="+mj-lt"/>
              </a:rPr>
              <a:pPr algn="r">
                <a:defRPr/>
              </a:pPr>
              <a:t>36</a:t>
            </a:fld>
            <a:endParaRPr lang="es-ES" sz="1200">
              <a:solidFill>
                <a:schemeClr val="bg1"/>
              </a:solidFill>
              <a:latin typeface="+mj-lt"/>
            </a:endParaRPr>
          </a:p>
        </p:txBody>
      </p:sp>
      <p:sp>
        <p:nvSpPr>
          <p:cNvPr id="197636" name="4 Marcador de número de diapositiva"/>
          <p:cNvSpPr txBox="1">
            <a:spLocks noGrp="1"/>
          </p:cNvSpPr>
          <p:nvPr/>
        </p:nvSpPr>
        <p:spPr bwMode="auto">
          <a:xfrm>
            <a:off x="7010400" y="4943477"/>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5BC71B2D-386A-49EE-8BE8-77CAE3109879}" type="slidenum">
              <a:rPr lang="en-US" sz="1000">
                <a:solidFill>
                  <a:srgbClr val="B2B2B2"/>
                </a:solidFill>
                <a:sym typeface="Trebuchet MS" pitchFamily="34" charset="0"/>
              </a:rPr>
              <a:pPr algn="r" eaLnBrk="1" hangingPunct="1">
                <a:spcBef>
                  <a:spcPct val="0"/>
                </a:spcBef>
              </a:pPr>
              <a:t>36</a:t>
            </a:fld>
            <a:endParaRPr lang="en-US" sz="1000">
              <a:solidFill>
                <a:srgbClr val="B2B2B2"/>
              </a:solidFill>
              <a:sym typeface="Trebuchet MS" pitchFamily="34" charset="0"/>
            </a:endParaRPr>
          </a:p>
        </p:txBody>
      </p:sp>
      <p:sp>
        <p:nvSpPr>
          <p:cNvPr id="5" name="Rectangle 4"/>
          <p:cNvSpPr/>
          <p:nvPr/>
        </p:nvSpPr>
        <p:spPr bwMode="auto">
          <a:xfrm>
            <a:off x="251520" y="411510"/>
            <a:ext cx="8892480" cy="270030"/>
          </a:xfrm>
          <a:prstGeom prst="rect">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197635" name="Picture 2"/>
          <p:cNvPicPr>
            <a:picLocks noChangeAspect="1" noChangeArrowheads="1"/>
          </p:cNvPicPr>
          <p:nvPr/>
        </p:nvPicPr>
        <p:blipFill>
          <a:blip r:embed="rId3" cstate="print"/>
          <a:srcRect/>
          <a:stretch>
            <a:fillRect/>
          </a:stretch>
        </p:blipFill>
        <p:spPr bwMode="auto">
          <a:xfrm>
            <a:off x="2339752" y="395606"/>
            <a:ext cx="4679478" cy="4001691"/>
          </a:xfrm>
          <a:prstGeom prst="rect">
            <a:avLst/>
          </a:prstGeom>
          <a:noFill/>
          <a:ln w="9525">
            <a:noFill/>
            <a:miter lim="800000"/>
            <a:headEnd/>
            <a:tailEnd/>
          </a:ln>
        </p:spPr>
      </p:pic>
      <p:sp>
        <p:nvSpPr>
          <p:cNvPr id="6" name="Text Box 3"/>
          <p:cNvSpPr txBox="1">
            <a:spLocks noChangeArrowheads="1"/>
          </p:cNvSpPr>
          <p:nvPr/>
        </p:nvSpPr>
        <p:spPr bwMode="auto">
          <a:xfrm>
            <a:off x="3895409" y="4515969"/>
            <a:ext cx="1353197" cy="400081"/>
          </a:xfrm>
          <a:prstGeom prst="rect">
            <a:avLst/>
          </a:prstGeom>
          <a:noFill/>
          <a:ln w="9525">
            <a:noFill/>
            <a:miter lim="800000"/>
            <a:headEnd/>
            <a:tailEnd/>
          </a:ln>
        </p:spPr>
        <p:txBody>
          <a:bodyPr wrap="none" lIns="91411" tIns="45706" rIns="91411" bIns="45706">
            <a:spAutoFit/>
          </a:bodyPr>
          <a:lstStyle/>
          <a:p>
            <a:pPr algn="ctr" defTabSz="912813"/>
            <a:r>
              <a:rPr lang="en-US" sz="2000" b="1" dirty="0" smtClean="0">
                <a:sym typeface="Wingdings" pitchFamily="2" charset="2"/>
              </a:rPr>
              <a:t>¿</a:t>
            </a:r>
            <a:r>
              <a:rPr lang="en-US" sz="2000" b="1" dirty="0" err="1" smtClean="0">
                <a:sym typeface="Wingdings" pitchFamily="2" charset="2"/>
              </a:rPr>
              <a:t>Qué</a:t>
            </a:r>
            <a:r>
              <a:rPr lang="en-US" sz="2000" b="1" dirty="0" smtClean="0">
                <a:sym typeface="Wingdings" pitchFamily="2" charset="2"/>
              </a:rPr>
              <a:t> </a:t>
            </a:r>
            <a:r>
              <a:rPr lang="en-US" sz="2000" b="1" dirty="0" err="1" smtClean="0">
                <a:sym typeface="Wingdings" pitchFamily="2" charset="2"/>
              </a:rPr>
              <a:t>ve</a:t>
            </a:r>
            <a:r>
              <a:rPr lang="en-US" sz="2000" b="1" dirty="0" smtClean="0">
                <a:sym typeface="Wingdings" pitchFamily="2" charset="2"/>
              </a:rPr>
              <a:t>?</a:t>
            </a:r>
            <a:endParaRPr lang="en-US" sz="2000" b="1" dirty="0"/>
          </a:p>
        </p:txBody>
      </p:sp>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3"/>
          <p:cNvGrpSpPr/>
          <p:nvPr/>
        </p:nvGrpSpPr>
        <p:grpSpPr>
          <a:xfrm>
            <a:off x="611560" y="2268251"/>
            <a:ext cx="2232248" cy="1134126"/>
            <a:chOff x="611560" y="2204864"/>
            <a:chExt cx="2232248" cy="1512168"/>
          </a:xfrm>
        </p:grpSpPr>
        <p:sp>
          <p:nvSpPr>
            <p:cNvPr id="81" name="Rounded Rectangle 80"/>
            <p:cNvSpPr/>
            <p:nvPr/>
          </p:nvSpPr>
          <p:spPr>
            <a:xfrm>
              <a:off x="611560" y="2204864"/>
              <a:ext cx="2232248" cy="1512168"/>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7" name="TextBox 76"/>
            <p:cNvSpPr txBox="1"/>
            <p:nvPr/>
          </p:nvSpPr>
          <p:spPr>
            <a:xfrm>
              <a:off x="611560" y="2420888"/>
              <a:ext cx="2110420" cy="1231107"/>
            </a:xfrm>
            <a:prstGeom prst="rect">
              <a:avLst/>
            </a:prstGeom>
            <a:noFill/>
          </p:spPr>
          <p:txBody>
            <a:bodyPr wrap="square" rtlCol="0">
              <a:spAutoFit/>
            </a:bodyPr>
            <a:lstStyle/>
            <a:p>
              <a:pPr algn="ctr"/>
              <a:r>
                <a:rPr lang="es-AR" sz="2400" b="1" dirty="0" smtClean="0">
                  <a:solidFill>
                    <a:srgbClr val="080808"/>
                  </a:solidFill>
                </a:rPr>
                <a:t>FILTROS</a:t>
              </a:r>
            </a:p>
            <a:p>
              <a:pPr marL="173038" indent="-173038" algn="ctr">
                <a:buFont typeface="Arial" pitchFamily="34" charset="0"/>
                <a:buChar char="•"/>
              </a:pPr>
              <a:r>
                <a:rPr lang="es-AR" sz="2000" b="1" dirty="0" smtClean="0">
                  <a:solidFill>
                    <a:srgbClr val="080808"/>
                  </a:solidFill>
                </a:rPr>
                <a:t>Percepciones</a:t>
              </a:r>
              <a:endParaRPr lang="es-AR" sz="2000" b="1" dirty="0">
                <a:solidFill>
                  <a:srgbClr val="080808"/>
                </a:solidFill>
              </a:endParaRPr>
            </a:p>
          </p:txBody>
        </p:sp>
      </p:grpSp>
      <p:pic>
        <p:nvPicPr>
          <p:cNvPr id="34890" name="Picture 74" descr="http://i39.tinypic.com/2d98hp3.jpg"/>
          <p:cNvPicPr>
            <a:picLocks noChangeAspect="1" noChangeArrowheads="1"/>
          </p:cNvPicPr>
          <p:nvPr/>
        </p:nvPicPr>
        <p:blipFill>
          <a:blip r:embed="rId3" cstate="print"/>
          <a:srcRect/>
          <a:stretch>
            <a:fillRect/>
          </a:stretch>
        </p:blipFill>
        <p:spPr bwMode="auto">
          <a:xfrm>
            <a:off x="3059832" y="1869673"/>
            <a:ext cx="2425452" cy="2143125"/>
          </a:xfrm>
          <a:prstGeom prst="rect">
            <a:avLst/>
          </a:prstGeom>
          <a:noFill/>
        </p:spPr>
      </p:pic>
      <p:sp>
        <p:nvSpPr>
          <p:cNvPr id="16"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17"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8" name="Rectangle 2"/>
          <p:cNvSpPr txBox="1">
            <a:spLocks noChangeArrowheads="1"/>
          </p:cNvSpPr>
          <p:nvPr/>
        </p:nvSpPr>
        <p:spPr>
          <a:xfrm>
            <a:off x="279407" y="48942"/>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2800" b="1" i="0" u="none" strike="noStrike" kern="0" cap="none" spc="0" normalizeH="0" baseline="0" noProof="0" smtClean="0">
                <a:ln>
                  <a:noFill/>
                </a:ln>
                <a:solidFill>
                  <a:srgbClr val="002D62"/>
                </a:solidFill>
                <a:effectLst/>
                <a:uLnTx/>
                <a:uFillTx/>
                <a:latin typeface="+mj-lt"/>
                <a:ea typeface="+mj-ea"/>
                <a:cs typeface="+mj-cs"/>
              </a:rPr>
              <a:t>modelos mentales</a:t>
            </a:r>
            <a:endParaRPr kumimoji="0" lang="es-ES" sz="2800" b="1" i="0" u="none" strike="noStrike" kern="0" cap="none" spc="0" normalizeH="0" baseline="0" noProof="0" dirty="0" smtClean="0">
              <a:ln>
                <a:noFill/>
              </a:ln>
              <a:solidFill>
                <a:srgbClr val="002D62"/>
              </a:solidFill>
              <a:effectLst/>
              <a:uLnTx/>
              <a:uFillTx/>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 name="Rectangle 3"/>
          <p:cNvSpPr>
            <a:spLocks noChangeArrowheads="1"/>
          </p:cNvSpPr>
          <p:nvPr/>
        </p:nvSpPr>
        <p:spPr bwMode="auto">
          <a:xfrm>
            <a:off x="309014" y="83812"/>
            <a:ext cx="7772400" cy="457200"/>
          </a:xfrm>
          <a:prstGeom prst="rect">
            <a:avLst/>
          </a:prstGeom>
          <a:noFill/>
          <a:ln w="9525">
            <a:noFill/>
            <a:miter lim="800000"/>
            <a:headEnd/>
            <a:tailEnd/>
          </a:ln>
        </p:spPr>
        <p:txBody>
          <a:bodyPr anchor="b"/>
          <a:lstStyle/>
          <a:p>
            <a:pPr>
              <a:defRPr/>
            </a:pPr>
            <a:r>
              <a:rPr lang="es-ES_tradnl" sz="2800" dirty="0" smtClean="0">
                <a:solidFill>
                  <a:srgbClr val="080808"/>
                </a:solidFill>
                <a:latin typeface="+mn-lt"/>
              </a:rPr>
              <a:t>modelos mentales: historias</a:t>
            </a:r>
            <a:endParaRPr lang="es-ES_tradnl" sz="2400" dirty="0">
              <a:solidFill>
                <a:srgbClr val="080808"/>
              </a:solidFill>
              <a:latin typeface="+mn-lt"/>
            </a:endParaRPr>
          </a:p>
        </p:txBody>
      </p:sp>
      <p:pic>
        <p:nvPicPr>
          <p:cNvPr id="54274" name="Picture 2" descr="http://genteynegocios.elpais.com.uy/wp-content/uploads/2011/04/15.jpg"/>
          <p:cNvPicPr>
            <a:picLocks noChangeAspect="1" noChangeArrowheads="1"/>
          </p:cNvPicPr>
          <p:nvPr/>
        </p:nvPicPr>
        <p:blipFill>
          <a:blip r:embed="rId2" cstate="print"/>
          <a:srcRect/>
          <a:stretch>
            <a:fillRect/>
          </a:stretch>
        </p:blipFill>
        <p:spPr bwMode="auto">
          <a:xfrm>
            <a:off x="2167270" y="699542"/>
            <a:ext cx="5832648" cy="4412947"/>
          </a:xfrm>
          <a:prstGeom prst="rect">
            <a:avLst/>
          </a:prstGeom>
          <a:noFill/>
        </p:spPr>
      </p:pic>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3"/>
          <p:cNvGrpSpPr/>
          <p:nvPr/>
        </p:nvGrpSpPr>
        <p:grpSpPr>
          <a:xfrm>
            <a:off x="611560" y="2268251"/>
            <a:ext cx="2232248" cy="1134126"/>
            <a:chOff x="611560" y="2204864"/>
            <a:chExt cx="2232248" cy="1512168"/>
          </a:xfrm>
        </p:grpSpPr>
        <p:sp>
          <p:nvSpPr>
            <p:cNvPr id="81" name="Rounded Rectangle 80"/>
            <p:cNvSpPr/>
            <p:nvPr/>
          </p:nvSpPr>
          <p:spPr>
            <a:xfrm>
              <a:off x="611560" y="2204864"/>
              <a:ext cx="2232248" cy="1512168"/>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7" name="TextBox 76"/>
            <p:cNvSpPr txBox="1"/>
            <p:nvPr/>
          </p:nvSpPr>
          <p:spPr>
            <a:xfrm>
              <a:off x="611560" y="2420888"/>
              <a:ext cx="2110420" cy="1231107"/>
            </a:xfrm>
            <a:prstGeom prst="rect">
              <a:avLst/>
            </a:prstGeom>
            <a:noFill/>
          </p:spPr>
          <p:txBody>
            <a:bodyPr wrap="square" rtlCol="0">
              <a:spAutoFit/>
            </a:bodyPr>
            <a:lstStyle/>
            <a:p>
              <a:pPr algn="ctr"/>
              <a:r>
                <a:rPr lang="es-AR" sz="2400" b="1" dirty="0" smtClean="0">
                  <a:solidFill>
                    <a:srgbClr val="080808"/>
                  </a:solidFill>
                </a:rPr>
                <a:t>FILTROS</a:t>
              </a:r>
            </a:p>
            <a:p>
              <a:pPr marL="173038" indent="-173038" algn="ctr">
                <a:buFont typeface="Arial" pitchFamily="34" charset="0"/>
                <a:buChar char="•"/>
              </a:pPr>
              <a:r>
                <a:rPr lang="es-AR" sz="2000" b="1" dirty="0" smtClean="0">
                  <a:solidFill>
                    <a:srgbClr val="080808"/>
                  </a:solidFill>
                </a:rPr>
                <a:t>Percepciones</a:t>
              </a:r>
              <a:endParaRPr lang="es-AR" sz="2000" b="1" dirty="0">
                <a:solidFill>
                  <a:srgbClr val="080808"/>
                </a:solidFill>
              </a:endParaRPr>
            </a:p>
          </p:txBody>
        </p:sp>
      </p:grpSp>
      <p:grpSp>
        <p:nvGrpSpPr>
          <p:cNvPr id="3" name="Group 87"/>
          <p:cNvGrpSpPr/>
          <p:nvPr/>
        </p:nvGrpSpPr>
        <p:grpSpPr>
          <a:xfrm>
            <a:off x="5940152" y="1059583"/>
            <a:ext cx="2664296" cy="3399843"/>
            <a:chOff x="5868144" y="1584175"/>
            <a:chExt cx="2664296" cy="4533124"/>
          </a:xfrm>
        </p:grpSpPr>
        <p:sp>
          <p:nvSpPr>
            <p:cNvPr id="83" name="Rounded Rectangle 82"/>
            <p:cNvSpPr/>
            <p:nvPr/>
          </p:nvSpPr>
          <p:spPr>
            <a:xfrm>
              <a:off x="5868144" y="1584175"/>
              <a:ext cx="2664296" cy="453312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8" name="TextBox 77"/>
            <p:cNvSpPr txBox="1"/>
            <p:nvPr/>
          </p:nvSpPr>
          <p:spPr>
            <a:xfrm>
              <a:off x="6348958" y="5445224"/>
              <a:ext cx="1577868" cy="533480"/>
            </a:xfrm>
            <a:prstGeom prst="rect">
              <a:avLst/>
            </a:prstGeom>
            <a:noFill/>
          </p:spPr>
          <p:txBody>
            <a:bodyPr wrap="none" rtlCol="0">
              <a:spAutoFit/>
            </a:bodyPr>
            <a:lstStyle/>
            <a:p>
              <a:r>
                <a:rPr lang="es-AR" sz="2000" b="1" dirty="0" smtClean="0">
                  <a:solidFill>
                    <a:srgbClr val="080808"/>
                  </a:solidFill>
                </a:rPr>
                <a:t>HISTORIAS</a:t>
              </a:r>
              <a:endParaRPr lang="es-AR" sz="2000" b="1" dirty="0">
                <a:solidFill>
                  <a:srgbClr val="080808"/>
                </a:solidFill>
              </a:endParaRPr>
            </a:p>
          </p:txBody>
        </p:sp>
        <p:sp>
          <p:nvSpPr>
            <p:cNvPr id="79" name="TextBox 78"/>
            <p:cNvSpPr txBox="1"/>
            <p:nvPr/>
          </p:nvSpPr>
          <p:spPr>
            <a:xfrm>
              <a:off x="6084168" y="1604798"/>
              <a:ext cx="2353850" cy="3241913"/>
            </a:xfrm>
            <a:prstGeom prst="rect">
              <a:avLst/>
            </a:prstGeom>
            <a:noFill/>
          </p:spPr>
          <p:txBody>
            <a:bodyPr wrap="square" rtlCol="0">
              <a:spAutoFit/>
            </a:bodyPr>
            <a:lstStyle/>
            <a:p>
              <a:pPr algn="ctr"/>
              <a:r>
                <a:rPr lang="es-AR" sz="2000" b="1" dirty="0" smtClean="0">
                  <a:solidFill>
                    <a:srgbClr val="080808"/>
                  </a:solidFill>
                </a:rPr>
                <a:t>CONTENIDO</a:t>
              </a:r>
            </a:p>
            <a:p>
              <a:pPr marL="173038" indent="-173038">
                <a:spcBef>
                  <a:spcPts val="300"/>
                </a:spcBef>
                <a:buFont typeface="Arial" pitchFamily="34" charset="0"/>
                <a:buChar char="•"/>
              </a:pPr>
              <a:r>
                <a:rPr lang="es-AR" sz="1400" b="1" dirty="0" smtClean="0">
                  <a:solidFill>
                    <a:srgbClr val="080808"/>
                  </a:solidFill>
                </a:rPr>
                <a:t>Hechos percibidos</a:t>
              </a:r>
            </a:p>
            <a:p>
              <a:pPr marL="173038" indent="-173038">
                <a:spcBef>
                  <a:spcPts val="300"/>
                </a:spcBef>
                <a:buFont typeface="Arial" pitchFamily="34" charset="0"/>
                <a:buChar char="•"/>
              </a:pPr>
              <a:r>
                <a:rPr lang="es-AR" sz="1400" b="1" dirty="0" smtClean="0">
                  <a:solidFill>
                    <a:srgbClr val="080808"/>
                  </a:solidFill>
                </a:rPr>
                <a:t>Inferencias</a:t>
              </a:r>
            </a:p>
            <a:p>
              <a:pPr marL="173038" indent="-173038">
                <a:spcBef>
                  <a:spcPts val="300"/>
                </a:spcBef>
                <a:buFont typeface="Arial" pitchFamily="34" charset="0"/>
                <a:buChar char="•"/>
              </a:pPr>
              <a:r>
                <a:rPr lang="es-AR" sz="1400" b="1" dirty="0" smtClean="0">
                  <a:solidFill>
                    <a:srgbClr val="080808"/>
                  </a:solidFill>
                </a:rPr>
                <a:t>Valores</a:t>
              </a:r>
            </a:p>
            <a:p>
              <a:pPr marL="173038" indent="-173038">
                <a:spcBef>
                  <a:spcPts val="300"/>
                </a:spcBef>
                <a:buFont typeface="Arial" pitchFamily="34" charset="0"/>
                <a:buChar char="•"/>
              </a:pPr>
              <a:r>
                <a:rPr lang="es-AR" sz="1400" dirty="0" smtClean="0">
                  <a:solidFill>
                    <a:srgbClr val="080808"/>
                  </a:solidFill>
                </a:rPr>
                <a:t>Creencias</a:t>
              </a:r>
              <a:endParaRPr lang="es-AR" sz="1400" b="1" dirty="0" smtClean="0">
                <a:solidFill>
                  <a:srgbClr val="080808"/>
                </a:solidFill>
              </a:endParaRPr>
            </a:p>
            <a:p>
              <a:pPr marL="173038" indent="-173038">
                <a:spcBef>
                  <a:spcPts val="300"/>
                </a:spcBef>
                <a:buFont typeface="Arial" pitchFamily="34" charset="0"/>
                <a:buChar char="•"/>
              </a:pPr>
              <a:r>
                <a:rPr lang="es-AR" sz="1400" b="1" dirty="0" smtClean="0">
                  <a:solidFill>
                    <a:srgbClr val="080808"/>
                  </a:solidFill>
                </a:rPr>
                <a:t>Interpretaciones</a:t>
              </a:r>
            </a:p>
            <a:p>
              <a:pPr marL="173038" indent="-173038">
                <a:spcBef>
                  <a:spcPts val="300"/>
                </a:spcBef>
                <a:buFont typeface="Arial" pitchFamily="34" charset="0"/>
                <a:buChar char="•"/>
              </a:pPr>
              <a:r>
                <a:rPr lang="es-AR" sz="1400" b="1" dirty="0" smtClean="0">
                  <a:solidFill>
                    <a:srgbClr val="080808"/>
                  </a:solidFill>
                </a:rPr>
                <a:t>Opiniones</a:t>
              </a:r>
            </a:p>
            <a:p>
              <a:pPr marL="173038" indent="-173038">
                <a:spcBef>
                  <a:spcPts val="300"/>
                </a:spcBef>
                <a:buFont typeface="Arial" pitchFamily="34" charset="0"/>
                <a:buChar char="•"/>
              </a:pPr>
              <a:r>
                <a:rPr lang="es-AR" sz="1400" b="1" dirty="0">
                  <a:solidFill>
                    <a:srgbClr val="080808"/>
                  </a:solidFill>
                </a:rPr>
                <a:t>E</a:t>
              </a:r>
              <a:r>
                <a:rPr lang="es-AR" sz="1400" b="1" dirty="0" smtClean="0">
                  <a:solidFill>
                    <a:srgbClr val="080808"/>
                  </a:solidFill>
                </a:rPr>
                <a:t>mociones</a:t>
              </a:r>
            </a:p>
            <a:p>
              <a:pPr marL="173038" indent="-173038">
                <a:spcBef>
                  <a:spcPts val="300"/>
                </a:spcBef>
                <a:buFont typeface="Arial" pitchFamily="34" charset="0"/>
                <a:buChar char="•"/>
              </a:pPr>
              <a:r>
                <a:rPr lang="es-AR" sz="1400" b="1" dirty="0" smtClean="0">
                  <a:solidFill>
                    <a:srgbClr val="080808"/>
                  </a:solidFill>
                </a:rPr>
                <a:t>Deseos</a:t>
              </a:r>
              <a:endParaRPr lang="es-AR" sz="1400" b="1" dirty="0">
                <a:solidFill>
                  <a:srgbClr val="080808"/>
                </a:solidFill>
              </a:endParaRPr>
            </a:p>
          </p:txBody>
        </p:sp>
        <p:sp>
          <p:nvSpPr>
            <p:cNvPr id="80" name="Down Arrow 79"/>
            <p:cNvSpPr/>
            <p:nvPr/>
          </p:nvSpPr>
          <p:spPr>
            <a:xfrm>
              <a:off x="6944072" y="4869161"/>
              <a:ext cx="360040" cy="43204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86" name="Curved Up Arrow 85"/>
          <p:cNvSpPr/>
          <p:nvPr/>
        </p:nvSpPr>
        <p:spPr>
          <a:xfrm rot="1061868" flipH="1">
            <a:off x="1979499" y="3914702"/>
            <a:ext cx="4032448" cy="864096"/>
          </a:xfrm>
          <a:prstGeom prst="curved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87" name="Curved Up Arrow 86"/>
          <p:cNvSpPr/>
          <p:nvPr/>
        </p:nvSpPr>
        <p:spPr>
          <a:xfrm rot="9948918" flipH="1">
            <a:off x="1843378" y="951446"/>
            <a:ext cx="4032448" cy="864096"/>
          </a:xfrm>
          <a:prstGeom prst="curved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pic>
        <p:nvPicPr>
          <p:cNvPr id="34890" name="Picture 74" descr="http://i39.tinypic.com/2d98hp3.jpg"/>
          <p:cNvPicPr>
            <a:picLocks noChangeAspect="1" noChangeArrowheads="1"/>
          </p:cNvPicPr>
          <p:nvPr/>
        </p:nvPicPr>
        <p:blipFill>
          <a:blip r:embed="rId3" cstate="print"/>
          <a:srcRect/>
          <a:stretch>
            <a:fillRect/>
          </a:stretch>
        </p:blipFill>
        <p:spPr bwMode="auto">
          <a:xfrm>
            <a:off x="3059832" y="1869673"/>
            <a:ext cx="2425452" cy="2143125"/>
          </a:xfrm>
          <a:prstGeom prst="rect">
            <a:avLst/>
          </a:prstGeom>
          <a:noFill/>
        </p:spPr>
      </p:pic>
      <p:sp>
        <p:nvSpPr>
          <p:cNvPr id="16"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17"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8" name="Rectangle 2"/>
          <p:cNvSpPr txBox="1">
            <a:spLocks noChangeArrowheads="1"/>
          </p:cNvSpPr>
          <p:nvPr/>
        </p:nvSpPr>
        <p:spPr>
          <a:xfrm>
            <a:off x="279407" y="48942"/>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2800" b="1" i="0" u="none" strike="noStrike" kern="0" cap="none" spc="0" normalizeH="0" baseline="0" noProof="0" dirty="0" smtClean="0">
                <a:ln>
                  <a:noFill/>
                </a:ln>
                <a:solidFill>
                  <a:srgbClr val="002D62"/>
                </a:solidFill>
                <a:effectLst/>
                <a:uLnTx/>
                <a:uFillTx/>
                <a:latin typeface="+mj-lt"/>
                <a:ea typeface="+mj-ea"/>
                <a:cs typeface="+mj-cs"/>
              </a:rPr>
              <a:t>modelos mentales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wipe(left)">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wipe(right)">
                                      <p:cBhvr>
                                        <p:cTn id="2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www.canal8.com.ar/new/wp-content/uploads/2016/05/sol-890x395_c.jpg"/>
          <p:cNvPicPr>
            <a:picLocks noChangeAspect="1" noChangeArrowheads="1"/>
          </p:cNvPicPr>
          <p:nvPr/>
        </p:nvPicPr>
        <p:blipFill>
          <a:blip r:embed="rId2" cstate="print"/>
          <a:srcRect l="1558" r="19540"/>
          <a:stretch>
            <a:fillRect/>
          </a:stretch>
        </p:blipFill>
        <p:spPr bwMode="auto">
          <a:xfrm>
            <a:off x="0" y="452586"/>
            <a:ext cx="9144000" cy="5143500"/>
          </a:xfrm>
          <a:prstGeom prst="rect">
            <a:avLst/>
          </a:prstGeom>
          <a:noFill/>
          <a:ln w="9525">
            <a:noFill/>
            <a:miter lim="800000"/>
            <a:headEnd/>
            <a:tailEnd/>
          </a:ln>
        </p:spPr>
      </p:pic>
      <p:sp>
        <p:nvSpPr>
          <p:cNvPr id="7" name="6 Rectángulo"/>
          <p:cNvSpPr/>
          <p:nvPr/>
        </p:nvSpPr>
        <p:spPr>
          <a:xfrm>
            <a:off x="5" y="0"/>
            <a:ext cx="6228457" cy="5338986"/>
          </a:xfrm>
          <a:prstGeom prst="rect">
            <a:avLst/>
          </a:prstGeom>
          <a:gradFill flip="none" rotWithShape="1">
            <a:gsLst>
              <a:gs pos="0">
                <a:schemeClr val="bg1">
                  <a:lumMod val="100000"/>
                </a:schemeClr>
              </a:gs>
              <a:gs pos="50000">
                <a:schemeClr val="bg1">
                  <a:alpha val="76000"/>
                </a:schemeClr>
              </a:gs>
              <a:gs pos="70000">
                <a:srgbClr val="FFFFFF">
                  <a:alpha val="52000"/>
                </a:srgbClr>
              </a:gs>
              <a:gs pos="98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1" tIns="45711" rIns="91421" bIns="45711" anchor="ctr"/>
          <a:lstStyle/>
          <a:p>
            <a:pPr defTabSz="914212">
              <a:defRPr/>
            </a:pPr>
            <a:endParaRPr lang="en-US" dirty="0">
              <a:solidFill>
                <a:prstClr val="white"/>
              </a:solidFill>
            </a:endParaRPr>
          </a:p>
        </p:txBody>
      </p:sp>
      <p:sp>
        <p:nvSpPr>
          <p:cNvPr id="8"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8916" name="1 Título"/>
          <p:cNvSpPr>
            <a:spLocks noGrp="1"/>
          </p:cNvSpPr>
          <p:nvPr>
            <p:ph type="title"/>
          </p:nvPr>
        </p:nvSpPr>
        <p:spPr>
          <a:xfrm>
            <a:off x="279407" y="51471"/>
            <a:ext cx="8685213" cy="434578"/>
          </a:xfrm>
        </p:spPr>
        <p:txBody>
          <a:bodyPr/>
          <a:lstStyle/>
          <a:p>
            <a:r>
              <a:rPr lang="es-AR" dirty="0" err="1" smtClean="0">
                <a:solidFill>
                  <a:schemeClr val="tx1"/>
                </a:solidFill>
              </a:rPr>
              <a:t>check</a:t>
            </a:r>
            <a:r>
              <a:rPr lang="es-AR" dirty="0" smtClean="0">
                <a:solidFill>
                  <a:schemeClr val="tx1"/>
                </a:solidFill>
              </a:rPr>
              <a:t> in (preparación)</a:t>
            </a:r>
          </a:p>
        </p:txBody>
      </p:sp>
      <p:sp>
        <p:nvSpPr>
          <p:cNvPr id="6" name="5 Marcador de contenido"/>
          <p:cNvSpPr>
            <a:spLocks noGrp="1"/>
          </p:cNvSpPr>
          <p:nvPr>
            <p:ph idx="1"/>
          </p:nvPr>
        </p:nvSpPr>
        <p:spPr>
          <a:xfrm>
            <a:off x="179512" y="1203600"/>
            <a:ext cx="5544616" cy="3393839"/>
          </a:xfrm>
        </p:spPr>
        <p:txBody>
          <a:bodyPr>
            <a:noAutofit/>
          </a:bodyPr>
          <a:lstStyle/>
          <a:p>
            <a:pPr marL="261882" indent="-261882">
              <a:defRPr/>
            </a:pPr>
            <a:r>
              <a:rPr lang="es-ES" sz="2000" b="0" dirty="0" smtClean="0">
                <a:solidFill>
                  <a:schemeClr val="tx1"/>
                </a:solidFill>
              </a:rPr>
              <a:t>Cada </a:t>
            </a:r>
            <a:r>
              <a:rPr lang="es-ES" sz="2000" b="0" dirty="0">
                <a:solidFill>
                  <a:schemeClr val="tx1"/>
                </a:solidFill>
              </a:rPr>
              <a:t>grupo dibuja un sol en una hoja con tantos rayos como personas haya en el grupo.</a:t>
            </a:r>
          </a:p>
          <a:p>
            <a:pPr marL="261882" indent="-261882">
              <a:defRPr/>
            </a:pPr>
            <a:r>
              <a:rPr lang="es-ES" sz="2000" b="0" dirty="0"/>
              <a:t>En cada rayo del sol, anotan </a:t>
            </a:r>
            <a:r>
              <a:rPr lang="es-ES" sz="2000" b="0" dirty="0" smtClean="0"/>
              <a:t>el nombre de un integrante y un rasgo o característica que lo distingue de sus compañeros de </a:t>
            </a:r>
            <a:r>
              <a:rPr lang="es-ES" sz="2000" b="0" dirty="0"/>
              <a:t>grupo.</a:t>
            </a:r>
          </a:p>
          <a:p>
            <a:pPr marL="261882" indent="-261882">
              <a:defRPr/>
            </a:pPr>
            <a:r>
              <a:rPr lang="es-ES" sz="2000" b="0" dirty="0" smtClean="0">
                <a:solidFill>
                  <a:schemeClr val="tx1"/>
                </a:solidFill>
              </a:rPr>
              <a:t>En </a:t>
            </a:r>
            <a:r>
              <a:rPr lang="es-ES" sz="2000" b="0" dirty="0">
                <a:solidFill>
                  <a:schemeClr val="tx1"/>
                </a:solidFill>
              </a:rPr>
              <a:t>el centro del sol </a:t>
            </a:r>
            <a:r>
              <a:rPr lang="es-ES" sz="2000" b="0" dirty="0" smtClean="0">
                <a:solidFill>
                  <a:schemeClr val="tx1"/>
                </a:solidFill>
              </a:rPr>
              <a:t>escriben tres </a:t>
            </a:r>
            <a:r>
              <a:rPr lang="es-ES" sz="2000" b="0" dirty="0">
                <a:solidFill>
                  <a:schemeClr val="tx1"/>
                </a:solidFill>
              </a:rPr>
              <a:t>cosas que tienen en común </a:t>
            </a:r>
            <a:r>
              <a:rPr lang="es-ES" sz="2000" b="0" dirty="0" smtClean="0">
                <a:solidFill>
                  <a:schemeClr val="tx1"/>
                </a:solidFill>
              </a:rPr>
              <a:t>los miembros </a:t>
            </a:r>
            <a:r>
              <a:rPr lang="es-ES" sz="2000" b="0" dirty="0">
                <a:solidFill>
                  <a:schemeClr val="tx1"/>
                </a:solidFill>
              </a:rPr>
              <a:t>del grupo. </a:t>
            </a:r>
            <a:endParaRPr lang="es-ES" sz="2000" b="0" dirty="0" smtClean="0">
              <a:solidFill>
                <a:schemeClr val="tx1"/>
              </a:solidFill>
            </a:endParaRPr>
          </a:p>
          <a:p>
            <a:pPr marL="0" indent="0">
              <a:buNone/>
              <a:defRPr/>
            </a:pPr>
            <a:r>
              <a:rPr lang="es-ES" sz="2000" b="0" dirty="0" smtClean="0">
                <a:solidFill>
                  <a:schemeClr val="tx1"/>
                </a:solidFill>
              </a:rPr>
              <a:t>.</a:t>
            </a:r>
            <a:endParaRPr lang="es-ES" sz="2000" b="0" dirty="0">
              <a:solidFill>
                <a:schemeClr val="tx1"/>
              </a:solidFill>
            </a:endParaRPr>
          </a:p>
          <a:p>
            <a:pPr marL="261882" lvl="1" indent="-261882">
              <a:defRPr/>
            </a:pPr>
            <a:endParaRPr lang="en-US" sz="1800" b="0" dirty="0">
              <a:solidFill>
                <a:schemeClr val="tx1"/>
              </a:solidFill>
            </a:endParaRPr>
          </a:p>
        </p:txBody>
      </p:sp>
      <p:sp>
        <p:nvSpPr>
          <p:cNvPr id="11" name="10 Marcador de número de diapositiva"/>
          <p:cNvSpPr>
            <a:spLocks noGrp="1"/>
          </p:cNvSpPr>
          <p:nvPr>
            <p:ph type="sldNum" sz="quarter" idx="10"/>
          </p:nvPr>
        </p:nvSpPr>
        <p:spPr>
          <a:xfrm>
            <a:off x="6553280" y="4767618"/>
            <a:ext cx="2133079" cy="273751"/>
          </a:xfrm>
        </p:spPr>
        <p:txBody>
          <a:bodyPr/>
          <a:lstStyle/>
          <a:p>
            <a:pPr>
              <a:defRPr/>
            </a:pPr>
            <a:fld id="{354FB02C-65F5-4390-B8C3-341FD87CCF17}" type="slidenum">
              <a:rPr lang="en-US" smtClean="0">
                <a:solidFill>
                  <a:prstClr val="black">
                    <a:tint val="75000"/>
                  </a:prstClr>
                </a:solidFill>
              </a:rPr>
              <a:pPr>
                <a:defRPr/>
              </a:pPr>
              <a:t>4</a:t>
            </a:fld>
            <a:endParaRPr lang="en-US">
              <a:solidFill>
                <a:prstClr val="black">
                  <a:tint val="75000"/>
                </a:prst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5"/>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pixers.es/image/1/400/n8nLuY1M812MS6UU9M0ZI81KdNHTEi9ZQ6cSPRENJ6DZypmSfpkQbpHMEpHRfNDXw79Qhokeh72RhoHRh72MhF3FqzSKhZkaMR3KhRGKm5dRkRHT0NnasiGaho2F0Rni/72/71/25/0072712535/1/fotomural-estaca-de-madera-wooden.jpg"/>
          <p:cNvPicPr>
            <a:picLocks noChangeAspect="1" noChangeArrowheads="1"/>
          </p:cNvPicPr>
          <p:nvPr/>
        </p:nvPicPr>
        <p:blipFill>
          <a:blip r:embed="rId3" cstate="print"/>
          <a:srcRect/>
          <a:stretch>
            <a:fillRect/>
          </a:stretch>
        </p:blipFill>
        <p:spPr bwMode="auto">
          <a:xfrm>
            <a:off x="5004048" y="1496449"/>
            <a:ext cx="4122035" cy="3091526"/>
          </a:xfrm>
          <a:prstGeom prst="rect">
            <a:avLst/>
          </a:prstGeom>
          <a:noFill/>
        </p:spPr>
      </p:pic>
      <p:sp>
        <p:nvSpPr>
          <p:cNvPr id="5" name="Title 1"/>
          <p:cNvSpPr>
            <a:spLocks noGrp="1"/>
          </p:cNvSpPr>
          <p:nvPr>
            <p:ph type="title"/>
          </p:nvPr>
        </p:nvSpPr>
        <p:spPr>
          <a:xfrm>
            <a:off x="472524" y="207311"/>
            <a:ext cx="8028384" cy="378042"/>
          </a:xfrm>
        </p:spPr>
        <p:txBody>
          <a:bodyPr>
            <a:noAutofit/>
          </a:bodyPr>
          <a:lstStyle/>
          <a:p>
            <a:r>
              <a:rPr lang="es-AR" sz="3200" b="0" kern="1200" dirty="0" smtClean="0">
                <a:latin typeface="Tahoma" pitchFamily="34" charset="0"/>
                <a:ea typeface="+mn-ea"/>
                <a:cs typeface="+mn-cs"/>
              </a:rPr>
              <a:t>Estacas inhibidoras</a:t>
            </a:r>
            <a:endParaRPr lang="es-AR" sz="3200" b="0" kern="1200" dirty="0">
              <a:latin typeface="Tahoma" pitchFamily="34" charset="0"/>
              <a:ea typeface="+mn-ea"/>
              <a:cs typeface="+mn-cs"/>
            </a:endParaRPr>
          </a:p>
        </p:txBody>
      </p:sp>
      <p:sp>
        <p:nvSpPr>
          <p:cNvPr id="10" name="TextBox 9"/>
          <p:cNvSpPr txBox="1"/>
          <p:nvPr/>
        </p:nvSpPr>
        <p:spPr>
          <a:xfrm>
            <a:off x="611560" y="915566"/>
            <a:ext cx="4903978" cy="3754874"/>
          </a:xfrm>
          <a:prstGeom prst="rect">
            <a:avLst/>
          </a:prstGeom>
          <a:noFill/>
        </p:spPr>
        <p:txBody>
          <a:bodyPr wrap="square" rtlCol="0">
            <a:spAutoFit/>
          </a:bodyPr>
          <a:lstStyle/>
          <a:p>
            <a:pPr algn="ctr"/>
            <a:r>
              <a:rPr lang="es-AR" sz="2800" b="0" dirty="0" smtClean="0">
                <a:solidFill>
                  <a:srgbClr val="080808"/>
                </a:solidFill>
              </a:rPr>
              <a:t>son historias que sostenemos</a:t>
            </a:r>
          </a:p>
          <a:p>
            <a:pPr algn="ctr"/>
            <a:r>
              <a:rPr lang="es-AR" sz="2800" b="0" dirty="0" smtClean="0">
                <a:solidFill>
                  <a:srgbClr val="080808"/>
                </a:solidFill>
              </a:rPr>
              <a:t>que limitan nuestra capacidad de expandir nuestros modelos mentales.</a:t>
            </a:r>
          </a:p>
          <a:p>
            <a:pPr algn="ctr"/>
            <a:r>
              <a:rPr lang="es-AR" sz="2800" b="0" dirty="0" smtClean="0">
                <a:solidFill>
                  <a:srgbClr val="080808"/>
                </a:solidFill>
              </a:rPr>
              <a:t>es decir,</a:t>
            </a:r>
          </a:p>
          <a:p>
            <a:pPr algn="ctr"/>
            <a:r>
              <a:rPr lang="es-AR" sz="2800" b="0" dirty="0" smtClean="0">
                <a:solidFill>
                  <a:srgbClr val="080808"/>
                </a:solidFill>
              </a:rPr>
              <a:t> de cambiar, de innovar,</a:t>
            </a:r>
          </a:p>
          <a:p>
            <a:pPr algn="ctr">
              <a:spcBef>
                <a:spcPts val="0"/>
              </a:spcBef>
            </a:pPr>
            <a:r>
              <a:rPr lang="es-AR" sz="2800" b="0" dirty="0" smtClean="0">
                <a:solidFill>
                  <a:srgbClr val="080808"/>
                </a:solidFill>
              </a:rPr>
              <a:t>de aprender.</a:t>
            </a:r>
            <a:endParaRPr lang="es-AR" sz="2800" b="0" dirty="0">
              <a:solidFill>
                <a:srgbClr val="080808"/>
              </a:solidFill>
            </a:endParaRPr>
          </a:p>
        </p:txBody>
      </p:sp>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8"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 name="Rectangle 2"/>
          <p:cNvSpPr txBox="1">
            <a:spLocks noChangeArrowheads="1"/>
          </p:cNvSpPr>
          <p:nvPr/>
        </p:nvSpPr>
        <p:spPr>
          <a:xfrm>
            <a:off x="279407" y="48942"/>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800" kern="0" dirty="0" smtClean="0">
                <a:latin typeface="+mj-lt"/>
                <a:ea typeface="+mj-ea"/>
                <a:cs typeface="+mj-cs"/>
              </a:rPr>
              <a:t>e</a:t>
            </a:r>
            <a:r>
              <a:rPr kumimoji="0" lang="es-ES" sz="2800" b="1" i="0" u="none" strike="noStrike" kern="0" cap="none" spc="0" normalizeH="0" baseline="0" noProof="0" dirty="0" err="1" smtClean="0">
                <a:ln>
                  <a:noFill/>
                </a:ln>
                <a:solidFill>
                  <a:srgbClr val="002D62"/>
                </a:solidFill>
                <a:effectLst/>
                <a:uLnTx/>
                <a:uFillTx/>
                <a:latin typeface="+mj-lt"/>
                <a:ea typeface="+mj-ea"/>
                <a:cs typeface="+mj-cs"/>
              </a:rPr>
              <a:t>stacas</a:t>
            </a:r>
            <a:r>
              <a:rPr kumimoji="0" lang="es-ES" sz="2800" b="1" i="0" u="none" strike="noStrike" kern="0" cap="none" spc="0" normalizeH="0" baseline="0" noProof="0" dirty="0" smtClean="0">
                <a:ln>
                  <a:noFill/>
                </a:ln>
                <a:solidFill>
                  <a:srgbClr val="002D62"/>
                </a:solidFill>
                <a:effectLst/>
                <a:uLnTx/>
                <a:uFillTx/>
                <a:latin typeface="+mj-lt"/>
                <a:ea typeface="+mj-ea"/>
                <a:cs typeface="+mj-cs"/>
              </a:rPr>
              <a:t> inhibidoras</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bwMode="auto">
          <a:xfrm>
            <a:off x="-3050" y="-128550"/>
            <a:ext cx="5064369" cy="527205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pic>
        <p:nvPicPr>
          <p:cNvPr id="29700" name="Picture 9" descr="imp"/>
          <p:cNvPicPr>
            <a:picLocks noChangeAspect="1" noChangeArrowheads="1"/>
          </p:cNvPicPr>
          <p:nvPr/>
        </p:nvPicPr>
        <p:blipFill>
          <a:blip r:embed="rId3" cstate="print"/>
          <a:srcRect/>
          <a:stretch>
            <a:fillRect/>
          </a:stretch>
        </p:blipFill>
        <p:spPr bwMode="auto">
          <a:xfrm>
            <a:off x="5072561" y="0"/>
            <a:ext cx="4071438" cy="5143500"/>
          </a:xfrm>
          <a:prstGeom prst="rect">
            <a:avLst/>
          </a:prstGeom>
          <a:noFill/>
          <a:ln w="9525">
            <a:noFill/>
            <a:miter lim="800000"/>
            <a:headEnd/>
            <a:tailEnd/>
          </a:ln>
        </p:spPr>
      </p:pic>
      <p:sp>
        <p:nvSpPr>
          <p:cNvPr id="6" name="5 Marcador de número de diapositiva"/>
          <p:cNvSpPr>
            <a:spLocks noGrp="1"/>
          </p:cNvSpPr>
          <p:nvPr>
            <p:ph type="sldNum" sz="quarter" idx="4294967295"/>
          </p:nvPr>
        </p:nvSpPr>
        <p:spPr>
          <a:xfrm>
            <a:off x="7010400" y="4943475"/>
            <a:ext cx="2133600" cy="200025"/>
          </a:xfrm>
          <a:prstGeom prst="rect">
            <a:avLst/>
          </a:prstGeom>
        </p:spPr>
        <p:txBody>
          <a:bodyPr/>
          <a:lstStyle/>
          <a:p>
            <a:pPr>
              <a:defRPr/>
            </a:pPr>
            <a:r>
              <a:rPr lang="en-US"/>
              <a:t>| </a:t>
            </a:r>
            <a:fld id="{2253D77B-73F0-49ED-914F-71BBCC1FFC52}" type="slidenum">
              <a:rPr lang="en-US" smtClean="0">
                <a:solidFill>
                  <a:srgbClr val="B2B2B2"/>
                </a:solidFill>
              </a:rPr>
              <a:pPr>
                <a:defRPr/>
              </a:pPr>
              <a:t>41</a:t>
            </a:fld>
            <a:endParaRPr lang="en-US">
              <a:solidFill>
                <a:srgbClr val="B2B2B2"/>
              </a:solidFill>
            </a:endParaRPr>
          </a:p>
        </p:txBody>
      </p:sp>
      <p:sp>
        <p:nvSpPr>
          <p:cNvPr id="8" name="Text Box 5"/>
          <p:cNvSpPr txBox="1">
            <a:spLocks noChangeArrowheads="1"/>
          </p:cNvSpPr>
          <p:nvPr/>
        </p:nvSpPr>
        <p:spPr bwMode="auto">
          <a:xfrm>
            <a:off x="108025" y="123478"/>
            <a:ext cx="4819999" cy="2736008"/>
          </a:xfrm>
          <a:prstGeom prst="rect">
            <a:avLst/>
          </a:prstGeom>
          <a:solidFill>
            <a:srgbClr val="000000"/>
          </a:solidFill>
          <a:ln w="9525">
            <a:noFill/>
            <a:miter lim="800000"/>
            <a:headEnd/>
            <a:tailEnd/>
          </a:ln>
        </p:spPr>
        <p:txBody>
          <a:bodyPr/>
          <a:lstStyle/>
          <a:p>
            <a:pPr algn="ctr"/>
            <a:endParaRPr lang="en-US" sz="2400" dirty="0">
              <a:solidFill>
                <a:srgbClr val="FFFFFF"/>
              </a:solidFill>
              <a:latin typeface="Lato" panose="020F0502020204030203" pitchFamily="34" charset="0"/>
              <a:ea typeface="Lato" panose="020F0502020204030203" pitchFamily="34" charset="0"/>
              <a:cs typeface="Lato" panose="020F0502020204030203" pitchFamily="34" charset="0"/>
            </a:endParaRPr>
          </a:p>
          <a:p>
            <a:pPr algn="ctr"/>
            <a:r>
              <a:rPr lang="en-US" sz="3600" i="1" dirty="0" smtClean="0">
                <a:solidFill>
                  <a:srgbClr val="FFFFFF"/>
                </a:solidFill>
                <a:latin typeface="Lato" panose="020F0502020204030203" pitchFamily="34" charset="0"/>
                <a:ea typeface="Lato" panose="020F0502020204030203" pitchFamily="34" charset="0"/>
                <a:cs typeface="Lato" panose="020F0502020204030203" pitchFamily="34" charset="0"/>
              </a:rPr>
              <a:t>“</a:t>
            </a:r>
            <a:r>
              <a:rPr lang="en-US" sz="3600" i="1" dirty="0" err="1" smtClean="0">
                <a:solidFill>
                  <a:srgbClr val="FFFFFF"/>
                </a:solidFill>
                <a:latin typeface="Lato" panose="020F0502020204030203" pitchFamily="34" charset="0"/>
                <a:ea typeface="Lato" panose="020F0502020204030203" pitchFamily="34" charset="0"/>
                <a:cs typeface="Lato" panose="020F0502020204030203" pitchFamily="34" charset="0"/>
              </a:rPr>
              <a:t>Creo</a:t>
            </a:r>
            <a:r>
              <a:rPr lang="en-US" sz="3600" i="1" dirty="0" smtClean="0">
                <a:solidFill>
                  <a:srgbClr val="FFFFFF"/>
                </a:solidFill>
                <a:latin typeface="Lato" panose="020F0502020204030203" pitchFamily="34" charset="0"/>
                <a:ea typeface="Lato" panose="020F0502020204030203" pitchFamily="34" charset="0"/>
                <a:cs typeface="Lato" panose="020F0502020204030203" pitchFamily="34" charset="0"/>
              </a:rPr>
              <a:t> que </a:t>
            </a:r>
            <a:r>
              <a:rPr lang="en-US" sz="3600" i="1" dirty="0" err="1" smtClean="0">
                <a:solidFill>
                  <a:srgbClr val="FFFFFF"/>
                </a:solidFill>
                <a:latin typeface="Lato" panose="020F0502020204030203" pitchFamily="34" charset="0"/>
                <a:ea typeface="Lato" panose="020F0502020204030203" pitchFamily="34" charset="0"/>
                <a:cs typeface="Lato" panose="020F0502020204030203" pitchFamily="34" charset="0"/>
              </a:rPr>
              <a:t>existe</a:t>
            </a:r>
            <a:r>
              <a:rPr lang="en-US" sz="3600" i="1" dirty="0" smtClean="0">
                <a:solidFill>
                  <a:srgbClr val="FFFFFF"/>
                </a:solidFill>
                <a:latin typeface="Lato" panose="020F0502020204030203" pitchFamily="34" charset="0"/>
                <a:ea typeface="Lato" panose="020F0502020204030203" pitchFamily="34" charset="0"/>
                <a:cs typeface="Lato" panose="020F0502020204030203" pitchFamily="34" charset="0"/>
              </a:rPr>
              <a:t> un </a:t>
            </a:r>
            <a:r>
              <a:rPr lang="en-US" sz="3600" i="1" dirty="0" err="1" smtClean="0">
                <a:solidFill>
                  <a:srgbClr val="FFFFFF"/>
                </a:solidFill>
                <a:latin typeface="Lato" panose="020F0502020204030203" pitchFamily="34" charset="0"/>
                <a:ea typeface="Lato" panose="020F0502020204030203" pitchFamily="34" charset="0"/>
                <a:cs typeface="Lato" panose="020F0502020204030203" pitchFamily="34" charset="0"/>
              </a:rPr>
              <a:t>mercado</a:t>
            </a:r>
            <a:r>
              <a:rPr lang="en-US" sz="3600" i="1" dirty="0" smtClean="0">
                <a:solidFill>
                  <a:srgbClr val="FFFFFF"/>
                </a:solidFill>
                <a:latin typeface="Lato" panose="020F0502020204030203" pitchFamily="34" charset="0"/>
                <a:ea typeface="Lato" panose="020F0502020204030203" pitchFamily="34" charset="0"/>
                <a:cs typeface="Lato" panose="020F0502020204030203" pitchFamily="34" charset="0"/>
              </a:rPr>
              <a:t> </a:t>
            </a:r>
            <a:r>
              <a:rPr lang="en-US" sz="3600" i="1" dirty="0" err="1" smtClean="0">
                <a:solidFill>
                  <a:srgbClr val="FFFFFF"/>
                </a:solidFill>
                <a:latin typeface="Lato" panose="020F0502020204030203" pitchFamily="34" charset="0"/>
                <a:ea typeface="Lato" panose="020F0502020204030203" pitchFamily="34" charset="0"/>
                <a:cs typeface="Lato" panose="020F0502020204030203" pitchFamily="34" charset="0"/>
              </a:rPr>
              <a:t>mundial</a:t>
            </a:r>
            <a:r>
              <a:rPr lang="en-US" sz="3600" i="1" dirty="0" smtClean="0">
                <a:solidFill>
                  <a:srgbClr val="FFFFFF"/>
                </a:solidFill>
                <a:latin typeface="Lato" panose="020F0502020204030203" pitchFamily="34" charset="0"/>
                <a:ea typeface="Lato" panose="020F0502020204030203" pitchFamily="34" charset="0"/>
                <a:cs typeface="Lato" panose="020F0502020204030203" pitchFamily="34" charset="0"/>
              </a:rPr>
              <a:t> para </a:t>
            </a:r>
            <a:r>
              <a:rPr lang="en-US" sz="3600" i="1" dirty="0" err="1" smtClean="0">
                <a:solidFill>
                  <a:srgbClr val="FFFFFF"/>
                </a:solidFill>
                <a:latin typeface="Lato" panose="020F0502020204030203" pitchFamily="34" charset="0"/>
                <a:ea typeface="Lato" panose="020F0502020204030203" pitchFamily="34" charset="0"/>
                <a:cs typeface="Lato" panose="020F0502020204030203" pitchFamily="34" charset="0"/>
              </a:rPr>
              <a:t>unas</a:t>
            </a:r>
            <a:r>
              <a:rPr lang="en-US" sz="3600" i="1" dirty="0" smtClean="0">
                <a:solidFill>
                  <a:srgbClr val="FFFFFF"/>
                </a:solidFill>
                <a:latin typeface="Lato" panose="020F0502020204030203" pitchFamily="34" charset="0"/>
                <a:ea typeface="Lato" panose="020F0502020204030203" pitchFamily="34" charset="0"/>
                <a:cs typeface="Lato" panose="020F0502020204030203" pitchFamily="34" charset="0"/>
              </a:rPr>
              <a:t> </a:t>
            </a:r>
            <a:r>
              <a:rPr lang="en-US" sz="3600" i="1" dirty="0" err="1" smtClean="0">
                <a:solidFill>
                  <a:srgbClr val="FFFFFF"/>
                </a:solidFill>
                <a:latin typeface="Lato" panose="020F0502020204030203" pitchFamily="34" charset="0"/>
                <a:ea typeface="Lato" panose="020F0502020204030203" pitchFamily="34" charset="0"/>
                <a:cs typeface="Lato" panose="020F0502020204030203" pitchFamily="34" charset="0"/>
              </a:rPr>
              <a:t>cinco</a:t>
            </a:r>
            <a:r>
              <a:rPr lang="en-US" sz="3600" i="1" dirty="0" smtClean="0">
                <a:solidFill>
                  <a:srgbClr val="FFFFFF"/>
                </a:solidFill>
                <a:latin typeface="Lato" panose="020F0502020204030203" pitchFamily="34" charset="0"/>
                <a:ea typeface="Lato" panose="020F0502020204030203" pitchFamily="34" charset="0"/>
                <a:cs typeface="Lato" panose="020F0502020204030203" pitchFamily="34" charset="0"/>
              </a:rPr>
              <a:t> </a:t>
            </a:r>
            <a:r>
              <a:rPr lang="en-US" sz="3600" i="1" dirty="0" err="1" smtClean="0">
                <a:solidFill>
                  <a:srgbClr val="FFFFFF"/>
                </a:solidFill>
                <a:latin typeface="Lato" panose="020F0502020204030203" pitchFamily="34" charset="0"/>
                <a:ea typeface="Lato" panose="020F0502020204030203" pitchFamily="34" charset="0"/>
                <a:cs typeface="Lato" panose="020F0502020204030203" pitchFamily="34" charset="0"/>
              </a:rPr>
              <a:t>computadoras</a:t>
            </a:r>
            <a:r>
              <a:rPr lang="en-US" sz="3600" i="1" dirty="0" smtClean="0">
                <a:solidFill>
                  <a:srgbClr val="FFFFFF"/>
                </a:solidFill>
                <a:latin typeface="Lato" panose="020F0502020204030203" pitchFamily="34" charset="0"/>
                <a:ea typeface="Lato" panose="020F0502020204030203" pitchFamily="34" charset="0"/>
                <a:cs typeface="Lato" panose="020F0502020204030203" pitchFamily="34" charset="0"/>
              </a:rPr>
              <a:t>” </a:t>
            </a:r>
            <a:endParaRPr lang="en-US" sz="3600" i="1" dirty="0">
              <a:solidFill>
                <a:srgbClr val="FFFFFF"/>
              </a:solidFill>
              <a:latin typeface="Lato" panose="020F0502020204030203" pitchFamily="34" charset="0"/>
              <a:ea typeface="Lato" panose="020F0502020204030203" pitchFamily="34" charset="0"/>
              <a:cs typeface="Lato" panose="020F0502020204030203" pitchFamily="34" charset="0"/>
            </a:endParaRPr>
          </a:p>
          <a:p>
            <a:pPr algn="ctr"/>
            <a:endParaRPr lang="en-US" i="1" dirty="0">
              <a:solidFill>
                <a:srgbClr val="FFFFFF"/>
              </a:solidFill>
              <a:latin typeface="Lato" panose="020F0502020204030203" pitchFamily="34" charset="0"/>
              <a:ea typeface="Lato" panose="020F0502020204030203" pitchFamily="34" charset="0"/>
              <a:cs typeface="Lato" panose="020F0502020204030203" pitchFamily="34" charset="0"/>
            </a:endParaRPr>
          </a:p>
          <a:p>
            <a:pPr algn="ctr"/>
            <a:endParaRPr lang="en-US" sz="2400" i="1" dirty="0">
              <a:solidFill>
                <a:srgbClr val="FFFFFF"/>
              </a:solidFill>
              <a:latin typeface="Lato" panose="020F0502020204030203" pitchFamily="34" charset="0"/>
              <a:ea typeface="Lato" panose="020F0502020204030203" pitchFamily="34" charset="0"/>
              <a:cs typeface="Lato" panose="020F0502020204030203" pitchFamily="34" charset="0"/>
            </a:endParaRPr>
          </a:p>
          <a:p>
            <a:pPr algn="ctr"/>
            <a:r>
              <a:rPr lang="en-US" sz="2000" dirty="0" err="1" smtClean="0">
                <a:solidFill>
                  <a:srgbClr val="FFFFFF"/>
                </a:solidFill>
                <a:latin typeface="Lato" panose="020F0502020204030203" pitchFamily="34" charset="0"/>
                <a:ea typeface="Lato" panose="020F0502020204030203" pitchFamily="34" charset="0"/>
                <a:cs typeface="Lato" panose="020F0502020204030203" pitchFamily="34" charset="0"/>
              </a:rPr>
              <a:t>Frase</a:t>
            </a:r>
            <a:r>
              <a:rPr lang="en-US" sz="2000" dirty="0" smtClean="0">
                <a:solidFill>
                  <a:srgbClr val="FFFFFF"/>
                </a:solidFill>
                <a:latin typeface="Lato" panose="020F0502020204030203" pitchFamily="34" charset="0"/>
                <a:ea typeface="Lato" panose="020F0502020204030203" pitchFamily="34" charset="0"/>
                <a:cs typeface="Lato" panose="020F0502020204030203" pitchFamily="34" charset="0"/>
              </a:rPr>
              <a:t> atribuida a </a:t>
            </a:r>
            <a:r>
              <a:rPr lang="en-US" sz="2000" dirty="0">
                <a:solidFill>
                  <a:srgbClr val="FFFFFF"/>
                </a:solidFill>
                <a:latin typeface="Lato" panose="020F0502020204030203" pitchFamily="34" charset="0"/>
                <a:ea typeface="Lato" panose="020F0502020204030203" pitchFamily="34" charset="0"/>
                <a:cs typeface="Lato" panose="020F0502020204030203" pitchFamily="34" charset="0"/>
              </a:rPr>
              <a:t>Thomas J. Watson </a:t>
            </a:r>
            <a:r>
              <a:rPr lang="en-US" sz="2000" dirty="0" smtClean="0">
                <a:solidFill>
                  <a:srgbClr val="FFFFFF"/>
                </a:solidFill>
                <a:latin typeface="Lato" panose="020F0502020204030203" pitchFamily="34" charset="0"/>
                <a:ea typeface="Lato" panose="020F0502020204030203" pitchFamily="34" charset="0"/>
                <a:cs typeface="Lato" panose="020F0502020204030203" pitchFamily="34" charset="0"/>
              </a:rPr>
              <a:t>(</a:t>
            </a:r>
            <a:r>
              <a:rPr lang="en-US" sz="2000" dirty="0" err="1" smtClean="0">
                <a:solidFill>
                  <a:srgbClr val="FFFFFF"/>
                </a:solidFill>
                <a:latin typeface="Lato" panose="020F0502020204030203" pitchFamily="34" charset="0"/>
                <a:ea typeface="Lato" panose="020F0502020204030203" pitchFamily="34" charset="0"/>
                <a:cs typeface="Lato" panose="020F0502020204030203" pitchFamily="34" charset="0"/>
              </a:rPr>
              <a:t>Presidente</a:t>
            </a:r>
            <a:r>
              <a:rPr lang="en-US" sz="2000" dirty="0" smtClean="0">
                <a:solidFill>
                  <a:srgbClr val="FFFFFF"/>
                </a:solidFill>
                <a:latin typeface="Lato" panose="020F0502020204030203" pitchFamily="34" charset="0"/>
                <a:ea typeface="Lato" panose="020F0502020204030203" pitchFamily="34" charset="0"/>
                <a:cs typeface="Lato" panose="020F0502020204030203" pitchFamily="34" charset="0"/>
              </a:rPr>
              <a:t> del </a:t>
            </a:r>
            <a:r>
              <a:rPr lang="en-US" sz="2000" dirty="0">
                <a:solidFill>
                  <a:srgbClr val="FFFFFF"/>
                </a:solidFill>
                <a:latin typeface="Lato" panose="020F0502020204030203" pitchFamily="34" charset="0"/>
                <a:ea typeface="Lato" panose="020F0502020204030203" pitchFamily="34" charset="0"/>
                <a:cs typeface="Lato" panose="020F0502020204030203" pitchFamily="34" charset="0"/>
              </a:rPr>
              <a:t>Board </a:t>
            </a:r>
            <a:r>
              <a:rPr lang="en-US" sz="2000" dirty="0" smtClean="0">
                <a:solidFill>
                  <a:srgbClr val="FFFFFF"/>
                </a:solidFill>
                <a:latin typeface="Lato" panose="020F0502020204030203" pitchFamily="34" charset="0"/>
                <a:ea typeface="Lato" panose="020F0502020204030203" pitchFamily="34" charset="0"/>
                <a:cs typeface="Lato" panose="020F0502020204030203" pitchFamily="34" charset="0"/>
              </a:rPr>
              <a:t>de </a:t>
            </a:r>
            <a:r>
              <a:rPr lang="en-US" sz="2000" dirty="0">
                <a:solidFill>
                  <a:srgbClr val="FFFFFF"/>
                </a:solidFill>
                <a:latin typeface="Lato" panose="020F0502020204030203" pitchFamily="34" charset="0"/>
                <a:ea typeface="Lato" panose="020F0502020204030203" pitchFamily="34" charset="0"/>
                <a:cs typeface="Lato" panose="020F0502020204030203" pitchFamily="34" charset="0"/>
              </a:rPr>
              <a:t>International Business Machines), 1943</a:t>
            </a:r>
            <a:endParaRPr lang="en-US" sz="2800" dirty="0">
              <a:solidFill>
                <a:srgbClr val="FFFFFF"/>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xmlns="" val="279102550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9 Rectángulo"/>
          <p:cNvSpPr>
            <a:spLocks noChangeArrowheads="1"/>
          </p:cNvSpPr>
          <p:nvPr/>
        </p:nvSpPr>
        <p:spPr bwMode="auto">
          <a:xfrm>
            <a:off x="0" y="321469"/>
            <a:ext cx="9144000" cy="750094"/>
          </a:xfrm>
          <a:prstGeom prst="rect">
            <a:avLst/>
          </a:prstGeom>
          <a:solidFill>
            <a:srgbClr val="000000"/>
          </a:solidFill>
          <a:ln w="9525" algn="ctr">
            <a:noFill/>
            <a:round/>
            <a:headEnd/>
            <a:tailEnd/>
          </a:ln>
        </p:spPr>
        <p:txBody>
          <a:bodyPr anchor="ctr"/>
          <a:lstStyle/>
          <a:p>
            <a:pPr eaLnBrk="0" hangingPunct="0">
              <a:spcBef>
                <a:spcPct val="50000"/>
              </a:spcBef>
            </a:pPr>
            <a:endParaRPr lang="en-US"/>
          </a:p>
        </p:txBody>
      </p:sp>
      <p:sp>
        <p:nvSpPr>
          <p:cNvPr id="15362" name="Slide Number Placeholder 3"/>
          <p:cNvSpPr>
            <a:spLocks noGrp="1"/>
          </p:cNvSpPr>
          <p:nvPr>
            <p:ph type="sldNum" sz="quarter" idx="10"/>
          </p:nvPr>
        </p:nvSpPr>
        <p:spPr/>
        <p:txBody>
          <a:bodyPr lIns="93296" tIns="46648" rIns="93296" bIns="46648"/>
          <a:lstStyle/>
          <a:p>
            <a:pPr>
              <a:defRPr/>
            </a:pPr>
            <a:fld id="{0055341B-1D30-492D-9038-C6C849178E48}" type="slidenum">
              <a:rPr lang="en-US"/>
              <a:pPr>
                <a:defRPr/>
              </a:pPr>
              <a:t>42</a:t>
            </a:fld>
            <a:endParaRPr lang="en-US"/>
          </a:p>
        </p:txBody>
      </p:sp>
      <p:pic>
        <p:nvPicPr>
          <p:cNvPr id="30724" name="Picture 6" descr="spaceball"/>
          <p:cNvPicPr>
            <a:picLocks noChangeAspect="1" noChangeArrowheads="1"/>
          </p:cNvPicPr>
          <p:nvPr/>
        </p:nvPicPr>
        <p:blipFill>
          <a:blip r:embed="rId3"/>
          <a:srcRect/>
          <a:stretch>
            <a:fillRect/>
          </a:stretch>
        </p:blipFill>
        <p:spPr bwMode="auto">
          <a:xfrm>
            <a:off x="4565651" y="2568179"/>
            <a:ext cx="11113" cy="7144"/>
          </a:xfrm>
          <a:prstGeom prst="rect">
            <a:avLst/>
          </a:prstGeom>
          <a:noFill/>
          <a:ln w="9525">
            <a:noFill/>
            <a:miter lim="800000"/>
            <a:headEnd/>
            <a:tailEnd/>
          </a:ln>
        </p:spPr>
      </p:pic>
      <p:pic>
        <p:nvPicPr>
          <p:cNvPr id="30725" name="Picture 8" descr="spaceball"/>
          <p:cNvPicPr>
            <a:picLocks noChangeAspect="1" noChangeArrowheads="1"/>
          </p:cNvPicPr>
          <p:nvPr/>
        </p:nvPicPr>
        <p:blipFill>
          <a:blip r:embed="rId3"/>
          <a:srcRect/>
          <a:stretch>
            <a:fillRect/>
          </a:stretch>
        </p:blipFill>
        <p:spPr bwMode="auto">
          <a:xfrm>
            <a:off x="4565651" y="2568179"/>
            <a:ext cx="11113" cy="7144"/>
          </a:xfrm>
          <a:prstGeom prst="rect">
            <a:avLst/>
          </a:prstGeom>
          <a:noFill/>
          <a:ln w="9525">
            <a:noFill/>
            <a:miter lim="800000"/>
            <a:headEnd/>
            <a:tailEnd/>
          </a:ln>
        </p:spPr>
      </p:pic>
      <p:pic>
        <p:nvPicPr>
          <p:cNvPr id="30726" name="Picture 10" descr="spaceball"/>
          <p:cNvPicPr>
            <a:picLocks noChangeAspect="1" noChangeArrowheads="1"/>
          </p:cNvPicPr>
          <p:nvPr/>
        </p:nvPicPr>
        <p:blipFill>
          <a:blip r:embed="rId3"/>
          <a:srcRect/>
          <a:stretch>
            <a:fillRect/>
          </a:stretch>
        </p:blipFill>
        <p:spPr bwMode="auto">
          <a:xfrm>
            <a:off x="4565651" y="2568179"/>
            <a:ext cx="11113" cy="7144"/>
          </a:xfrm>
          <a:prstGeom prst="rect">
            <a:avLst/>
          </a:prstGeom>
          <a:noFill/>
          <a:ln w="9525">
            <a:noFill/>
            <a:miter lim="800000"/>
            <a:headEnd/>
            <a:tailEnd/>
          </a:ln>
        </p:spPr>
      </p:pic>
      <p:pic>
        <p:nvPicPr>
          <p:cNvPr id="30727" name="Picture 12" descr="spaceball"/>
          <p:cNvPicPr>
            <a:picLocks noChangeAspect="1" noChangeArrowheads="1"/>
          </p:cNvPicPr>
          <p:nvPr/>
        </p:nvPicPr>
        <p:blipFill>
          <a:blip r:embed="rId3"/>
          <a:srcRect/>
          <a:stretch>
            <a:fillRect/>
          </a:stretch>
        </p:blipFill>
        <p:spPr bwMode="auto">
          <a:xfrm>
            <a:off x="4565651" y="2568179"/>
            <a:ext cx="11113" cy="7144"/>
          </a:xfrm>
          <a:prstGeom prst="rect">
            <a:avLst/>
          </a:prstGeom>
          <a:noFill/>
          <a:ln w="9525">
            <a:noFill/>
            <a:miter lim="800000"/>
            <a:headEnd/>
            <a:tailEnd/>
          </a:ln>
        </p:spPr>
      </p:pic>
      <p:pic>
        <p:nvPicPr>
          <p:cNvPr id="30729" name="Picture 2"/>
          <p:cNvPicPr>
            <a:picLocks noChangeAspect="1" noChangeArrowheads="1"/>
          </p:cNvPicPr>
          <p:nvPr/>
        </p:nvPicPr>
        <p:blipFill>
          <a:blip r:embed="rId4" cstate="print"/>
          <a:srcRect/>
          <a:stretch>
            <a:fillRect/>
          </a:stretch>
        </p:blipFill>
        <p:spPr bwMode="auto">
          <a:xfrm>
            <a:off x="1" y="0"/>
            <a:ext cx="4427983" cy="5143500"/>
          </a:xfrm>
          <a:prstGeom prst="rect">
            <a:avLst/>
          </a:prstGeom>
          <a:noFill/>
          <a:ln w="9525">
            <a:noFill/>
            <a:miter lim="800000"/>
            <a:headEnd/>
            <a:tailEnd/>
          </a:ln>
        </p:spPr>
      </p:pic>
      <p:sp>
        <p:nvSpPr>
          <p:cNvPr id="10" name="Text Box 5"/>
          <p:cNvSpPr txBox="1">
            <a:spLocks noChangeArrowheads="1"/>
          </p:cNvSpPr>
          <p:nvPr/>
        </p:nvSpPr>
        <p:spPr bwMode="auto">
          <a:xfrm>
            <a:off x="4427984" y="1"/>
            <a:ext cx="4716017" cy="5143499"/>
          </a:xfrm>
          <a:prstGeom prst="rect">
            <a:avLst/>
          </a:prstGeom>
          <a:solidFill>
            <a:srgbClr val="000000"/>
          </a:solidFill>
          <a:ln w="9525">
            <a:noFill/>
            <a:miter lim="800000"/>
            <a:headEnd/>
            <a:tailEnd/>
          </a:ln>
        </p:spPr>
        <p:txBody>
          <a:bodyPr lIns="201600" tIns="46648" rIns="201600" bIns="46648" anchor="ctr"/>
          <a:lstStyle/>
          <a:p>
            <a:pPr algn="r" defTabSz="933450" eaLnBrk="0" hangingPunct="0">
              <a:spcBef>
                <a:spcPct val="50000"/>
              </a:spcBef>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3200" i="1" dirty="0" smtClean="0">
                <a:solidFill>
                  <a:schemeClr val="bg1"/>
                </a:solidFill>
                <a:latin typeface="Lato" panose="020F0502020204030203" pitchFamily="34" charset="0"/>
                <a:ea typeface="Lato" panose="020F0502020204030203" pitchFamily="34" charset="0"/>
                <a:cs typeface="Lato" panose="020F0502020204030203" pitchFamily="34" charset="0"/>
              </a:rPr>
              <a:t>“No </a:t>
            </a:r>
            <a:r>
              <a:rPr lang="en-US" sz="3200" i="1" dirty="0" err="1" smtClean="0">
                <a:solidFill>
                  <a:schemeClr val="bg1"/>
                </a:solidFill>
                <a:latin typeface="Lato" panose="020F0502020204030203" pitchFamily="34" charset="0"/>
                <a:ea typeface="Lato" panose="020F0502020204030203" pitchFamily="34" charset="0"/>
                <a:cs typeface="Lato" panose="020F0502020204030203" pitchFamily="34" charset="0"/>
              </a:rPr>
              <a:t>nos</a:t>
            </a:r>
            <a:r>
              <a:rPr lang="en-US" sz="3200" i="1" dirty="0" smtClean="0">
                <a:solidFill>
                  <a:schemeClr val="bg1"/>
                </a:solidFill>
                <a:latin typeface="Lato" panose="020F0502020204030203" pitchFamily="34" charset="0"/>
                <a:ea typeface="Lato" panose="020F0502020204030203" pitchFamily="34" charset="0"/>
                <a:cs typeface="Lato" panose="020F0502020204030203" pitchFamily="34" charset="0"/>
              </a:rPr>
              <a:t> </a:t>
            </a:r>
            <a:r>
              <a:rPr lang="en-US" sz="3200" i="1" dirty="0" err="1" smtClean="0">
                <a:solidFill>
                  <a:schemeClr val="bg1"/>
                </a:solidFill>
                <a:latin typeface="Lato" panose="020F0502020204030203" pitchFamily="34" charset="0"/>
                <a:ea typeface="Lato" panose="020F0502020204030203" pitchFamily="34" charset="0"/>
                <a:cs typeface="Lato" panose="020F0502020204030203" pitchFamily="34" charset="0"/>
              </a:rPr>
              <a:t>gusta</a:t>
            </a:r>
            <a:r>
              <a:rPr lang="en-US" sz="3200" i="1" dirty="0" smtClean="0">
                <a:solidFill>
                  <a:schemeClr val="bg1"/>
                </a:solidFill>
                <a:latin typeface="Lato" panose="020F0502020204030203" pitchFamily="34" charset="0"/>
                <a:ea typeface="Lato" panose="020F0502020204030203" pitchFamily="34" charset="0"/>
                <a:cs typeface="Lato" panose="020F0502020204030203" pitchFamily="34" charset="0"/>
              </a:rPr>
              <a:t> </a:t>
            </a:r>
            <a:r>
              <a:rPr lang="en-US" sz="3200" i="1" dirty="0" err="1" smtClean="0">
                <a:solidFill>
                  <a:schemeClr val="bg1"/>
                </a:solidFill>
                <a:latin typeface="Lato" panose="020F0502020204030203" pitchFamily="34" charset="0"/>
                <a:ea typeface="Lato" panose="020F0502020204030203" pitchFamily="34" charset="0"/>
                <a:cs typeface="Lato" panose="020F0502020204030203" pitchFamily="34" charset="0"/>
              </a:rPr>
              <a:t>su</a:t>
            </a:r>
            <a:r>
              <a:rPr lang="en-US" sz="3200" i="1" dirty="0" smtClean="0">
                <a:solidFill>
                  <a:schemeClr val="bg1"/>
                </a:solidFill>
                <a:latin typeface="Lato" panose="020F0502020204030203" pitchFamily="34" charset="0"/>
                <a:ea typeface="Lato" panose="020F0502020204030203" pitchFamily="34" charset="0"/>
                <a:cs typeface="Lato" panose="020F0502020204030203" pitchFamily="34" charset="0"/>
              </a:rPr>
              <a:t> </a:t>
            </a:r>
            <a:r>
              <a:rPr lang="en-US" sz="3200" i="1" dirty="0" err="1" smtClean="0">
                <a:solidFill>
                  <a:schemeClr val="bg1"/>
                </a:solidFill>
                <a:latin typeface="Lato" panose="020F0502020204030203" pitchFamily="34" charset="0"/>
                <a:ea typeface="Lato" panose="020F0502020204030203" pitchFamily="34" charset="0"/>
                <a:cs typeface="Lato" panose="020F0502020204030203" pitchFamily="34" charset="0"/>
              </a:rPr>
              <a:t>sonido</a:t>
            </a:r>
            <a:r>
              <a:rPr lang="en-US" sz="3200" i="1" dirty="0" smtClean="0">
                <a:solidFill>
                  <a:schemeClr val="bg1"/>
                </a:solidFill>
                <a:latin typeface="Lato" panose="020F0502020204030203" pitchFamily="34" charset="0"/>
                <a:ea typeface="Lato" panose="020F0502020204030203" pitchFamily="34" charset="0"/>
                <a:cs typeface="Lato" panose="020F0502020204030203" pitchFamily="34" charset="0"/>
              </a:rPr>
              <a:t>. Las </a:t>
            </a:r>
            <a:r>
              <a:rPr lang="en-US" sz="3200" i="1" dirty="0" err="1" smtClean="0">
                <a:solidFill>
                  <a:schemeClr val="bg1"/>
                </a:solidFill>
                <a:latin typeface="Lato" panose="020F0502020204030203" pitchFamily="34" charset="0"/>
                <a:ea typeface="Lato" panose="020F0502020204030203" pitchFamily="34" charset="0"/>
                <a:cs typeface="Lato" panose="020F0502020204030203" pitchFamily="34" charset="0"/>
              </a:rPr>
              <a:t>bandas</a:t>
            </a:r>
            <a:r>
              <a:rPr lang="en-US" sz="3200" i="1" dirty="0" smtClean="0">
                <a:solidFill>
                  <a:schemeClr val="bg1"/>
                </a:solidFill>
                <a:latin typeface="Lato" panose="020F0502020204030203" pitchFamily="34" charset="0"/>
                <a:ea typeface="Lato" panose="020F0502020204030203" pitchFamily="34" charset="0"/>
                <a:cs typeface="Lato" panose="020F0502020204030203" pitchFamily="34" charset="0"/>
              </a:rPr>
              <a:t> con </a:t>
            </a:r>
            <a:r>
              <a:rPr lang="en-US" sz="3200" i="1" dirty="0" err="1" smtClean="0">
                <a:solidFill>
                  <a:schemeClr val="bg1"/>
                </a:solidFill>
                <a:latin typeface="Lato" panose="020F0502020204030203" pitchFamily="34" charset="0"/>
                <a:ea typeface="Lato" panose="020F0502020204030203" pitchFamily="34" charset="0"/>
                <a:cs typeface="Lato" panose="020F0502020204030203" pitchFamily="34" charset="0"/>
              </a:rPr>
              <a:t>guitarras</a:t>
            </a:r>
            <a:r>
              <a:rPr lang="en-US" sz="3200" i="1" dirty="0" smtClean="0">
                <a:solidFill>
                  <a:schemeClr val="bg1"/>
                </a:solidFill>
                <a:latin typeface="Lato" panose="020F0502020204030203" pitchFamily="34" charset="0"/>
                <a:ea typeface="Lato" panose="020F0502020204030203" pitchFamily="34" charset="0"/>
                <a:cs typeface="Lato" panose="020F0502020204030203" pitchFamily="34" charset="0"/>
              </a:rPr>
              <a:t> </a:t>
            </a:r>
            <a:r>
              <a:rPr lang="en-US" sz="3200" i="1" dirty="0" err="1" smtClean="0">
                <a:solidFill>
                  <a:schemeClr val="bg1"/>
                </a:solidFill>
                <a:latin typeface="Lato" panose="020F0502020204030203" pitchFamily="34" charset="0"/>
                <a:ea typeface="Lato" panose="020F0502020204030203" pitchFamily="34" charset="0"/>
                <a:cs typeface="Lato" panose="020F0502020204030203" pitchFamily="34" charset="0"/>
              </a:rPr>
              <a:t>están</a:t>
            </a:r>
            <a:r>
              <a:rPr lang="en-US" sz="3200" i="1" dirty="0" smtClean="0">
                <a:solidFill>
                  <a:schemeClr val="bg1"/>
                </a:solidFill>
                <a:latin typeface="Lato" panose="020F0502020204030203" pitchFamily="34" charset="0"/>
                <a:ea typeface="Lato" panose="020F0502020204030203" pitchFamily="34" charset="0"/>
                <a:cs typeface="Lato" panose="020F0502020204030203" pitchFamily="34" charset="0"/>
              </a:rPr>
              <a:t> de </a:t>
            </a:r>
            <a:r>
              <a:rPr lang="en-US" sz="3200" i="1" dirty="0" err="1" smtClean="0">
                <a:solidFill>
                  <a:schemeClr val="bg1"/>
                </a:solidFill>
                <a:latin typeface="Lato" panose="020F0502020204030203" pitchFamily="34" charset="0"/>
                <a:ea typeface="Lato" panose="020F0502020204030203" pitchFamily="34" charset="0"/>
                <a:cs typeface="Lato" panose="020F0502020204030203" pitchFamily="34" charset="0"/>
              </a:rPr>
              <a:t>salida</a:t>
            </a:r>
            <a:r>
              <a:rPr lang="en-US" sz="3200" i="1" dirty="0" smtClean="0">
                <a:solidFill>
                  <a:schemeClr val="bg1"/>
                </a:solidFill>
                <a:latin typeface="Lato" panose="020F0502020204030203" pitchFamily="34" charset="0"/>
                <a:ea typeface="Lato" panose="020F0502020204030203" pitchFamily="34" charset="0"/>
                <a:cs typeface="Lato" panose="020F0502020204030203" pitchFamily="34" charset="0"/>
              </a:rPr>
              <a:t>.”  </a:t>
            </a:r>
            <a:endParaRPr lang="en-US" sz="2800" i="1" dirty="0">
              <a:solidFill>
                <a:schemeClr val="bg1"/>
              </a:solidFill>
              <a:latin typeface="Lato" panose="020F0502020204030203" pitchFamily="34" charset="0"/>
              <a:ea typeface="Lato" panose="020F0502020204030203" pitchFamily="34" charset="0"/>
              <a:cs typeface="Lato" panose="020F0502020204030203" pitchFamily="34" charset="0"/>
            </a:endParaRPr>
          </a:p>
          <a:p>
            <a:pPr defTabSz="933450" eaLnBrk="0" hangingPunct="0">
              <a:spcBef>
                <a:spcPct val="50000"/>
              </a:spcBef>
            </a:pPr>
            <a:endParaRPr lang="en-US" sz="2000" i="1" dirty="0">
              <a:solidFill>
                <a:schemeClr val="bg1"/>
              </a:solidFill>
              <a:latin typeface="Lato" panose="020F0502020204030203" pitchFamily="34" charset="0"/>
              <a:ea typeface="Lato" panose="020F0502020204030203" pitchFamily="34" charset="0"/>
              <a:cs typeface="Lato" panose="020F0502020204030203" pitchFamily="34" charset="0"/>
            </a:endParaRPr>
          </a:p>
          <a:p>
            <a:pPr defTabSz="933450" eaLnBrk="0" hangingPunct="0">
              <a:spcBef>
                <a:spcPct val="50000"/>
              </a:spcBef>
            </a:pPr>
            <a:endParaRPr lang="en-US" sz="2000" i="1" dirty="0">
              <a:solidFill>
                <a:schemeClr val="bg1"/>
              </a:solidFill>
              <a:latin typeface="Lato" panose="020F0502020204030203" pitchFamily="34" charset="0"/>
              <a:ea typeface="Lato" panose="020F0502020204030203" pitchFamily="34" charset="0"/>
              <a:cs typeface="Lato" panose="020F0502020204030203" pitchFamily="34" charset="0"/>
            </a:endParaRPr>
          </a:p>
          <a:p>
            <a:pPr algn="r" defTabSz="933450" eaLnBrk="0" hangingPunct="0">
              <a:spcBef>
                <a:spcPct val="50000"/>
              </a:spcBef>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Decca Records </a:t>
            </a:r>
            <a:r>
              <a:rPr lang="en-US" dirty="0" smtClean="0">
                <a:solidFill>
                  <a:schemeClr val="bg1"/>
                </a:solidFill>
                <a:latin typeface="Lato" panose="020F0502020204030203" pitchFamily="34" charset="0"/>
                <a:ea typeface="Lato" panose="020F0502020204030203" pitchFamily="34" charset="0"/>
                <a:cs typeface="Lato" panose="020F0502020204030203" pitchFamily="34" charset="0"/>
              </a:rPr>
              <a:t>al </a:t>
            </a:r>
            <a:r>
              <a:rPr lang="en-US" dirty="0" err="1" smtClean="0">
                <a:solidFill>
                  <a:schemeClr val="bg1"/>
                </a:solidFill>
                <a:latin typeface="Lato" panose="020F0502020204030203" pitchFamily="34" charset="0"/>
                <a:ea typeface="Lato" panose="020F0502020204030203" pitchFamily="34" charset="0"/>
                <a:cs typeface="Lato" panose="020F0502020204030203" pitchFamily="34" charset="0"/>
              </a:rPr>
              <a:t>rechazar</a:t>
            </a:r>
            <a:r>
              <a:rPr lang="en-US" dirty="0" smtClean="0">
                <a:solidFill>
                  <a:schemeClr val="bg1"/>
                </a:solidFill>
                <a:latin typeface="Lato" panose="020F0502020204030203" pitchFamily="34" charset="0"/>
                <a:ea typeface="Lato" panose="020F0502020204030203" pitchFamily="34" charset="0"/>
                <a:cs typeface="Lato" panose="020F0502020204030203" pitchFamily="34" charset="0"/>
              </a:rPr>
              <a:t> a </a:t>
            </a:r>
            <a:r>
              <a:rPr lang="en-US" dirty="0" err="1" smtClean="0">
                <a:solidFill>
                  <a:schemeClr val="bg1"/>
                </a:solidFill>
                <a:latin typeface="Lato" panose="020F0502020204030203" pitchFamily="34" charset="0"/>
                <a:ea typeface="Lato" panose="020F0502020204030203" pitchFamily="34" charset="0"/>
                <a:cs typeface="Lato" panose="020F0502020204030203" pitchFamily="34" charset="0"/>
              </a:rPr>
              <a:t>los</a:t>
            </a:r>
            <a:r>
              <a:rPr lang="en-US" dirty="0" smtClean="0">
                <a:solidFill>
                  <a:schemeClr val="bg1"/>
                </a:solidFill>
                <a:latin typeface="Lato" panose="020F0502020204030203" pitchFamily="34" charset="0"/>
                <a:ea typeface="Lato" panose="020F0502020204030203" pitchFamily="34" charset="0"/>
                <a:cs typeface="Lato" panose="020F0502020204030203" pitchFamily="34" charset="0"/>
              </a:rPr>
              <a:t> Beatles</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xmlns="" val="395082832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bwMode="auto">
          <a:xfrm>
            <a:off x="1" y="0"/>
            <a:ext cx="5292079" cy="5143500"/>
          </a:xfrm>
          <a:prstGeom prst="rect">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31746" name="9 Rectángulo"/>
          <p:cNvSpPr>
            <a:spLocks noChangeArrowheads="1"/>
          </p:cNvSpPr>
          <p:nvPr/>
        </p:nvSpPr>
        <p:spPr bwMode="auto">
          <a:xfrm>
            <a:off x="0" y="375047"/>
            <a:ext cx="9144000" cy="642938"/>
          </a:xfrm>
          <a:prstGeom prst="rect">
            <a:avLst/>
          </a:prstGeom>
          <a:solidFill>
            <a:srgbClr val="000000"/>
          </a:solidFill>
          <a:ln w="9525" algn="ctr">
            <a:noFill/>
            <a:round/>
            <a:headEnd/>
            <a:tailEnd/>
          </a:ln>
        </p:spPr>
        <p:txBody>
          <a:bodyPr anchor="ctr"/>
          <a:lstStyle/>
          <a:p>
            <a:pPr eaLnBrk="0" hangingPunct="0">
              <a:spcBef>
                <a:spcPct val="50000"/>
              </a:spcBef>
            </a:pPr>
            <a:endParaRPr lang="en-US"/>
          </a:p>
        </p:txBody>
      </p:sp>
      <p:sp>
        <p:nvSpPr>
          <p:cNvPr id="15362" name="Slide Number Placeholder 3"/>
          <p:cNvSpPr>
            <a:spLocks noGrp="1"/>
          </p:cNvSpPr>
          <p:nvPr>
            <p:ph type="sldNum" sz="quarter" idx="10"/>
          </p:nvPr>
        </p:nvSpPr>
        <p:spPr/>
        <p:txBody>
          <a:bodyPr lIns="93296" tIns="46648" rIns="93296" bIns="46648"/>
          <a:lstStyle/>
          <a:p>
            <a:pPr>
              <a:defRPr/>
            </a:pPr>
            <a:fld id="{945F6C52-6997-4C7D-9130-E4D82251A490}" type="slidenum">
              <a:rPr lang="en-US"/>
              <a:pPr>
                <a:defRPr/>
              </a:pPr>
              <a:t>43</a:t>
            </a:fld>
            <a:endParaRPr lang="en-US"/>
          </a:p>
        </p:txBody>
      </p:sp>
      <p:pic>
        <p:nvPicPr>
          <p:cNvPr id="31748" name="Picture 6" descr="spaceball"/>
          <p:cNvPicPr>
            <a:picLocks noChangeAspect="1" noChangeArrowheads="1"/>
          </p:cNvPicPr>
          <p:nvPr/>
        </p:nvPicPr>
        <p:blipFill>
          <a:blip r:embed="rId3"/>
          <a:srcRect/>
          <a:stretch>
            <a:fillRect/>
          </a:stretch>
        </p:blipFill>
        <p:spPr bwMode="auto">
          <a:xfrm>
            <a:off x="4565651" y="2568179"/>
            <a:ext cx="11113" cy="7144"/>
          </a:xfrm>
          <a:prstGeom prst="rect">
            <a:avLst/>
          </a:prstGeom>
          <a:noFill/>
          <a:ln w="9525">
            <a:noFill/>
            <a:miter lim="800000"/>
            <a:headEnd/>
            <a:tailEnd/>
          </a:ln>
        </p:spPr>
      </p:pic>
      <p:pic>
        <p:nvPicPr>
          <p:cNvPr id="31749" name="Picture 8" descr="spaceball"/>
          <p:cNvPicPr>
            <a:picLocks noChangeAspect="1" noChangeArrowheads="1"/>
          </p:cNvPicPr>
          <p:nvPr/>
        </p:nvPicPr>
        <p:blipFill>
          <a:blip r:embed="rId3"/>
          <a:srcRect/>
          <a:stretch>
            <a:fillRect/>
          </a:stretch>
        </p:blipFill>
        <p:spPr bwMode="auto">
          <a:xfrm>
            <a:off x="4565651" y="2568179"/>
            <a:ext cx="11113" cy="7144"/>
          </a:xfrm>
          <a:prstGeom prst="rect">
            <a:avLst/>
          </a:prstGeom>
          <a:noFill/>
          <a:ln w="9525">
            <a:noFill/>
            <a:miter lim="800000"/>
            <a:headEnd/>
            <a:tailEnd/>
          </a:ln>
        </p:spPr>
      </p:pic>
      <p:pic>
        <p:nvPicPr>
          <p:cNvPr id="31750" name="Picture 10" descr="spaceball"/>
          <p:cNvPicPr>
            <a:picLocks noChangeAspect="1" noChangeArrowheads="1"/>
          </p:cNvPicPr>
          <p:nvPr/>
        </p:nvPicPr>
        <p:blipFill>
          <a:blip r:embed="rId3"/>
          <a:srcRect/>
          <a:stretch>
            <a:fillRect/>
          </a:stretch>
        </p:blipFill>
        <p:spPr bwMode="auto">
          <a:xfrm>
            <a:off x="4565651" y="2568179"/>
            <a:ext cx="11113" cy="7144"/>
          </a:xfrm>
          <a:prstGeom prst="rect">
            <a:avLst/>
          </a:prstGeom>
          <a:noFill/>
          <a:ln w="9525">
            <a:noFill/>
            <a:miter lim="800000"/>
            <a:headEnd/>
            <a:tailEnd/>
          </a:ln>
        </p:spPr>
      </p:pic>
      <p:pic>
        <p:nvPicPr>
          <p:cNvPr id="31751" name="Picture 12" descr="spaceball"/>
          <p:cNvPicPr>
            <a:picLocks noChangeAspect="1" noChangeArrowheads="1"/>
          </p:cNvPicPr>
          <p:nvPr/>
        </p:nvPicPr>
        <p:blipFill>
          <a:blip r:embed="rId3"/>
          <a:srcRect/>
          <a:stretch>
            <a:fillRect/>
          </a:stretch>
        </p:blipFill>
        <p:spPr bwMode="auto">
          <a:xfrm>
            <a:off x="4565651" y="2568179"/>
            <a:ext cx="11113" cy="7144"/>
          </a:xfrm>
          <a:prstGeom prst="rect">
            <a:avLst/>
          </a:prstGeom>
          <a:noFill/>
          <a:ln w="9525">
            <a:noFill/>
            <a:miter lim="800000"/>
            <a:headEnd/>
            <a:tailEnd/>
          </a:ln>
        </p:spPr>
      </p:pic>
      <p:pic>
        <p:nvPicPr>
          <p:cNvPr id="31753" name="Picture 2"/>
          <p:cNvPicPr>
            <a:picLocks noChangeAspect="1" noChangeArrowheads="1"/>
          </p:cNvPicPr>
          <p:nvPr/>
        </p:nvPicPr>
        <p:blipFill>
          <a:blip r:embed="rId4" cstate="print"/>
          <a:srcRect/>
          <a:stretch>
            <a:fillRect/>
          </a:stretch>
        </p:blipFill>
        <p:spPr bwMode="auto">
          <a:xfrm>
            <a:off x="5292080" y="0"/>
            <a:ext cx="3851920" cy="5160169"/>
          </a:xfrm>
          <a:prstGeom prst="rect">
            <a:avLst/>
          </a:prstGeom>
          <a:noFill/>
          <a:ln w="9525">
            <a:noFill/>
            <a:miter lim="800000"/>
            <a:headEnd/>
            <a:tailEnd/>
          </a:ln>
        </p:spPr>
      </p:pic>
      <p:sp>
        <p:nvSpPr>
          <p:cNvPr id="11" name="Text Box 5"/>
          <p:cNvSpPr txBox="1">
            <a:spLocks noChangeArrowheads="1"/>
          </p:cNvSpPr>
          <p:nvPr/>
        </p:nvSpPr>
        <p:spPr bwMode="auto">
          <a:xfrm>
            <a:off x="501774" y="539403"/>
            <a:ext cx="4286250" cy="3616523"/>
          </a:xfrm>
          <a:prstGeom prst="rect">
            <a:avLst/>
          </a:prstGeom>
          <a:noFill/>
          <a:ln w="9525">
            <a:noFill/>
            <a:miter lim="800000"/>
            <a:headEnd/>
            <a:tailEnd/>
          </a:ln>
        </p:spPr>
        <p:txBody>
          <a:bodyPr lIns="201600" tIns="46648" rIns="201600" bIns="46648" anchor="ctr"/>
          <a:lstStyle/>
          <a:p>
            <a:pPr defTabSz="933450" eaLnBrk="0" hangingPunct="0">
              <a:spcBef>
                <a:spcPct val="50000"/>
              </a:spcBef>
            </a:pPr>
            <a:r>
              <a:rPr lang="es-ES" sz="3200" i="1" dirty="0" smtClean="0">
                <a:solidFill>
                  <a:schemeClr val="bg1"/>
                </a:solidFill>
                <a:latin typeface="Lato" panose="020F0502020204030203" pitchFamily="34" charset="0"/>
                <a:ea typeface="Lato" panose="020F0502020204030203" pitchFamily="34" charset="0"/>
                <a:cs typeface="Lato" panose="020F0502020204030203" pitchFamily="34" charset="0"/>
              </a:rPr>
              <a:t>“¿Quién va a querer escuchar hablar a los actores?” </a:t>
            </a:r>
          </a:p>
          <a:p>
            <a:pPr defTabSz="933450" eaLnBrk="0" hangingPunct="0">
              <a:spcBef>
                <a:spcPct val="50000"/>
              </a:spcBef>
            </a:pPr>
            <a:endParaRPr lang="es-ES" sz="2800" i="1" dirty="0" smtClean="0">
              <a:solidFill>
                <a:schemeClr val="bg1"/>
              </a:solidFill>
              <a:latin typeface="Lato" panose="020F0502020204030203" pitchFamily="34" charset="0"/>
              <a:ea typeface="Lato" panose="020F0502020204030203" pitchFamily="34" charset="0"/>
              <a:cs typeface="Lato" panose="020F0502020204030203" pitchFamily="34" charset="0"/>
            </a:endParaRPr>
          </a:p>
          <a:p>
            <a:pPr defTabSz="933450" eaLnBrk="0" hangingPunct="0">
              <a:spcBef>
                <a:spcPct val="50000"/>
              </a:spcBef>
            </a:pPr>
            <a:endParaRPr lang="es-ES" sz="2800" i="1" dirty="0" smtClean="0">
              <a:solidFill>
                <a:schemeClr val="bg1"/>
              </a:solidFill>
              <a:latin typeface="Lato" panose="020F0502020204030203" pitchFamily="34" charset="0"/>
              <a:ea typeface="Lato" panose="020F0502020204030203" pitchFamily="34" charset="0"/>
              <a:cs typeface="Lato" panose="020F0502020204030203" pitchFamily="34" charset="0"/>
            </a:endParaRPr>
          </a:p>
          <a:p>
            <a:pPr defTabSz="933450" eaLnBrk="0" hangingPunct="0">
              <a:spcBef>
                <a:spcPct val="50000"/>
              </a:spcBef>
            </a:pPr>
            <a:r>
              <a:rPr lang="es-ES" dirty="0" smtClean="0">
                <a:solidFill>
                  <a:schemeClr val="bg1"/>
                </a:solidFill>
                <a:latin typeface="Lato" panose="020F0502020204030203" pitchFamily="34" charset="0"/>
                <a:ea typeface="Lato" panose="020F0502020204030203" pitchFamily="34" charset="0"/>
                <a:cs typeface="Lato" panose="020F0502020204030203" pitchFamily="34" charset="0"/>
              </a:rPr>
              <a:t>Harry Warner</a:t>
            </a:r>
          </a:p>
          <a:p>
            <a:pPr defTabSz="933450" eaLnBrk="0" hangingPunct="0">
              <a:spcBef>
                <a:spcPct val="50000"/>
              </a:spcBef>
            </a:pPr>
            <a:r>
              <a:rPr lang="es-ES" dirty="0" smtClean="0">
                <a:solidFill>
                  <a:schemeClr val="bg1"/>
                </a:solidFill>
                <a:latin typeface="Lato" panose="020F0502020204030203" pitchFamily="34" charset="0"/>
                <a:ea typeface="Lato" panose="020F0502020204030203" pitchFamily="34" charset="0"/>
                <a:cs typeface="Lato" panose="020F0502020204030203" pitchFamily="34" charset="0"/>
              </a:rPr>
              <a:t>Warner </a:t>
            </a:r>
            <a:r>
              <a:rPr lang="es-ES" dirty="0" err="1" smtClean="0">
                <a:solidFill>
                  <a:schemeClr val="bg1"/>
                </a:solidFill>
                <a:latin typeface="Lato" panose="020F0502020204030203" pitchFamily="34" charset="0"/>
                <a:ea typeface="Lato" panose="020F0502020204030203" pitchFamily="34" charset="0"/>
                <a:cs typeface="Lato" panose="020F0502020204030203" pitchFamily="34" charset="0"/>
              </a:rPr>
              <a:t>Bros</a:t>
            </a:r>
            <a:r>
              <a:rPr lang="es-ES" dirty="0" smtClean="0">
                <a:solidFill>
                  <a:schemeClr val="bg1"/>
                </a:solidFill>
                <a:latin typeface="Lato" panose="020F0502020204030203" pitchFamily="34" charset="0"/>
                <a:ea typeface="Lato" panose="020F0502020204030203" pitchFamily="34" charset="0"/>
                <a:cs typeface="Lato" panose="020F0502020204030203" pitchFamily="34" charset="0"/>
              </a:rPr>
              <a:t>. 1927</a:t>
            </a:r>
            <a:endParaRPr lang="es-E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xmlns="" val="425791395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4016" y="770310"/>
            <a:ext cx="8892480" cy="1308050"/>
          </a:xfrm>
          <a:prstGeom prst="rect">
            <a:avLst/>
          </a:prstGeom>
          <a:solidFill>
            <a:schemeClr val="accent3">
              <a:lumMod val="40000"/>
              <a:lumOff val="60000"/>
            </a:schemeClr>
          </a:solidFill>
        </p:spPr>
        <p:txBody>
          <a:bodyPr wrap="square" rtlCol="0">
            <a:spAutoFit/>
          </a:bodyPr>
          <a:lstStyle/>
          <a:p>
            <a:pPr>
              <a:spcBef>
                <a:spcPts val="600"/>
              </a:spcBef>
            </a:pPr>
            <a:r>
              <a:rPr lang="es-AR" b="0" dirty="0" smtClean="0">
                <a:solidFill>
                  <a:srgbClr val="080808"/>
                </a:solidFill>
              </a:rPr>
              <a:t>Pueden ser:</a:t>
            </a:r>
          </a:p>
          <a:p>
            <a:pPr marL="342900" indent="-342900">
              <a:spcBef>
                <a:spcPts val="600"/>
              </a:spcBef>
              <a:buFont typeface="+mj-lt"/>
              <a:buAutoNum type="arabicPeriod"/>
            </a:pPr>
            <a:r>
              <a:rPr lang="es-AR" b="0" dirty="0" smtClean="0">
                <a:solidFill>
                  <a:srgbClr val="080808"/>
                </a:solidFill>
              </a:rPr>
              <a:t>Arbitrarias (no basadas en experiencias observables del pasado – Inferencias puras)</a:t>
            </a:r>
          </a:p>
          <a:p>
            <a:pPr marL="342900" indent="-342900">
              <a:spcBef>
                <a:spcPts val="600"/>
              </a:spcBef>
              <a:buFont typeface="+mj-lt"/>
              <a:buAutoNum type="arabicPeriod"/>
            </a:pPr>
            <a:r>
              <a:rPr lang="es-AR" b="0" dirty="0" smtClean="0">
                <a:solidFill>
                  <a:srgbClr val="080808"/>
                </a:solidFill>
              </a:rPr>
              <a:t>Parcialmente fundadas (basadas en alguna experiencia puntual que se generaliza).</a:t>
            </a:r>
          </a:p>
          <a:p>
            <a:pPr marL="342900" indent="-342900">
              <a:spcBef>
                <a:spcPts val="600"/>
              </a:spcBef>
              <a:buFont typeface="+mj-lt"/>
              <a:buAutoNum type="arabicPeriod"/>
            </a:pPr>
            <a:r>
              <a:rPr lang="es-AR" b="0" dirty="0" smtClean="0">
                <a:solidFill>
                  <a:srgbClr val="080808"/>
                </a:solidFill>
              </a:rPr>
              <a:t>Fundadas (basadas en numerosas experiencias).</a:t>
            </a:r>
          </a:p>
        </p:txBody>
      </p:sp>
      <p:sp>
        <p:nvSpPr>
          <p:cNvPr id="7" name="TextBox 6"/>
          <p:cNvSpPr txBox="1"/>
          <p:nvPr/>
        </p:nvSpPr>
        <p:spPr>
          <a:xfrm>
            <a:off x="558602" y="2139702"/>
            <a:ext cx="8251502" cy="2769989"/>
          </a:xfrm>
          <a:prstGeom prst="rect">
            <a:avLst/>
          </a:prstGeom>
          <a:noFill/>
        </p:spPr>
        <p:txBody>
          <a:bodyPr wrap="square" rtlCol="0">
            <a:spAutoFit/>
          </a:bodyPr>
          <a:lstStyle/>
          <a:p>
            <a:pPr>
              <a:spcBef>
                <a:spcPts val="600"/>
              </a:spcBef>
            </a:pPr>
            <a:r>
              <a:rPr lang="es-AR" sz="1600" b="0" dirty="0" smtClean="0">
                <a:solidFill>
                  <a:srgbClr val="080808"/>
                </a:solidFill>
              </a:rPr>
              <a:t>Aún si son fundadas, pueden no ser válidas en todos los dominios:</a:t>
            </a:r>
          </a:p>
          <a:p>
            <a:pPr marL="261938" indent="-261938">
              <a:spcBef>
                <a:spcPts val="600"/>
              </a:spcBef>
              <a:buFont typeface="Arial" pitchFamily="34" charset="0"/>
              <a:buChar char="•"/>
            </a:pPr>
            <a:r>
              <a:rPr lang="es-AR" sz="1600" b="0" i="1" dirty="0" smtClean="0">
                <a:solidFill>
                  <a:srgbClr val="080808"/>
                </a:solidFill>
              </a:rPr>
              <a:t> Ej.: Fueron válidas en el contexto pasado pero no en el contexto futuro</a:t>
            </a:r>
          </a:p>
          <a:p>
            <a:pPr marL="261938" indent="-261938">
              <a:spcBef>
                <a:spcPts val="600"/>
              </a:spcBef>
              <a:buFont typeface="Arial" pitchFamily="34" charset="0"/>
              <a:buChar char="•"/>
            </a:pPr>
            <a:r>
              <a:rPr lang="es-AR" sz="1600" b="0" i="1" dirty="0" smtClean="0">
                <a:solidFill>
                  <a:srgbClr val="080808"/>
                </a:solidFill>
              </a:rPr>
              <a:t>Ej. 2: Fueron válidas en un ámbito restringido pero no lo son en todos los ámbitos</a:t>
            </a:r>
          </a:p>
          <a:p>
            <a:pPr marL="261938" indent="-261938">
              <a:spcBef>
                <a:spcPts val="600"/>
              </a:spcBef>
              <a:buFont typeface="Arial" pitchFamily="34" charset="0"/>
              <a:buChar char="•"/>
            </a:pPr>
            <a:r>
              <a:rPr lang="es-AR" sz="1600" b="0" i="1" dirty="0" smtClean="0">
                <a:solidFill>
                  <a:srgbClr val="080808"/>
                </a:solidFill>
              </a:rPr>
              <a:t>Ej. 3: Fueron válidas desde cierto nivel de apreciación general, pero pequeños cambios en sus condiciones podrían generar resultados diferentes.</a:t>
            </a:r>
          </a:p>
          <a:p>
            <a:pPr>
              <a:spcBef>
                <a:spcPts val="600"/>
              </a:spcBef>
            </a:pPr>
            <a:r>
              <a:rPr lang="es-AR" sz="1600" b="0" dirty="0" smtClean="0">
                <a:solidFill>
                  <a:srgbClr val="080808"/>
                </a:solidFill>
              </a:rPr>
              <a:t>Pueden adoptar la forma de:</a:t>
            </a:r>
          </a:p>
          <a:p>
            <a:pPr marL="261938" indent="-261938">
              <a:spcBef>
                <a:spcPts val="600"/>
              </a:spcBef>
              <a:buFont typeface="Arial" pitchFamily="34" charset="0"/>
              <a:buChar char="•"/>
            </a:pPr>
            <a:r>
              <a:rPr lang="es-AR" sz="1600" b="0" dirty="0" smtClean="0">
                <a:solidFill>
                  <a:srgbClr val="080808"/>
                </a:solidFill>
              </a:rPr>
              <a:t> Reglas de causa / efecto:  “Si hacemos X, va a suceder Y, y las consecuencias serán Z”.</a:t>
            </a:r>
          </a:p>
          <a:p>
            <a:pPr marL="261938" indent="-261938">
              <a:spcBef>
                <a:spcPts val="600"/>
              </a:spcBef>
              <a:buFont typeface="Arial" pitchFamily="34" charset="0"/>
              <a:buChar char="•"/>
            </a:pPr>
            <a:r>
              <a:rPr lang="es-AR" sz="1600" b="0" dirty="0" smtClean="0">
                <a:solidFill>
                  <a:srgbClr val="080808"/>
                </a:solidFill>
              </a:rPr>
              <a:t>Opiniones: “</a:t>
            </a:r>
            <a:r>
              <a:rPr lang="es-AR" sz="1600" b="0" i="1" dirty="0" smtClean="0">
                <a:solidFill>
                  <a:srgbClr val="080808"/>
                </a:solidFill>
              </a:rPr>
              <a:t>Esto es imposible”</a:t>
            </a:r>
            <a:endParaRPr lang="es-AR" sz="1600" b="0" dirty="0" smtClean="0">
              <a:solidFill>
                <a:srgbClr val="080808"/>
              </a:solidFill>
            </a:endParaRPr>
          </a:p>
        </p:txBody>
      </p:sp>
      <p:sp>
        <p:nvSpPr>
          <p:cNvPr id="11"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 name="Rectangle 2"/>
          <p:cNvSpPr txBox="1">
            <a:spLocks noChangeArrowheads="1"/>
          </p:cNvSpPr>
          <p:nvPr/>
        </p:nvSpPr>
        <p:spPr>
          <a:xfrm>
            <a:off x="279407" y="48942"/>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800" kern="0" dirty="0" smtClean="0">
                <a:latin typeface="+mj-lt"/>
                <a:ea typeface="+mj-ea"/>
                <a:cs typeface="+mj-cs"/>
              </a:rPr>
              <a:t>e</a:t>
            </a:r>
            <a:r>
              <a:rPr kumimoji="0" lang="es-ES" sz="2800" b="1" i="0" u="none" strike="noStrike" kern="0" cap="none" spc="0" normalizeH="0" baseline="0" noProof="0" dirty="0" err="1" smtClean="0">
                <a:ln>
                  <a:noFill/>
                </a:ln>
                <a:solidFill>
                  <a:srgbClr val="002D62"/>
                </a:solidFill>
                <a:effectLst/>
                <a:uLnTx/>
                <a:uFillTx/>
                <a:latin typeface="+mj-lt"/>
                <a:ea typeface="+mj-ea"/>
                <a:cs typeface="+mj-cs"/>
              </a:rPr>
              <a:t>stacas</a:t>
            </a:r>
            <a:r>
              <a:rPr kumimoji="0" lang="es-ES" sz="2800" b="1" i="0" u="none" strike="noStrike" kern="0" cap="none" spc="0" normalizeH="0" baseline="0" noProof="0" dirty="0" smtClean="0">
                <a:ln>
                  <a:noFill/>
                </a:ln>
                <a:solidFill>
                  <a:srgbClr val="002D62"/>
                </a:solidFill>
                <a:effectLst/>
                <a:uLnTx/>
                <a:uFillTx/>
                <a:latin typeface="+mj-lt"/>
                <a:ea typeface="+mj-ea"/>
                <a:cs typeface="+mj-cs"/>
              </a:rPr>
              <a:t> inhibidoras</a:t>
            </a:r>
          </a:p>
        </p:txBody>
      </p:sp>
      <p:sp>
        <p:nvSpPr>
          <p:cNvPr id="13"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0" end="0"/>
                                            </p:txEl>
                                          </p:spTgt>
                                        </p:tgtEl>
                                        <p:attrNameLst>
                                          <p:attrName>style.visibility</p:attrName>
                                        </p:attrNameLst>
                                      </p:cBhvr>
                                      <p:to>
                                        <p:strVal val="visible"/>
                                      </p:to>
                                    </p:set>
                                    <p:animEffect transition="in" filter="fade">
                                      <p:cBhvr>
                                        <p:cTn id="32" dur="500"/>
                                        <p:tgtEl>
                                          <p:spTgt spid="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fade">
                                      <p:cBhvr>
                                        <p:cTn id="37" dur="500"/>
                                        <p:tgtEl>
                                          <p:spTgt spid="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2" end="2"/>
                                            </p:txEl>
                                          </p:spTgt>
                                        </p:tgtEl>
                                        <p:attrNameLst>
                                          <p:attrName>style.visibility</p:attrName>
                                        </p:attrNameLst>
                                      </p:cBhvr>
                                      <p:to>
                                        <p:strVal val="visible"/>
                                      </p:to>
                                    </p:set>
                                    <p:animEffect transition="in" filter="fade">
                                      <p:cBhvr>
                                        <p:cTn id="42" dur="500"/>
                                        <p:tgtEl>
                                          <p:spTgt spid="7">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3" end="3"/>
                                            </p:txEl>
                                          </p:spTgt>
                                        </p:tgtEl>
                                        <p:attrNameLst>
                                          <p:attrName>style.visibility</p:attrName>
                                        </p:attrNameLst>
                                      </p:cBhvr>
                                      <p:to>
                                        <p:strVal val="visible"/>
                                      </p:to>
                                    </p:set>
                                    <p:animEffect transition="in" filter="fade">
                                      <p:cBhvr>
                                        <p:cTn id="47" dur="500"/>
                                        <p:tgtEl>
                                          <p:spTgt spid="7">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4" end="4"/>
                                            </p:txEl>
                                          </p:spTgt>
                                        </p:tgtEl>
                                        <p:attrNameLst>
                                          <p:attrName>style.visibility</p:attrName>
                                        </p:attrNameLst>
                                      </p:cBhvr>
                                      <p:to>
                                        <p:strVal val="visible"/>
                                      </p:to>
                                    </p:set>
                                    <p:animEffect transition="in" filter="fade">
                                      <p:cBhvr>
                                        <p:cTn id="52" dur="500"/>
                                        <p:tgtEl>
                                          <p:spTgt spid="7">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pRg st="5" end="5"/>
                                            </p:txEl>
                                          </p:spTgt>
                                        </p:tgtEl>
                                        <p:attrNameLst>
                                          <p:attrName>style.visibility</p:attrName>
                                        </p:attrNameLst>
                                      </p:cBhvr>
                                      <p:to>
                                        <p:strVal val="visible"/>
                                      </p:to>
                                    </p:set>
                                    <p:animEffect transition="in" filter="fade">
                                      <p:cBhvr>
                                        <p:cTn id="57" dur="500"/>
                                        <p:tgtEl>
                                          <p:spTgt spid="7">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xEl>
                                              <p:pRg st="6" end="6"/>
                                            </p:txEl>
                                          </p:spTgt>
                                        </p:tgtEl>
                                        <p:attrNameLst>
                                          <p:attrName>style.visibility</p:attrName>
                                        </p:attrNameLst>
                                      </p:cBhvr>
                                      <p:to>
                                        <p:strVal val="visible"/>
                                      </p:to>
                                    </p:set>
                                    <p:animEffect transition="in" filter="fade">
                                      <p:cBhvr>
                                        <p:cTn id="6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5" animBg="1"/>
      <p:bldP spid="7" grpId="0" build="p" bldLvl="5"/>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ejercicio: identificación de estacas</a:t>
            </a:r>
            <a:endParaRPr lang="es-AR" dirty="0"/>
          </a:p>
        </p:txBody>
      </p:sp>
      <p:sp>
        <p:nvSpPr>
          <p:cNvPr id="3" name="Content Placeholder 2"/>
          <p:cNvSpPr>
            <a:spLocks noGrp="1"/>
          </p:cNvSpPr>
          <p:nvPr>
            <p:ph idx="1"/>
          </p:nvPr>
        </p:nvSpPr>
        <p:spPr>
          <a:xfrm>
            <a:off x="395536" y="1114183"/>
            <a:ext cx="8540750" cy="3401783"/>
          </a:xfrm>
        </p:spPr>
        <p:txBody>
          <a:bodyPr/>
          <a:lstStyle/>
          <a:p>
            <a:pPr>
              <a:buNone/>
            </a:pPr>
            <a:r>
              <a:rPr lang="es-AR" sz="2200" b="0" dirty="0" smtClean="0"/>
              <a:t>En grupos de 4, reflexionen sobre:</a:t>
            </a:r>
          </a:p>
          <a:p>
            <a:pPr marL="342900" indent="-342900">
              <a:buFont typeface="+mj-lt"/>
              <a:buAutoNum type="arabicPeriod"/>
            </a:pPr>
            <a:r>
              <a:rPr lang="es-AR" sz="2200" b="0" dirty="0" smtClean="0"/>
              <a:t>¿Qué historias identifican en otras personas de WU, y que </a:t>
            </a:r>
            <a:r>
              <a:rPr lang="es-AR" sz="2200" b="0" dirty="0" err="1" smtClean="0"/>
              <a:t>uds</a:t>
            </a:r>
            <a:r>
              <a:rPr lang="es-AR" sz="2200" b="0" dirty="0" smtClean="0"/>
              <a:t>, no necesariamente sostienen, que podrían funcionar como estacas inhibidoras frente al cambio y la innovación? Hagan una lista e identifiquen las 2 más importantes.</a:t>
            </a:r>
          </a:p>
          <a:p>
            <a:pPr marL="342900" indent="-342900">
              <a:buFont typeface="+mj-lt"/>
              <a:buAutoNum type="arabicPeriod"/>
            </a:pPr>
            <a:r>
              <a:rPr lang="es-AR" sz="2200" b="0" dirty="0" smtClean="0"/>
              <a:t>¿Qué creencias sostienen </a:t>
            </a:r>
            <a:r>
              <a:rPr lang="es-AR" sz="2200" b="0" u="sng" dirty="0" smtClean="0"/>
              <a:t>Uds. mismos </a:t>
            </a:r>
            <a:r>
              <a:rPr lang="es-AR" sz="2200" b="0" dirty="0" smtClean="0"/>
              <a:t>que, vistas en perspectiva, podrían funcionar como estacas inhibidoras frente al cambio? Hagan lista y seleccionen 2 destacadas.</a:t>
            </a:r>
          </a:p>
          <a:p>
            <a:pPr marL="342900" indent="-342900" algn="ctr">
              <a:buNone/>
            </a:pPr>
            <a:r>
              <a:rPr lang="es-AR" sz="2200" b="0" dirty="0" smtClean="0"/>
              <a:t>Tiempo: 15’</a:t>
            </a:r>
          </a:p>
          <a:p>
            <a:pPr marL="342900" indent="-342900">
              <a:buFont typeface="+mj-lt"/>
              <a:buAutoNum type="arabicPeriod"/>
            </a:pPr>
            <a:endParaRPr lang="es-AR" sz="2200" b="0" dirty="0" smtClean="0"/>
          </a:p>
          <a:p>
            <a:pPr marL="342900" indent="-342900">
              <a:buFont typeface="+mj-lt"/>
              <a:buAutoNum type="arabicPeriod"/>
            </a:pPr>
            <a:endParaRPr lang="es-AR" sz="2200" b="0" dirty="0" smtClean="0"/>
          </a:p>
          <a:p>
            <a:endParaRPr lang="es-AR" sz="2200" b="0" dirty="0" smtClean="0"/>
          </a:p>
        </p:txBody>
      </p:sp>
      <p:sp>
        <p:nvSpPr>
          <p:cNvPr id="4" name="Slide Number Placeholder 3"/>
          <p:cNvSpPr>
            <a:spLocks noGrp="1"/>
          </p:cNvSpPr>
          <p:nvPr>
            <p:ph type="sldNum" sz="quarter" idx="10"/>
          </p:nvPr>
        </p:nvSpPr>
        <p:spPr/>
        <p:txBody>
          <a:bodyPr/>
          <a:lstStyle/>
          <a:p>
            <a:pPr>
              <a:defRPr/>
            </a:pPr>
            <a:r>
              <a:rPr lang="en-US" smtClean="0"/>
              <a:t>| </a:t>
            </a:r>
            <a:fld id="{A1E05332-54C3-48A0-89AF-A7F15008F0F8}" type="slidenum">
              <a:rPr lang="en-US" smtClean="0">
                <a:solidFill>
                  <a:srgbClr val="B2B2B2"/>
                </a:solidFill>
              </a:rPr>
              <a:pPr>
                <a:defRPr/>
              </a:pPr>
              <a:t>45</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800" kern="0" dirty="0" smtClean="0">
                <a:latin typeface="+mj-lt"/>
                <a:ea typeface="+mj-ea"/>
                <a:cs typeface="+mj-cs"/>
              </a:rPr>
              <a:t>ejercicio: identificación de estacas</a:t>
            </a:r>
            <a:endParaRPr kumimoji="0" lang="es-ES" sz="2800" b="1" i="0" u="none" strike="noStrike" kern="0" cap="none" spc="0" normalizeH="0" baseline="0" noProof="0" dirty="0" smtClean="0">
              <a:ln>
                <a:noFill/>
              </a:ln>
              <a:solidFill>
                <a:srgbClr val="002D62"/>
              </a:solidFill>
              <a:effectLst/>
              <a:uLnTx/>
              <a:uFillTx/>
              <a:latin typeface="+mj-lt"/>
              <a:ea typeface="+mj-ea"/>
              <a:cs typeface="+mj-cs"/>
            </a:endParaRPr>
          </a:p>
        </p:txBody>
      </p:sp>
      <p:pic>
        <p:nvPicPr>
          <p:cNvPr id="112642" name="Picture 2"/>
          <p:cNvPicPr>
            <a:picLocks noChangeAspect="1" noChangeArrowheads="1"/>
          </p:cNvPicPr>
          <p:nvPr/>
        </p:nvPicPr>
        <p:blipFill>
          <a:blip r:embed="rId2" cstate="print"/>
          <a:srcRect/>
          <a:stretch>
            <a:fillRect/>
          </a:stretch>
        </p:blipFill>
        <p:spPr bwMode="auto">
          <a:xfrm>
            <a:off x="7380313" y="141481"/>
            <a:ext cx="1305893" cy="1108445"/>
          </a:xfrm>
          <a:prstGeom prst="rect">
            <a:avLst/>
          </a:prstGeom>
          <a:noFill/>
          <a:ln w="9525">
            <a:noFill/>
            <a:miter lim="800000"/>
            <a:headEnd/>
            <a:tailEnd/>
          </a:ln>
        </p:spPr>
      </p:pic>
      <p:sp>
        <p:nvSpPr>
          <p:cNvPr id="8" name="Rectangle 7"/>
          <p:cNvSpPr/>
          <p:nvPr/>
        </p:nvSpPr>
        <p:spPr bwMode="auto">
          <a:xfrm>
            <a:off x="6876256" y="699542"/>
            <a:ext cx="2088232" cy="5220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10"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67494"/>
            <a:ext cx="914400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2" name="1 Marcador de número de diapositiva"/>
          <p:cNvSpPr>
            <a:spLocks noGrp="1"/>
          </p:cNvSpPr>
          <p:nvPr>
            <p:ph type="sldNum" sz="quarter" idx="10"/>
          </p:nvPr>
        </p:nvSpPr>
        <p:spPr/>
        <p:txBody>
          <a:bodyPr/>
          <a:lstStyle/>
          <a:p>
            <a:pPr>
              <a:defRPr/>
            </a:pPr>
            <a:r>
              <a:rPr lang="en-US">
                <a:solidFill>
                  <a:schemeClr val="bg1"/>
                </a:solidFill>
              </a:rPr>
              <a:t> PSA Corporate University </a:t>
            </a:r>
            <a:r>
              <a:rPr lang="en-US">
                <a:solidFill>
                  <a:schemeClr val="accent4">
                    <a:lumMod val="60000"/>
                    <a:lumOff val="40000"/>
                  </a:schemeClr>
                </a:solidFill>
              </a:rPr>
              <a:t>|</a:t>
            </a:r>
            <a:r>
              <a:rPr lang="en-US"/>
              <a:t> </a:t>
            </a:r>
            <a:fld id="{B562BDBD-34F9-49F1-98B5-751500D78356}" type="slidenum">
              <a:rPr lang="en-US" smtClean="0">
                <a:solidFill>
                  <a:srgbClr val="B2B2B2"/>
                </a:solidFill>
              </a:rPr>
              <a:pPr>
                <a:defRPr/>
              </a:pPr>
              <a:t>46</a:t>
            </a:fld>
            <a:endParaRPr lang="en-US" dirty="0">
              <a:solidFill>
                <a:srgbClr val="B2B2B2"/>
              </a:solidFill>
            </a:endParaRPr>
          </a:p>
        </p:txBody>
      </p:sp>
      <p:pic>
        <p:nvPicPr>
          <p:cNvPr id="3" name="Picture 4" descr="C:\Users\Lucia Ledesma\Pictures\IMAGENES DE TRABAJO\lunch.jpg"/>
          <p:cNvPicPr>
            <a:picLocks noChangeAspect="1" noChangeArrowheads="1"/>
          </p:cNvPicPr>
          <p:nvPr/>
        </p:nvPicPr>
        <p:blipFill>
          <a:blip r:embed="rId2" cstate="print"/>
          <a:srcRect/>
          <a:stretch>
            <a:fillRect/>
          </a:stretch>
        </p:blipFill>
        <p:spPr bwMode="auto">
          <a:xfrm>
            <a:off x="0" y="1005576"/>
            <a:ext cx="5436096" cy="3436218"/>
          </a:xfrm>
          <a:prstGeom prst="rect">
            <a:avLst/>
          </a:prstGeom>
          <a:noFill/>
          <a:ln w="9525">
            <a:noFill/>
            <a:miter lim="800000"/>
            <a:headEnd/>
            <a:tailEnd/>
          </a:ln>
        </p:spPr>
      </p:pic>
      <p:sp>
        <p:nvSpPr>
          <p:cNvPr id="4" name="TextBox 3"/>
          <p:cNvSpPr txBox="1"/>
          <p:nvPr/>
        </p:nvSpPr>
        <p:spPr>
          <a:xfrm>
            <a:off x="5076056" y="266510"/>
            <a:ext cx="3902030" cy="1107996"/>
          </a:xfrm>
          <a:prstGeom prst="rect">
            <a:avLst/>
          </a:prstGeom>
          <a:noFill/>
        </p:spPr>
        <p:txBody>
          <a:bodyPr wrap="none" rtlCol="0">
            <a:spAutoFit/>
          </a:bodyPr>
          <a:lstStyle/>
          <a:p>
            <a:r>
              <a:rPr lang="pt-BR" sz="6600" b="1" dirty="0" err="1" smtClean="0"/>
              <a:t>almuerzo</a:t>
            </a:r>
            <a:endParaRPr lang="pt-BR" sz="6600" b="1" dirty="0"/>
          </a:p>
        </p:txBody>
      </p:sp>
    </p:spTree>
    <p:extLst>
      <p:ext uri="{BB962C8B-B14F-4D97-AF65-F5344CB8AC3E}">
        <p14:creationId xmlns:p14="http://schemas.microsoft.com/office/powerpoint/2010/main" xmlns="" val="5829873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p:txBody>
          <a:bodyPr/>
          <a:lstStyle/>
          <a:p>
            <a:pPr>
              <a:defRPr/>
            </a:pPr>
            <a:r>
              <a:rPr lang="en-US" smtClean="0">
                <a:ea typeface="MS PGothic" pitchFamily="34" charset="-128"/>
              </a:rPr>
              <a:t>| </a:t>
            </a:r>
            <a:fld id="{D3AC1059-18E3-4DCE-B898-32CC98451936}" type="slidenum">
              <a:rPr lang="en-US" smtClean="0">
                <a:solidFill>
                  <a:srgbClr val="B2B2B2"/>
                </a:solidFill>
                <a:ea typeface="MS PGothic" pitchFamily="34" charset="-128"/>
              </a:rPr>
              <a:pPr>
                <a:defRPr/>
              </a:pPr>
              <a:t>47</a:t>
            </a:fld>
            <a:endParaRPr lang="en-US" smtClean="0">
              <a:solidFill>
                <a:srgbClr val="B2B2B2"/>
              </a:solidFill>
              <a:ea typeface="MS PGothic" pitchFamily="34" charset="-128"/>
            </a:endParaRPr>
          </a:p>
        </p:txBody>
      </p:sp>
      <p:sp>
        <p:nvSpPr>
          <p:cNvPr id="3" name="Rectangle 2"/>
          <p:cNvSpPr/>
          <p:nvPr/>
        </p:nvSpPr>
        <p:spPr bwMode="auto">
          <a:xfrm>
            <a:off x="0" y="20538"/>
            <a:ext cx="9144000" cy="5143500"/>
          </a:xfrm>
          <a:prstGeom prst="rect">
            <a:avLst/>
          </a:prstGeom>
          <a:solidFill>
            <a:schemeClr val="bg1"/>
          </a:solidFill>
          <a:ln w="9525" cap="flat" cmpd="sng" algn="ctr">
            <a:noFill/>
            <a:prstDash val="solid"/>
            <a:round/>
            <a:headEnd type="none" w="med" len="med"/>
            <a:tailEnd type="none" w="med" len="med"/>
          </a:ln>
          <a:effectLst/>
        </p:spPr>
        <p:txBody>
          <a:bodyPr anchor="ctr"/>
          <a:lstStyle/>
          <a:p>
            <a:pPr algn="ctr">
              <a:defRPr/>
            </a:pPr>
            <a:r>
              <a:rPr lang="en-US" sz="6600" dirty="0" smtClean="0">
                <a:solidFill>
                  <a:srgbClr val="FF0000"/>
                </a:solidFill>
                <a:latin typeface="Arial" pitchFamily="34" charset="0"/>
                <a:cs typeface="Arial" pitchFamily="34" charset="0"/>
              </a:rPr>
              <a:t>DÍA 1, BLOQUE 3</a:t>
            </a:r>
            <a:endParaRPr lang="en-US" sz="6600" dirty="0">
              <a:solidFill>
                <a:srgbClr val="FF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62" name="Picture 2" descr="image.png"/>
          <p:cNvPicPr>
            <a:picLocks noChangeAspect="1"/>
          </p:cNvPicPr>
          <p:nvPr/>
        </p:nvPicPr>
        <p:blipFill>
          <a:blip r:embed="rId3" cstate="print"/>
          <a:srcRect/>
          <a:stretch>
            <a:fillRect/>
          </a:stretch>
        </p:blipFill>
        <p:spPr bwMode="auto">
          <a:xfrm>
            <a:off x="539130" y="2352415"/>
            <a:ext cx="8001000" cy="2308883"/>
          </a:xfrm>
          <a:prstGeom prst="rect">
            <a:avLst/>
          </a:prstGeom>
          <a:noFill/>
          <a:ln w="9525">
            <a:noFill/>
            <a:miter lim="800000"/>
            <a:headEnd/>
            <a:tailEnd/>
          </a:ln>
        </p:spPr>
      </p:pic>
      <p:sp>
        <p:nvSpPr>
          <p:cNvPr id="40963" name="AutoShape 3"/>
          <p:cNvSpPr>
            <a:spLocks/>
          </p:cNvSpPr>
          <p:nvPr/>
        </p:nvSpPr>
        <p:spPr bwMode="auto">
          <a:xfrm>
            <a:off x="4139952" y="2499742"/>
            <a:ext cx="4061891" cy="7994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88887" tIns="50793" rIns="88887" bIns="50793"/>
          <a:lstStyle/>
          <a:p>
            <a:pPr defTabSz="914145"/>
            <a:r>
              <a:rPr lang="es-ES" altLang="es-AR" sz="3200" b="1" dirty="0">
                <a:solidFill>
                  <a:srgbClr val="1283BA"/>
                </a:solidFill>
                <a:latin typeface="Helvetica" pitchFamily="-109" charset="0"/>
                <a:cs typeface="Helvetica" pitchFamily="-109" charset="0"/>
                <a:sym typeface="Helvetica" pitchFamily="-109" charset="0"/>
              </a:rPr>
              <a:t>Asociaciones rápidas</a:t>
            </a:r>
            <a:endParaRPr lang="es-ES" altLang="es-AR" dirty="0"/>
          </a:p>
        </p:txBody>
      </p:sp>
      <p:sp>
        <p:nvSpPr>
          <p:cNvPr id="6" name="Rectangle 5"/>
          <p:cNvSpPr/>
          <p:nvPr/>
        </p:nvSpPr>
        <p:spPr bwMode="auto">
          <a:xfrm>
            <a:off x="251520" y="267494"/>
            <a:ext cx="8892480"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251520" y="267494"/>
            <a:ext cx="8892480"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41987" name="AutoShape 3"/>
          <p:cNvSpPr>
            <a:spLocks/>
          </p:cNvSpPr>
          <p:nvPr/>
        </p:nvSpPr>
        <p:spPr bwMode="auto">
          <a:xfrm>
            <a:off x="930970" y="156576"/>
            <a:ext cx="7529462" cy="48045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chemeClr val="bg1">
              <a:lumMod val="85000"/>
            </a:schemeClr>
          </a:solidFill>
          <a:ln w="36124">
            <a:solidFill>
              <a:srgbClr val="385D8A"/>
            </a:solidFill>
            <a:round/>
            <a:headEnd/>
            <a:tailEnd/>
          </a:ln>
        </p:spPr>
        <p:txBody>
          <a:bodyPr lIns="50793" tIns="50793" rIns="50793" bIns="50793" anchor="ctr"/>
          <a:lstStyle/>
          <a:p>
            <a:endParaRPr lang="es-AR" sz="1800" dirty="0">
              <a:solidFill>
                <a:schemeClr val="tx1"/>
              </a:solidFill>
            </a:endParaRPr>
          </a:p>
        </p:txBody>
      </p:sp>
      <p:sp>
        <p:nvSpPr>
          <p:cNvPr id="5124" name="AutoShape 4"/>
          <p:cNvSpPr>
            <a:spLocks/>
          </p:cNvSpPr>
          <p:nvPr/>
        </p:nvSpPr>
        <p:spPr bwMode="auto">
          <a:xfrm>
            <a:off x="1128678" y="248577"/>
            <a:ext cx="4536504" cy="46735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88887" tIns="50793" rIns="88887" bIns="50793"/>
          <a:lstStyle/>
          <a:p>
            <a:pPr marL="362756" indent="-362756" defTabSz="914145">
              <a:spcBef>
                <a:spcPts val="281"/>
              </a:spcBef>
              <a:buClr>
                <a:srgbClr val="1F497D"/>
              </a:buClr>
              <a:buFont typeface="+mj-lt"/>
              <a:buAutoNum type="arabicPeriod"/>
            </a:pPr>
            <a:r>
              <a:rPr lang="es-ES" altLang="es-AR" sz="1200" b="1" i="1" dirty="0" smtClean="0">
                <a:solidFill>
                  <a:schemeClr val="tx1"/>
                </a:solidFill>
                <a:latin typeface="Helvetica" pitchFamily="-109" charset="0"/>
                <a:cs typeface="Helvetica" pitchFamily="-109" charset="0"/>
                <a:sym typeface="Helvetica" pitchFamily="-109" charset="0"/>
              </a:rPr>
              <a:t>Lo </a:t>
            </a:r>
            <a:r>
              <a:rPr lang="es-ES" altLang="es-AR" sz="1200" b="1" i="1" dirty="0">
                <a:solidFill>
                  <a:schemeClr val="tx1"/>
                </a:solidFill>
                <a:latin typeface="Helvetica" pitchFamily="-109" charset="0"/>
                <a:cs typeface="Helvetica" pitchFamily="-109" charset="0"/>
                <a:sym typeface="Helvetica" pitchFamily="-109" charset="0"/>
              </a:rPr>
              <a:t>que mejor hago en la vida es...</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La gente con la que me gusta trabajar es… </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A veces…</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Cuando no me escuchan...</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En este momento me siento...</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Me gustaría que hoy...</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Me pone contento...</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Fue vergonzoso cuando...</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La primera vez…</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El error más grande que cometí fue….</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Mi </a:t>
            </a:r>
            <a:r>
              <a:rPr lang="es-ES" altLang="es-AR" sz="1200" b="1" i="1" dirty="0" smtClean="0">
                <a:solidFill>
                  <a:schemeClr val="tx1"/>
                </a:solidFill>
                <a:latin typeface="Helvetica" pitchFamily="-109" charset="0"/>
                <a:cs typeface="Helvetica" pitchFamily="-109" charset="0"/>
                <a:sym typeface="Helvetica" pitchFamily="-109" charset="0"/>
              </a:rPr>
              <a:t>primera </a:t>
            </a:r>
            <a:r>
              <a:rPr lang="es-ES" altLang="es-AR" sz="1200" b="1" i="1" dirty="0">
                <a:solidFill>
                  <a:schemeClr val="tx1"/>
                </a:solidFill>
                <a:latin typeface="Helvetica" pitchFamily="-109" charset="0"/>
                <a:cs typeface="Helvetica" pitchFamily="-109" charset="0"/>
                <a:sym typeface="Helvetica" pitchFamily="-109" charset="0"/>
              </a:rPr>
              <a:t>impresión de esta reunión….</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Hoy a la noche...</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Lo de la Cultura de </a:t>
            </a:r>
            <a:r>
              <a:rPr lang="es-ES" altLang="es-AR" sz="1200" i="1" dirty="0" smtClean="0">
                <a:solidFill>
                  <a:schemeClr val="tx1"/>
                </a:solidFill>
                <a:latin typeface="Helvetica" pitchFamily="-109" charset="0"/>
                <a:cs typeface="Helvetica" pitchFamily="-109" charset="0"/>
                <a:sym typeface="Helvetica" pitchFamily="-109" charset="0"/>
              </a:rPr>
              <a:t>nuestro equipo me parece</a:t>
            </a:r>
            <a:r>
              <a:rPr lang="es-ES" altLang="es-AR" sz="1200" b="1" i="1" dirty="0" smtClean="0">
                <a:solidFill>
                  <a:schemeClr val="tx1"/>
                </a:solidFill>
                <a:latin typeface="Helvetica" pitchFamily="-109" charset="0"/>
                <a:cs typeface="Helvetica" pitchFamily="-109" charset="0"/>
                <a:sym typeface="Helvetica" pitchFamily="-109" charset="0"/>
              </a:rPr>
              <a:t>…</a:t>
            </a:r>
            <a:endParaRPr lang="es-ES" altLang="es-AR" sz="1200" b="1" i="1" dirty="0">
              <a:solidFill>
                <a:schemeClr val="tx1"/>
              </a:solidFill>
              <a:latin typeface="Helvetica" pitchFamily="-109" charset="0"/>
              <a:cs typeface="Helvetica" pitchFamily="-109" charset="0"/>
              <a:sym typeface="Helvetica" pitchFamily="-109" charset="0"/>
            </a:endParaRP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Detesto…</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Me pone nervioso/a....</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Ojalá algún día....</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Mi mayor pregunta es…</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Quiero preguntarle a….…</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Llego a contestar mal cuando...</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Si no estoy de acuerdo...</a:t>
            </a:r>
          </a:p>
          <a:p>
            <a:pPr marL="362756" indent="-362756" defTabSz="914145">
              <a:spcBef>
                <a:spcPts val="281"/>
              </a:spcBef>
              <a:buClr>
                <a:srgbClr val="1F497D"/>
              </a:buClr>
              <a:buFontTx/>
              <a:buAutoNum type="arabicPeriod"/>
            </a:pPr>
            <a:r>
              <a:rPr lang="es-ES" altLang="es-AR" sz="1200" b="1" i="1" dirty="0">
                <a:solidFill>
                  <a:schemeClr val="tx1"/>
                </a:solidFill>
                <a:latin typeface="Helvetica" pitchFamily="-109" charset="0"/>
                <a:cs typeface="Helvetica" pitchFamily="-109" charset="0"/>
                <a:sym typeface="Helvetica" pitchFamily="-109" charset="0"/>
              </a:rPr>
              <a:t>Cuando me miran callados…</a:t>
            </a:r>
            <a:endParaRPr lang="es-ES" altLang="es-AR" sz="1200" i="1" dirty="0">
              <a:solidFill>
                <a:schemeClr val="tx1"/>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animEffect transition="in" filter="fade">
                                      <p:cBhvr>
                                        <p:cTn id="7" dur="500"/>
                                        <p:tgtEl>
                                          <p:spTgt spid="51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4">
                                            <p:txEl>
                                              <p:pRg st="1" end="1"/>
                                            </p:txEl>
                                          </p:spTgt>
                                        </p:tgtEl>
                                        <p:attrNameLst>
                                          <p:attrName>style.visibility</p:attrName>
                                        </p:attrNameLst>
                                      </p:cBhvr>
                                      <p:to>
                                        <p:strVal val="visible"/>
                                      </p:to>
                                    </p:set>
                                    <p:animEffect transition="in" filter="fade">
                                      <p:cBhvr>
                                        <p:cTn id="12" dur="500"/>
                                        <p:tgtEl>
                                          <p:spTgt spid="51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24">
                                            <p:txEl>
                                              <p:pRg st="2" end="2"/>
                                            </p:txEl>
                                          </p:spTgt>
                                        </p:tgtEl>
                                        <p:attrNameLst>
                                          <p:attrName>style.visibility</p:attrName>
                                        </p:attrNameLst>
                                      </p:cBhvr>
                                      <p:to>
                                        <p:strVal val="visible"/>
                                      </p:to>
                                    </p:set>
                                    <p:animEffect transition="in" filter="fade">
                                      <p:cBhvr>
                                        <p:cTn id="17" dur="500"/>
                                        <p:tgtEl>
                                          <p:spTgt spid="51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24">
                                            <p:txEl>
                                              <p:pRg st="3" end="3"/>
                                            </p:txEl>
                                          </p:spTgt>
                                        </p:tgtEl>
                                        <p:attrNameLst>
                                          <p:attrName>style.visibility</p:attrName>
                                        </p:attrNameLst>
                                      </p:cBhvr>
                                      <p:to>
                                        <p:strVal val="visible"/>
                                      </p:to>
                                    </p:set>
                                    <p:animEffect transition="in" filter="fade">
                                      <p:cBhvr>
                                        <p:cTn id="22" dur="500"/>
                                        <p:tgtEl>
                                          <p:spTgt spid="51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124">
                                            <p:txEl>
                                              <p:pRg st="4" end="4"/>
                                            </p:txEl>
                                          </p:spTgt>
                                        </p:tgtEl>
                                        <p:attrNameLst>
                                          <p:attrName>style.visibility</p:attrName>
                                        </p:attrNameLst>
                                      </p:cBhvr>
                                      <p:to>
                                        <p:strVal val="visible"/>
                                      </p:to>
                                    </p:set>
                                    <p:animEffect transition="in" filter="fade">
                                      <p:cBhvr>
                                        <p:cTn id="27" dur="500"/>
                                        <p:tgtEl>
                                          <p:spTgt spid="512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24">
                                            <p:txEl>
                                              <p:pRg st="5" end="5"/>
                                            </p:txEl>
                                          </p:spTgt>
                                        </p:tgtEl>
                                        <p:attrNameLst>
                                          <p:attrName>style.visibility</p:attrName>
                                        </p:attrNameLst>
                                      </p:cBhvr>
                                      <p:to>
                                        <p:strVal val="visible"/>
                                      </p:to>
                                    </p:set>
                                    <p:animEffect transition="in" filter="fade">
                                      <p:cBhvr>
                                        <p:cTn id="32" dur="500"/>
                                        <p:tgtEl>
                                          <p:spTgt spid="512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24">
                                            <p:txEl>
                                              <p:pRg st="6" end="6"/>
                                            </p:txEl>
                                          </p:spTgt>
                                        </p:tgtEl>
                                        <p:attrNameLst>
                                          <p:attrName>style.visibility</p:attrName>
                                        </p:attrNameLst>
                                      </p:cBhvr>
                                      <p:to>
                                        <p:strVal val="visible"/>
                                      </p:to>
                                    </p:set>
                                    <p:animEffect transition="in" filter="fade">
                                      <p:cBhvr>
                                        <p:cTn id="37" dur="500"/>
                                        <p:tgtEl>
                                          <p:spTgt spid="512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24">
                                            <p:txEl>
                                              <p:pRg st="7" end="7"/>
                                            </p:txEl>
                                          </p:spTgt>
                                        </p:tgtEl>
                                        <p:attrNameLst>
                                          <p:attrName>style.visibility</p:attrName>
                                        </p:attrNameLst>
                                      </p:cBhvr>
                                      <p:to>
                                        <p:strVal val="visible"/>
                                      </p:to>
                                    </p:set>
                                    <p:animEffect transition="in" filter="fade">
                                      <p:cBhvr>
                                        <p:cTn id="42" dur="500"/>
                                        <p:tgtEl>
                                          <p:spTgt spid="512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124">
                                            <p:txEl>
                                              <p:pRg st="8" end="8"/>
                                            </p:txEl>
                                          </p:spTgt>
                                        </p:tgtEl>
                                        <p:attrNameLst>
                                          <p:attrName>style.visibility</p:attrName>
                                        </p:attrNameLst>
                                      </p:cBhvr>
                                      <p:to>
                                        <p:strVal val="visible"/>
                                      </p:to>
                                    </p:set>
                                    <p:animEffect transition="in" filter="fade">
                                      <p:cBhvr>
                                        <p:cTn id="47" dur="500"/>
                                        <p:tgtEl>
                                          <p:spTgt spid="512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124">
                                            <p:txEl>
                                              <p:pRg st="9" end="9"/>
                                            </p:txEl>
                                          </p:spTgt>
                                        </p:tgtEl>
                                        <p:attrNameLst>
                                          <p:attrName>style.visibility</p:attrName>
                                        </p:attrNameLst>
                                      </p:cBhvr>
                                      <p:to>
                                        <p:strVal val="visible"/>
                                      </p:to>
                                    </p:set>
                                    <p:animEffect transition="in" filter="fade">
                                      <p:cBhvr>
                                        <p:cTn id="52" dur="500"/>
                                        <p:tgtEl>
                                          <p:spTgt spid="512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124">
                                            <p:txEl>
                                              <p:pRg st="10" end="10"/>
                                            </p:txEl>
                                          </p:spTgt>
                                        </p:tgtEl>
                                        <p:attrNameLst>
                                          <p:attrName>style.visibility</p:attrName>
                                        </p:attrNameLst>
                                      </p:cBhvr>
                                      <p:to>
                                        <p:strVal val="visible"/>
                                      </p:to>
                                    </p:set>
                                    <p:animEffect transition="in" filter="fade">
                                      <p:cBhvr>
                                        <p:cTn id="57" dur="500"/>
                                        <p:tgtEl>
                                          <p:spTgt spid="512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124">
                                            <p:txEl>
                                              <p:pRg st="11" end="11"/>
                                            </p:txEl>
                                          </p:spTgt>
                                        </p:tgtEl>
                                        <p:attrNameLst>
                                          <p:attrName>style.visibility</p:attrName>
                                        </p:attrNameLst>
                                      </p:cBhvr>
                                      <p:to>
                                        <p:strVal val="visible"/>
                                      </p:to>
                                    </p:set>
                                    <p:animEffect transition="in" filter="fade">
                                      <p:cBhvr>
                                        <p:cTn id="62" dur="500"/>
                                        <p:tgtEl>
                                          <p:spTgt spid="512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124">
                                            <p:txEl>
                                              <p:pRg st="12" end="12"/>
                                            </p:txEl>
                                          </p:spTgt>
                                        </p:tgtEl>
                                        <p:attrNameLst>
                                          <p:attrName>style.visibility</p:attrName>
                                        </p:attrNameLst>
                                      </p:cBhvr>
                                      <p:to>
                                        <p:strVal val="visible"/>
                                      </p:to>
                                    </p:set>
                                    <p:animEffect transition="in" filter="fade">
                                      <p:cBhvr>
                                        <p:cTn id="67" dur="500"/>
                                        <p:tgtEl>
                                          <p:spTgt spid="512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124">
                                            <p:txEl>
                                              <p:pRg st="13" end="13"/>
                                            </p:txEl>
                                          </p:spTgt>
                                        </p:tgtEl>
                                        <p:attrNameLst>
                                          <p:attrName>style.visibility</p:attrName>
                                        </p:attrNameLst>
                                      </p:cBhvr>
                                      <p:to>
                                        <p:strVal val="visible"/>
                                      </p:to>
                                    </p:set>
                                    <p:animEffect transition="in" filter="fade">
                                      <p:cBhvr>
                                        <p:cTn id="72" dur="500"/>
                                        <p:tgtEl>
                                          <p:spTgt spid="5124">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124">
                                            <p:txEl>
                                              <p:pRg st="14" end="14"/>
                                            </p:txEl>
                                          </p:spTgt>
                                        </p:tgtEl>
                                        <p:attrNameLst>
                                          <p:attrName>style.visibility</p:attrName>
                                        </p:attrNameLst>
                                      </p:cBhvr>
                                      <p:to>
                                        <p:strVal val="visible"/>
                                      </p:to>
                                    </p:set>
                                    <p:animEffect transition="in" filter="fade">
                                      <p:cBhvr>
                                        <p:cTn id="77" dur="500"/>
                                        <p:tgtEl>
                                          <p:spTgt spid="5124">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124">
                                            <p:txEl>
                                              <p:pRg st="15" end="15"/>
                                            </p:txEl>
                                          </p:spTgt>
                                        </p:tgtEl>
                                        <p:attrNameLst>
                                          <p:attrName>style.visibility</p:attrName>
                                        </p:attrNameLst>
                                      </p:cBhvr>
                                      <p:to>
                                        <p:strVal val="visible"/>
                                      </p:to>
                                    </p:set>
                                    <p:animEffect transition="in" filter="fade">
                                      <p:cBhvr>
                                        <p:cTn id="82" dur="500"/>
                                        <p:tgtEl>
                                          <p:spTgt spid="5124">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124">
                                            <p:txEl>
                                              <p:pRg st="16" end="16"/>
                                            </p:txEl>
                                          </p:spTgt>
                                        </p:tgtEl>
                                        <p:attrNameLst>
                                          <p:attrName>style.visibility</p:attrName>
                                        </p:attrNameLst>
                                      </p:cBhvr>
                                      <p:to>
                                        <p:strVal val="visible"/>
                                      </p:to>
                                    </p:set>
                                    <p:animEffect transition="in" filter="fade">
                                      <p:cBhvr>
                                        <p:cTn id="87" dur="500"/>
                                        <p:tgtEl>
                                          <p:spTgt spid="5124">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5124">
                                            <p:txEl>
                                              <p:pRg st="17" end="17"/>
                                            </p:txEl>
                                          </p:spTgt>
                                        </p:tgtEl>
                                        <p:attrNameLst>
                                          <p:attrName>style.visibility</p:attrName>
                                        </p:attrNameLst>
                                      </p:cBhvr>
                                      <p:to>
                                        <p:strVal val="visible"/>
                                      </p:to>
                                    </p:set>
                                    <p:animEffect transition="in" filter="fade">
                                      <p:cBhvr>
                                        <p:cTn id="92" dur="500"/>
                                        <p:tgtEl>
                                          <p:spTgt spid="5124">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124">
                                            <p:txEl>
                                              <p:pRg st="18" end="18"/>
                                            </p:txEl>
                                          </p:spTgt>
                                        </p:tgtEl>
                                        <p:attrNameLst>
                                          <p:attrName>style.visibility</p:attrName>
                                        </p:attrNameLst>
                                      </p:cBhvr>
                                      <p:to>
                                        <p:strVal val="visible"/>
                                      </p:to>
                                    </p:set>
                                    <p:animEffect transition="in" filter="fade">
                                      <p:cBhvr>
                                        <p:cTn id="97" dur="500"/>
                                        <p:tgtEl>
                                          <p:spTgt spid="5124">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124">
                                            <p:txEl>
                                              <p:pRg st="19" end="19"/>
                                            </p:txEl>
                                          </p:spTgt>
                                        </p:tgtEl>
                                        <p:attrNameLst>
                                          <p:attrName>style.visibility</p:attrName>
                                        </p:attrNameLst>
                                      </p:cBhvr>
                                      <p:to>
                                        <p:strVal val="visible"/>
                                      </p:to>
                                    </p:set>
                                    <p:animEffect transition="in" filter="fade">
                                      <p:cBhvr>
                                        <p:cTn id="102" dur="500"/>
                                        <p:tgtEl>
                                          <p:spTgt spid="5124">
                                            <p:txEl>
                                              <p:pRg st="19" end="1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124">
                                            <p:txEl>
                                              <p:pRg st="20" end="20"/>
                                            </p:txEl>
                                          </p:spTgt>
                                        </p:tgtEl>
                                        <p:attrNameLst>
                                          <p:attrName>style.visibility</p:attrName>
                                        </p:attrNameLst>
                                      </p:cBhvr>
                                      <p:to>
                                        <p:strVal val="visible"/>
                                      </p:to>
                                    </p:set>
                                    <p:animEffect transition="in" filter="fade">
                                      <p:cBhvr>
                                        <p:cTn id="107" dur="500"/>
                                        <p:tgtEl>
                                          <p:spTgt spid="5124">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bldLvl="5"/>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1524" y="48942"/>
            <a:ext cx="8685213" cy="434578"/>
          </a:xfrm>
        </p:spPr>
        <p:txBody>
          <a:bodyPr/>
          <a:lstStyle/>
          <a:p>
            <a:r>
              <a:rPr lang="es-AR" dirty="0" err="1" smtClean="0"/>
              <a:t>check</a:t>
            </a:r>
            <a:r>
              <a:rPr lang="es-AR" dirty="0" smtClean="0"/>
              <a:t> in</a:t>
            </a:r>
            <a:endParaRPr lang="es-AR" dirty="0"/>
          </a:p>
        </p:txBody>
      </p:sp>
      <p:sp>
        <p:nvSpPr>
          <p:cNvPr id="3" name="Content Placeholder 2"/>
          <p:cNvSpPr>
            <a:spLocks noGrp="1"/>
          </p:cNvSpPr>
          <p:nvPr>
            <p:ph idx="1"/>
          </p:nvPr>
        </p:nvSpPr>
        <p:spPr>
          <a:xfrm>
            <a:off x="611560" y="1339445"/>
            <a:ext cx="7920880" cy="2464611"/>
          </a:xfrm>
        </p:spPr>
        <p:txBody>
          <a:bodyPr/>
          <a:lstStyle/>
          <a:p>
            <a:pPr marL="457200" indent="-457200">
              <a:buFont typeface="+mj-lt"/>
              <a:buAutoNum type="arabicPeriod"/>
            </a:pPr>
            <a:r>
              <a:rPr lang="es-AR" sz="2400" b="0" dirty="0" smtClean="0"/>
              <a:t>Quién soy…Algo que pocas personas saben sobre mí.</a:t>
            </a:r>
          </a:p>
          <a:p>
            <a:pPr marL="457200" indent="-457200">
              <a:buFont typeface="+mj-lt"/>
              <a:buAutoNum type="arabicPeriod"/>
            </a:pPr>
            <a:r>
              <a:rPr lang="es-AR" sz="2400" b="0" dirty="0" smtClean="0"/>
              <a:t>¿Cómo llego a este taller?</a:t>
            </a:r>
          </a:p>
          <a:p>
            <a:pPr marL="457200" indent="-457200">
              <a:buFont typeface="+mj-lt"/>
              <a:buAutoNum type="arabicPeriod"/>
            </a:pPr>
            <a:r>
              <a:rPr lang="es-AR" sz="2400" b="0" dirty="0" smtClean="0"/>
              <a:t>¿Qué me gustaría llevarme cuando termine?</a:t>
            </a:r>
          </a:p>
          <a:p>
            <a:pPr marL="457200" indent="-457200">
              <a:buFont typeface="+mj-lt"/>
              <a:buAutoNum type="arabicPeriod"/>
            </a:pPr>
            <a:r>
              <a:rPr lang="es-AR" sz="2400" b="0" dirty="0" smtClean="0"/>
              <a:t>¿Hay algo que pueda afectar mi presencia aquí?</a:t>
            </a:r>
          </a:p>
          <a:p>
            <a:pPr marL="457200" indent="-457200">
              <a:buFont typeface="+mj-lt"/>
              <a:buAutoNum type="arabicPeriod"/>
            </a:pPr>
            <a:endParaRPr lang="es-AR" sz="2400" b="0" dirty="0" smtClean="0"/>
          </a:p>
          <a:p>
            <a:pPr marL="457200" indent="-457200">
              <a:buFont typeface="+mj-lt"/>
              <a:buAutoNum type="arabicPeriod"/>
            </a:pPr>
            <a:endParaRPr lang="es-AR" sz="2400" b="0" dirty="0" smtClean="0"/>
          </a:p>
        </p:txBody>
      </p:sp>
      <p:sp>
        <p:nvSpPr>
          <p:cNvPr id="5"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6" name="Shape 379"/>
          <p:cNvSpPr txBox="1">
            <a:spLocks noGrp="1"/>
          </p:cNvSpPr>
          <p:nvPr>
            <p:ph type="sldNum" idx="4294967295"/>
          </p:nvPr>
        </p:nvSpPr>
        <p:spPr>
          <a:xfrm>
            <a:off x="6948264" y="4899934"/>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dirty="0">
                <a:latin typeface="Arial"/>
                <a:ea typeface="Arial"/>
                <a:cs typeface="Arial"/>
                <a:sym typeface="Arial"/>
              </a:rPr>
              <a:t>| </a:t>
            </a:r>
            <a:fld id="{00000000-1234-1234-1234-123412341234}" type="slidenum">
              <a:rPr lang="en-US">
                <a:solidFill>
                  <a:srgbClr val="B2B2B2"/>
                </a:solidFill>
                <a:latin typeface="Arial"/>
                <a:ea typeface="Arial"/>
                <a:cs typeface="Arial"/>
                <a:sym typeface="Arial"/>
              </a:rPr>
              <a:pPr>
                <a:spcBef>
                  <a:spcPts val="0"/>
                </a:spcBef>
                <a:spcAft>
                  <a:spcPts val="0"/>
                </a:spcAft>
                <a:buSzPct val="25000"/>
              </a:pPr>
              <a:t>5</a:t>
            </a:fld>
            <a:endParaRPr lang="en-US" dirty="0">
              <a:solidFill>
                <a:srgbClr val="B2B2B2"/>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251520" y="267494"/>
            <a:ext cx="8892480"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43010" name="AutoShape 1"/>
          <p:cNvSpPr>
            <a:spLocks/>
          </p:cNvSpPr>
          <p:nvPr/>
        </p:nvSpPr>
        <p:spPr bwMode="auto">
          <a:xfrm>
            <a:off x="142876" y="-53578"/>
            <a:ext cx="8215313" cy="8572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88887" tIns="50793" rIns="88887" bIns="50793" anchor="ctr"/>
          <a:lstStyle/>
          <a:p>
            <a:pPr defTabSz="914145"/>
            <a:endParaRPr lang="es-ES" altLang="es-AR" dirty="0"/>
          </a:p>
        </p:txBody>
      </p:sp>
      <p:sp>
        <p:nvSpPr>
          <p:cNvPr id="43011" name="AutoShape 3"/>
          <p:cNvSpPr>
            <a:spLocks/>
          </p:cNvSpPr>
          <p:nvPr/>
        </p:nvSpPr>
        <p:spPr bwMode="auto">
          <a:xfrm>
            <a:off x="642938" y="141480"/>
            <a:ext cx="7929563" cy="4516469"/>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88887" tIns="50793" rIns="88887" bIns="50793"/>
          <a:lstStyle/>
          <a:p>
            <a:pPr marL="362756" indent="-362756" defTabSz="914145">
              <a:spcBef>
                <a:spcPts val="281"/>
              </a:spcBef>
              <a:buClr>
                <a:srgbClr val="1F497D"/>
              </a:buClr>
              <a:buAutoNum type="arabicPeriod"/>
            </a:pPr>
            <a:endParaRPr lang="es-AR" altLang="es-AR" sz="1100">
              <a:solidFill>
                <a:schemeClr val="tx1"/>
              </a:solidFill>
              <a:latin typeface="Helvetica" pitchFamily="-109" charset="0"/>
              <a:cs typeface="Helvetica" pitchFamily="-109" charset="0"/>
              <a:sym typeface="Helvetica" pitchFamily="-109" charset="0"/>
            </a:endParaRPr>
          </a:p>
        </p:txBody>
      </p:sp>
      <p:sp>
        <p:nvSpPr>
          <p:cNvPr id="6" name="AutoShape 3"/>
          <p:cNvSpPr>
            <a:spLocks/>
          </p:cNvSpPr>
          <p:nvPr/>
        </p:nvSpPr>
        <p:spPr bwMode="auto">
          <a:xfrm>
            <a:off x="1115616" y="123478"/>
            <a:ext cx="7529462" cy="48045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chemeClr val="bg1">
              <a:lumMod val="85000"/>
            </a:schemeClr>
          </a:solidFill>
          <a:ln w="36124">
            <a:solidFill>
              <a:srgbClr val="385D8A"/>
            </a:solidFill>
            <a:round/>
            <a:headEnd/>
            <a:tailEnd/>
          </a:ln>
        </p:spPr>
        <p:txBody>
          <a:bodyPr lIns="50793" tIns="50793" rIns="50793" bIns="50793" anchor="ctr"/>
          <a:lstStyle/>
          <a:p>
            <a:endParaRPr lang="es-AR" sz="1800" dirty="0">
              <a:solidFill>
                <a:schemeClr val="tx1"/>
              </a:solidFill>
            </a:endParaRPr>
          </a:p>
        </p:txBody>
      </p:sp>
      <p:sp>
        <p:nvSpPr>
          <p:cNvPr id="6148" name="AutoShape 4"/>
          <p:cNvSpPr>
            <a:spLocks/>
          </p:cNvSpPr>
          <p:nvPr/>
        </p:nvSpPr>
        <p:spPr bwMode="auto">
          <a:xfrm>
            <a:off x="1403648" y="181641"/>
            <a:ext cx="6817371" cy="442058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88887" tIns="50793" rIns="88887" bIns="50793"/>
          <a:lstStyle/>
          <a:p>
            <a:pPr marL="362756" indent="-362756" defTabSz="914145">
              <a:spcBef>
                <a:spcPts val="281"/>
              </a:spcBef>
              <a:buClr>
                <a:srgbClr val="1F497D"/>
              </a:buClr>
              <a:buFont typeface="+mj-lt"/>
              <a:buAutoNum type="arabicPeriod" startAt="22"/>
            </a:pPr>
            <a:r>
              <a:rPr lang="es-ES" altLang="es-AR" sz="1200" i="1" dirty="0">
                <a:solidFill>
                  <a:schemeClr val="tx1"/>
                </a:solidFill>
                <a:latin typeface="Helvetica" pitchFamily="-109" charset="0"/>
                <a:cs typeface="Helvetica" pitchFamily="-109" charset="0"/>
                <a:sym typeface="Helvetica" pitchFamily="-109" charset="0"/>
              </a:rPr>
              <a:t>Mis colegas dirían que soy ….</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Yo pienso que soy…</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¿Ustedes piensan que soy?....</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Si pudiera…</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Les quiero pedir….</a:t>
            </a:r>
          </a:p>
          <a:p>
            <a:pPr marL="362756" indent="-362756" defTabSz="914145">
              <a:spcBef>
                <a:spcPts val="281"/>
              </a:spcBef>
              <a:buClr>
                <a:srgbClr val="1F497D"/>
              </a:buClr>
              <a:buFontTx/>
              <a:buAutoNum type="arabicPeriod" startAt="22"/>
            </a:pPr>
            <a:r>
              <a:rPr lang="es-ES" altLang="es-AR" sz="1200" i="1" dirty="0" smtClean="0">
                <a:solidFill>
                  <a:schemeClr val="tx1"/>
                </a:solidFill>
                <a:latin typeface="Helvetica" pitchFamily="-109" charset="0"/>
                <a:cs typeface="Helvetica" pitchFamily="-109" charset="0"/>
                <a:sym typeface="Helvetica" pitchFamily="-109" charset="0"/>
              </a:rPr>
              <a:t>Me </a:t>
            </a:r>
            <a:r>
              <a:rPr lang="es-ES" altLang="es-AR" sz="1200" i="1" dirty="0">
                <a:solidFill>
                  <a:schemeClr val="tx1"/>
                </a:solidFill>
                <a:latin typeface="Helvetica" pitchFamily="-109" charset="0"/>
                <a:cs typeface="Helvetica" pitchFamily="-109" charset="0"/>
                <a:sym typeface="Helvetica" pitchFamily="-109" charset="0"/>
              </a:rPr>
              <a:t>gustaría que hoy…</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Me gustaría que vos…</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Ojala los clientes…</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Me encantaría que …</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Por qué no….</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Y si…..</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Entonces…</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Ayer….</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Hoy….</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Ahora….</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Le voy a proponer a mi Jefe…</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Voy a considerar la posibilidad </a:t>
            </a:r>
            <a:r>
              <a:rPr lang="es-ES" altLang="es-AR" sz="1200" i="1" dirty="0" smtClean="0">
                <a:solidFill>
                  <a:schemeClr val="tx1"/>
                </a:solidFill>
                <a:latin typeface="Helvetica" pitchFamily="-109" charset="0"/>
                <a:cs typeface="Helvetica" pitchFamily="-109" charset="0"/>
                <a:sym typeface="Helvetica" pitchFamily="-109" charset="0"/>
              </a:rPr>
              <a:t>de…</a:t>
            </a:r>
            <a:endParaRPr lang="es-ES" altLang="es-AR" sz="1200" i="1" dirty="0">
              <a:solidFill>
                <a:schemeClr val="tx1"/>
              </a:solidFill>
              <a:latin typeface="Helvetica" pitchFamily="-109" charset="0"/>
              <a:cs typeface="Helvetica" pitchFamily="-109" charset="0"/>
              <a:sym typeface="Helvetica" pitchFamily="-109" charset="0"/>
            </a:endParaRP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Mi primer conclusión es…</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No entendí…</a:t>
            </a:r>
          </a:p>
          <a:p>
            <a:pPr marL="362756" indent="-362756" defTabSz="914145">
              <a:spcBef>
                <a:spcPts val="281"/>
              </a:spcBef>
              <a:buClr>
                <a:srgbClr val="1F497D"/>
              </a:buClr>
              <a:buFontTx/>
              <a:buAutoNum type="arabicPeriod" startAt="22"/>
            </a:pPr>
            <a:r>
              <a:rPr lang="es-ES" altLang="es-AR" sz="1200" i="1" dirty="0">
                <a:solidFill>
                  <a:schemeClr val="tx1"/>
                </a:solidFill>
                <a:latin typeface="Helvetica" pitchFamily="-109" charset="0"/>
                <a:cs typeface="Helvetica" pitchFamily="-109" charset="0"/>
                <a:sym typeface="Helvetica" pitchFamily="-109" charset="0"/>
              </a:rPr>
              <a:t>Lo que más me motiva es…</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animEffect transition="in" filter="fade">
                                      <p:cBhvr>
                                        <p:cTn id="7" dur="500"/>
                                        <p:tgtEl>
                                          <p:spTgt spid="6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8">
                                            <p:txEl>
                                              <p:pRg st="1" end="1"/>
                                            </p:txEl>
                                          </p:spTgt>
                                        </p:tgtEl>
                                        <p:attrNameLst>
                                          <p:attrName>style.visibility</p:attrName>
                                        </p:attrNameLst>
                                      </p:cBhvr>
                                      <p:to>
                                        <p:strVal val="visible"/>
                                      </p:to>
                                    </p:set>
                                    <p:animEffect transition="in" filter="fade">
                                      <p:cBhvr>
                                        <p:cTn id="12" dur="500"/>
                                        <p:tgtEl>
                                          <p:spTgt spid="614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8">
                                            <p:txEl>
                                              <p:pRg st="2" end="2"/>
                                            </p:txEl>
                                          </p:spTgt>
                                        </p:tgtEl>
                                        <p:attrNameLst>
                                          <p:attrName>style.visibility</p:attrName>
                                        </p:attrNameLst>
                                      </p:cBhvr>
                                      <p:to>
                                        <p:strVal val="visible"/>
                                      </p:to>
                                    </p:set>
                                    <p:animEffect transition="in" filter="fade">
                                      <p:cBhvr>
                                        <p:cTn id="17" dur="500"/>
                                        <p:tgtEl>
                                          <p:spTgt spid="614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48">
                                            <p:txEl>
                                              <p:pRg st="3" end="3"/>
                                            </p:txEl>
                                          </p:spTgt>
                                        </p:tgtEl>
                                        <p:attrNameLst>
                                          <p:attrName>style.visibility</p:attrName>
                                        </p:attrNameLst>
                                      </p:cBhvr>
                                      <p:to>
                                        <p:strVal val="visible"/>
                                      </p:to>
                                    </p:set>
                                    <p:animEffect transition="in" filter="fade">
                                      <p:cBhvr>
                                        <p:cTn id="22" dur="500"/>
                                        <p:tgtEl>
                                          <p:spTgt spid="614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48">
                                            <p:txEl>
                                              <p:pRg st="4" end="4"/>
                                            </p:txEl>
                                          </p:spTgt>
                                        </p:tgtEl>
                                        <p:attrNameLst>
                                          <p:attrName>style.visibility</p:attrName>
                                        </p:attrNameLst>
                                      </p:cBhvr>
                                      <p:to>
                                        <p:strVal val="visible"/>
                                      </p:to>
                                    </p:set>
                                    <p:animEffect transition="in" filter="fade">
                                      <p:cBhvr>
                                        <p:cTn id="27" dur="500"/>
                                        <p:tgtEl>
                                          <p:spTgt spid="614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148">
                                            <p:txEl>
                                              <p:pRg st="5" end="5"/>
                                            </p:txEl>
                                          </p:spTgt>
                                        </p:tgtEl>
                                        <p:attrNameLst>
                                          <p:attrName>style.visibility</p:attrName>
                                        </p:attrNameLst>
                                      </p:cBhvr>
                                      <p:to>
                                        <p:strVal val="visible"/>
                                      </p:to>
                                    </p:set>
                                    <p:animEffect transition="in" filter="fade">
                                      <p:cBhvr>
                                        <p:cTn id="32" dur="500"/>
                                        <p:tgtEl>
                                          <p:spTgt spid="614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148">
                                            <p:txEl>
                                              <p:pRg st="6" end="6"/>
                                            </p:txEl>
                                          </p:spTgt>
                                        </p:tgtEl>
                                        <p:attrNameLst>
                                          <p:attrName>style.visibility</p:attrName>
                                        </p:attrNameLst>
                                      </p:cBhvr>
                                      <p:to>
                                        <p:strVal val="visible"/>
                                      </p:to>
                                    </p:set>
                                    <p:animEffect transition="in" filter="fade">
                                      <p:cBhvr>
                                        <p:cTn id="37" dur="500"/>
                                        <p:tgtEl>
                                          <p:spTgt spid="614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148">
                                            <p:txEl>
                                              <p:pRg st="7" end="7"/>
                                            </p:txEl>
                                          </p:spTgt>
                                        </p:tgtEl>
                                        <p:attrNameLst>
                                          <p:attrName>style.visibility</p:attrName>
                                        </p:attrNameLst>
                                      </p:cBhvr>
                                      <p:to>
                                        <p:strVal val="visible"/>
                                      </p:to>
                                    </p:set>
                                    <p:animEffect transition="in" filter="fade">
                                      <p:cBhvr>
                                        <p:cTn id="42" dur="500"/>
                                        <p:tgtEl>
                                          <p:spTgt spid="614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148">
                                            <p:txEl>
                                              <p:pRg st="8" end="8"/>
                                            </p:txEl>
                                          </p:spTgt>
                                        </p:tgtEl>
                                        <p:attrNameLst>
                                          <p:attrName>style.visibility</p:attrName>
                                        </p:attrNameLst>
                                      </p:cBhvr>
                                      <p:to>
                                        <p:strVal val="visible"/>
                                      </p:to>
                                    </p:set>
                                    <p:animEffect transition="in" filter="fade">
                                      <p:cBhvr>
                                        <p:cTn id="47" dur="500"/>
                                        <p:tgtEl>
                                          <p:spTgt spid="614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148">
                                            <p:txEl>
                                              <p:pRg st="9" end="9"/>
                                            </p:txEl>
                                          </p:spTgt>
                                        </p:tgtEl>
                                        <p:attrNameLst>
                                          <p:attrName>style.visibility</p:attrName>
                                        </p:attrNameLst>
                                      </p:cBhvr>
                                      <p:to>
                                        <p:strVal val="visible"/>
                                      </p:to>
                                    </p:set>
                                    <p:animEffect transition="in" filter="fade">
                                      <p:cBhvr>
                                        <p:cTn id="52" dur="500"/>
                                        <p:tgtEl>
                                          <p:spTgt spid="614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148">
                                            <p:txEl>
                                              <p:pRg st="10" end="10"/>
                                            </p:txEl>
                                          </p:spTgt>
                                        </p:tgtEl>
                                        <p:attrNameLst>
                                          <p:attrName>style.visibility</p:attrName>
                                        </p:attrNameLst>
                                      </p:cBhvr>
                                      <p:to>
                                        <p:strVal val="visible"/>
                                      </p:to>
                                    </p:set>
                                    <p:animEffect transition="in" filter="fade">
                                      <p:cBhvr>
                                        <p:cTn id="57" dur="500"/>
                                        <p:tgtEl>
                                          <p:spTgt spid="614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148">
                                            <p:txEl>
                                              <p:pRg st="11" end="11"/>
                                            </p:txEl>
                                          </p:spTgt>
                                        </p:tgtEl>
                                        <p:attrNameLst>
                                          <p:attrName>style.visibility</p:attrName>
                                        </p:attrNameLst>
                                      </p:cBhvr>
                                      <p:to>
                                        <p:strVal val="visible"/>
                                      </p:to>
                                    </p:set>
                                    <p:animEffect transition="in" filter="fade">
                                      <p:cBhvr>
                                        <p:cTn id="62" dur="500"/>
                                        <p:tgtEl>
                                          <p:spTgt spid="614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148">
                                            <p:txEl>
                                              <p:pRg st="12" end="12"/>
                                            </p:txEl>
                                          </p:spTgt>
                                        </p:tgtEl>
                                        <p:attrNameLst>
                                          <p:attrName>style.visibility</p:attrName>
                                        </p:attrNameLst>
                                      </p:cBhvr>
                                      <p:to>
                                        <p:strVal val="visible"/>
                                      </p:to>
                                    </p:set>
                                    <p:animEffect transition="in" filter="fade">
                                      <p:cBhvr>
                                        <p:cTn id="67" dur="500"/>
                                        <p:tgtEl>
                                          <p:spTgt spid="614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148">
                                            <p:txEl>
                                              <p:pRg st="13" end="13"/>
                                            </p:txEl>
                                          </p:spTgt>
                                        </p:tgtEl>
                                        <p:attrNameLst>
                                          <p:attrName>style.visibility</p:attrName>
                                        </p:attrNameLst>
                                      </p:cBhvr>
                                      <p:to>
                                        <p:strVal val="visible"/>
                                      </p:to>
                                    </p:set>
                                    <p:animEffect transition="in" filter="fade">
                                      <p:cBhvr>
                                        <p:cTn id="72" dur="500"/>
                                        <p:tgtEl>
                                          <p:spTgt spid="614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148">
                                            <p:txEl>
                                              <p:pRg st="14" end="14"/>
                                            </p:txEl>
                                          </p:spTgt>
                                        </p:tgtEl>
                                        <p:attrNameLst>
                                          <p:attrName>style.visibility</p:attrName>
                                        </p:attrNameLst>
                                      </p:cBhvr>
                                      <p:to>
                                        <p:strVal val="visible"/>
                                      </p:to>
                                    </p:set>
                                    <p:animEffect transition="in" filter="fade">
                                      <p:cBhvr>
                                        <p:cTn id="77" dur="500"/>
                                        <p:tgtEl>
                                          <p:spTgt spid="6148">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148">
                                            <p:txEl>
                                              <p:pRg st="15" end="15"/>
                                            </p:txEl>
                                          </p:spTgt>
                                        </p:tgtEl>
                                        <p:attrNameLst>
                                          <p:attrName>style.visibility</p:attrName>
                                        </p:attrNameLst>
                                      </p:cBhvr>
                                      <p:to>
                                        <p:strVal val="visible"/>
                                      </p:to>
                                    </p:set>
                                    <p:animEffect transition="in" filter="fade">
                                      <p:cBhvr>
                                        <p:cTn id="82" dur="500"/>
                                        <p:tgtEl>
                                          <p:spTgt spid="6148">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148">
                                            <p:txEl>
                                              <p:pRg st="16" end="16"/>
                                            </p:txEl>
                                          </p:spTgt>
                                        </p:tgtEl>
                                        <p:attrNameLst>
                                          <p:attrName>style.visibility</p:attrName>
                                        </p:attrNameLst>
                                      </p:cBhvr>
                                      <p:to>
                                        <p:strVal val="visible"/>
                                      </p:to>
                                    </p:set>
                                    <p:animEffect transition="in" filter="fade">
                                      <p:cBhvr>
                                        <p:cTn id="87" dur="500"/>
                                        <p:tgtEl>
                                          <p:spTgt spid="6148">
                                            <p:txEl>
                                              <p:pRg st="16" end="1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48">
                                            <p:txEl>
                                              <p:pRg st="17" end="17"/>
                                            </p:txEl>
                                          </p:spTgt>
                                        </p:tgtEl>
                                        <p:attrNameLst>
                                          <p:attrName>style.visibility</p:attrName>
                                        </p:attrNameLst>
                                      </p:cBhvr>
                                      <p:to>
                                        <p:strVal val="visible"/>
                                      </p:to>
                                    </p:set>
                                    <p:animEffect transition="in" filter="fade">
                                      <p:cBhvr>
                                        <p:cTn id="92" dur="500"/>
                                        <p:tgtEl>
                                          <p:spTgt spid="6148">
                                            <p:txEl>
                                              <p:pRg st="17" end="1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148">
                                            <p:txEl>
                                              <p:pRg st="18" end="18"/>
                                            </p:txEl>
                                          </p:spTgt>
                                        </p:tgtEl>
                                        <p:attrNameLst>
                                          <p:attrName>style.visibility</p:attrName>
                                        </p:attrNameLst>
                                      </p:cBhvr>
                                      <p:to>
                                        <p:strVal val="visible"/>
                                      </p:to>
                                    </p:set>
                                    <p:animEffect transition="in" filter="fade">
                                      <p:cBhvr>
                                        <p:cTn id="97" dur="500"/>
                                        <p:tgtEl>
                                          <p:spTgt spid="6148">
                                            <p:txEl>
                                              <p:pRg st="18" end="1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6148">
                                            <p:txEl>
                                              <p:pRg st="19" end="19"/>
                                            </p:txEl>
                                          </p:spTgt>
                                        </p:tgtEl>
                                        <p:attrNameLst>
                                          <p:attrName>style.visibility</p:attrName>
                                        </p:attrNameLst>
                                      </p:cBhvr>
                                      <p:to>
                                        <p:strVal val="visible"/>
                                      </p:to>
                                    </p:set>
                                    <p:animEffect transition="in" filter="fade">
                                      <p:cBhvr>
                                        <p:cTn id="102" dur="500"/>
                                        <p:tgtEl>
                                          <p:spTgt spid="6148">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uild="p" bldLvl="5"/>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610889" y="823615"/>
            <a:ext cx="7129463" cy="2612231"/>
          </a:xfrm>
          <a:noFill/>
          <a:ln/>
        </p:spPr>
        <p:txBody>
          <a:bodyPr/>
          <a:lstStyle/>
          <a:p>
            <a:pPr algn="l">
              <a:spcBef>
                <a:spcPct val="80000"/>
              </a:spcBef>
              <a:buClrTx/>
            </a:pPr>
            <a:r>
              <a:rPr lang="es-AR" sz="1800" dirty="0"/>
              <a:t>ARQUETIPOS DE MODELOS MENTALES</a:t>
            </a:r>
          </a:p>
          <a:p>
            <a:pPr algn="l">
              <a:spcBef>
                <a:spcPct val="80000"/>
              </a:spcBef>
              <a:buClrTx/>
            </a:pPr>
            <a:r>
              <a:rPr lang="es-AR" sz="2400" dirty="0" smtClean="0">
                <a:hlinkClick r:id="rId3" action="ppaction://hlinkfile"/>
              </a:rPr>
              <a:t>“APRENDIZ” vs. “SABELOTODO”</a:t>
            </a:r>
            <a:endParaRPr lang="es-AR" sz="2400" dirty="0"/>
          </a:p>
        </p:txBody>
      </p:sp>
      <p:pic>
        <p:nvPicPr>
          <p:cNvPr id="4" name="Picture 2"/>
          <p:cNvPicPr>
            <a:picLocks noChangeAspect="1" noChangeArrowheads="1"/>
          </p:cNvPicPr>
          <p:nvPr/>
        </p:nvPicPr>
        <p:blipFill>
          <a:blip r:embed="rId4" cstate="print"/>
          <a:srcRect/>
          <a:stretch>
            <a:fillRect/>
          </a:stretch>
        </p:blipFill>
        <p:spPr bwMode="auto">
          <a:xfrm>
            <a:off x="1930525" y="2154628"/>
            <a:ext cx="1305893" cy="1108445"/>
          </a:xfrm>
          <a:prstGeom prst="rect">
            <a:avLst/>
          </a:prstGeom>
          <a:noFill/>
          <a:ln w="9525">
            <a:noFill/>
            <a:miter lim="800000"/>
            <a:headEnd/>
            <a:tailEnd/>
          </a:ln>
        </p:spPr>
      </p:pic>
      <p:sp>
        <p:nvSpPr>
          <p:cNvPr id="5" name="Rectangle 4"/>
          <p:cNvSpPr/>
          <p:nvPr/>
        </p:nvSpPr>
        <p:spPr bwMode="auto">
          <a:xfrm>
            <a:off x="1498476" y="2727204"/>
            <a:ext cx="2088232" cy="5220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6" name="6 Imagen" descr="wu.png"/>
          <p:cNvPicPr>
            <a:picLocks noChangeAspect="1"/>
          </p:cNvPicPr>
          <p:nvPr/>
        </p:nvPicPr>
        <p:blipFill>
          <a:blip r:embed="rId5" cstate="print"/>
          <a:stretch>
            <a:fillRect/>
          </a:stretch>
        </p:blipFill>
        <p:spPr>
          <a:xfrm>
            <a:off x="5868144" y="3723879"/>
            <a:ext cx="1607344" cy="1607344"/>
          </a:xfrm>
          <a:prstGeom prst="rect">
            <a:avLst/>
          </a:prstGeom>
        </p:spPr>
      </p:pic>
      <p:pic>
        <p:nvPicPr>
          <p:cNvPr id="7" name="Picture 74" descr="http://i39.tinypic.com/2d98hp3.jpg"/>
          <p:cNvPicPr>
            <a:picLocks noChangeAspect="1" noChangeArrowheads="1"/>
          </p:cNvPicPr>
          <p:nvPr/>
        </p:nvPicPr>
        <p:blipFill>
          <a:blip r:embed="rId6" cstate="print"/>
          <a:srcRect/>
          <a:stretch>
            <a:fillRect/>
          </a:stretch>
        </p:blipFill>
        <p:spPr bwMode="auto">
          <a:xfrm>
            <a:off x="4162772" y="2496665"/>
            <a:ext cx="1633364" cy="1443237"/>
          </a:xfrm>
          <a:prstGeom prst="rect">
            <a:avLst/>
          </a:prstGeom>
          <a:noFill/>
        </p:spPr>
      </p:pic>
      <p:sp>
        <p:nvSpPr>
          <p:cNvPr id="9" name="Left-Right Arrow 8"/>
          <p:cNvSpPr/>
          <p:nvPr/>
        </p:nvSpPr>
        <p:spPr bwMode="auto">
          <a:xfrm>
            <a:off x="3658716" y="2784697"/>
            <a:ext cx="648072" cy="432048"/>
          </a:xfrm>
          <a:prstGeom prst="lef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ChangeArrowheads="1"/>
          </p:cNvSpPr>
          <p:nvPr/>
        </p:nvSpPr>
        <p:spPr bwMode="auto">
          <a:xfrm>
            <a:off x="287344" y="345073"/>
            <a:ext cx="184731" cy="338554"/>
          </a:xfrm>
          <a:prstGeom prst="rect">
            <a:avLst/>
          </a:prstGeom>
          <a:solidFill>
            <a:schemeClr val="accent1"/>
          </a:solidFill>
          <a:ln w="9525" algn="ctr">
            <a:noFill/>
            <a:miter lim="800000"/>
            <a:headEnd/>
            <a:tailEnd/>
          </a:ln>
        </p:spPr>
        <p:txBody>
          <a:bodyPr wrap="none" anchor="ctr">
            <a:spAutoFit/>
          </a:bodyPr>
          <a:lstStyle/>
          <a:p>
            <a:pPr eaLnBrk="0" hangingPunct="0">
              <a:spcBef>
                <a:spcPct val="50000"/>
              </a:spcBef>
            </a:pPr>
            <a:endParaRPr lang="en-US">
              <a:solidFill>
                <a:srgbClr val="002D62"/>
              </a:solidFill>
            </a:endParaRPr>
          </a:p>
        </p:txBody>
      </p:sp>
      <p:sp>
        <p:nvSpPr>
          <p:cNvPr id="4" name="3 Marcador de número de diapositiva"/>
          <p:cNvSpPr>
            <a:spLocks noGrp="1"/>
          </p:cNvSpPr>
          <p:nvPr>
            <p:ph type="sldNum" sz="quarter" idx="10"/>
          </p:nvPr>
        </p:nvSpPr>
        <p:spPr/>
        <p:txBody>
          <a:bodyPr/>
          <a:lstStyle/>
          <a:p>
            <a:pPr>
              <a:defRPr/>
            </a:pPr>
            <a:r>
              <a:rPr lang="en-US" smtClean="0"/>
              <a:t>| </a:t>
            </a:r>
            <a:fld id="{A7130876-7C53-4899-AA2A-1F1CA957A208}" type="slidenum">
              <a:rPr lang="en-US" smtClean="0">
                <a:solidFill>
                  <a:srgbClr val="B2B2B2"/>
                </a:solidFill>
              </a:rPr>
              <a:pPr>
                <a:defRPr/>
              </a:pPr>
              <a:t>52</a:t>
            </a:fld>
            <a:endParaRPr lang="en-US">
              <a:solidFill>
                <a:srgbClr val="B2B2B2"/>
              </a:solidFill>
            </a:endParaRPr>
          </a:p>
        </p:txBody>
      </p:sp>
      <p:sp>
        <p:nvSpPr>
          <p:cNvPr id="5" name="Rectangle 4"/>
          <p:cNvSpPr/>
          <p:nvPr/>
        </p:nvSpPr>
        <p:spPr bwMode="auto">
          <a:xfrm>
            <a:off x="251520" y="267494"/>
            <a:ext cx="8892480"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38915" name="Picture 2" descr="iStock_000001166362Medium"/>
          <p:cNvPicPr>
            <a:picLocks noChangeAspect="1" noChangeArrowheads="1"/>
          </p:cNvPicPr>
          <p:nvPr/>
        </p:nvPicPr>
        <p:blipFill>
          <a:blip r:embed="rId3" cstate="print"/>
          <a:srcRect/>
          <a:stretch>
            <a:fillRect/>
          </a:stretch>
        </p:blipFill>
        <p:spPr bwMode="auto">
          <a:xfrm rot="18362634">
            <a:off x="2972377" y="578524"/>
            <a:ext cx="3618525" cy="4297356"/>
          </a:xfrm>
          <a:prstGeom prst="rect">
            <a:avLst/>
          </a:prstGeom>
          <a:noFill/>
          <a:ln w="9525">
            <a:noFill/>
            <a:miter lim="800000"/>
            <a:headEnd/>
            <a:tailEnd/>
          </a:ln>
        </p:spPr>
      </p:pic>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52400" y="-20538"/>
            <a:ext cx="9525000" cy="5423297"/>
          </a:xfrm>
          <a:prstGeom prst="rect">
            <a:avLst/>
          </a:prstGeom>
          <a:solidFill>
            <a:schemeClr val="tx1"/>
          </a:solidFill>
          <a:ln w="9525">
            <a:solidFill>
              <a:schemeClr val="tx1"/>
            </a:solidFill>
            <a:miter lim="800000"/>
            <a:headEnd/>
            <a:tailEnd/>
          </a:ln>
        </p:spPr>
        <p:txBody>
          <a:bodyPr wrap="none" anchor="ctr"/>
          <a:lstStyle/>
          <a:p>
            <a:pPr algn="ctr"/>
            <a:endParaRPr lang="es-MX" sz="15400">
              <a:solidFill>
                <a:srgbClr val="FFFFFF"/>
              </a:solidFill>
            </a:endParaRPr>
          </a:p>
        </p:txBody>
      </p:sp>
      <p:sp>
        <p:nvSpPr>
          <p:cNvPr id="39939" name="Text Box 3"/>
          <p:cNvSpPr txBox="1">
            <a:spLocks noChangeArrowheads="1"/>
          </p:cNvSpPr>
          <p:nvPr/>
        </p:nvSpPr>
        <p:spPr bwMode="auto">
          <a:xfrm>
            <a:off x="3719244" y="315441"/>
            <a:ext cx="1282723" cy="2462213"/>
          </a:xfrm>
          <a:prstGeom prst="rect">
            <a:avLst/>
          </a:prstGeom>
          <a:noFill/>
          <a:ln w="9525">
            <a:noFill/>
            <a:miter lim="800000"/>
            <a:headEnd/>
            <a:tailEnd/>
          </a:ln>
        </p:spPr>
        <p:txBody>
          <a:bodyPr wrap="none">
            <a:spAutoFit/>
          </a:bodyPr>
          <a:lstStyle/>
          <a:p>
            <a:r>
              <a:rPr lang="es-AR" sz="15400" dirty="0" smtClean="0">
                <a:solidFill>
                  <a:srgbClr val="FFFFFF"/>
                </a:solidFill>
              </a:rPr>
              <a:t>3</a:t>
            </a:r>
            <a:endParaRPr lang="es-ES" sz="15400" dirty="0">
              <a:solidFill>
                <a:srgbClr val="FFFFFF"/>
              </a:solidFill>
            </a:endParaRPr>
          </a:p>
        </p:txBody>
      </p:sp>
      <p:sp>
        <p:nvSpPr>
          <p:cNvPr id="217092" name="Text Box 4"/>
          <p:cNvSpPr txBox="1">
            <a:spLocks noChangeArrowheads="1"/>
          </p:cNvSpPr>
          <p:nvPr/>
        </p:nvSpPr>
        <p:spPr bwMode="auto">
          <a:xfrm>
            <a:off x="1979712" y="2240680"/>
            <a:ext cx="1282723" cy="2462213"/>
          </a:xfrm>
          <a:prstGeom prst="rect">
            <a:avLst/>
          </a:prstGeom>
          <a:noFill/>
          <a:ln w="9525">
            <a:noFill/>
            <a:miter lim="800000"/>
            <a:headEnd/>
            <a:tailEnd/>
          </a:ln>
        </p:spPr>
        <p:txBody>
          <a:bodyPr wrap="none">
            <a:spAutoFit/>
          </a:bodyPr>
          <a:lstStyle/>
          <a:p>
            <a:r>
              <a:rPr lang="es-AR" sz="15400" dirty="0" smtClean="0">
                <a:solidFill>
                  <a:srgbClr val="FFFFFF"/>
                </a:solidFill>
              </a:rPr>
              <a:t>3</a:t>
            </a:r>
            <a:endParaRPr lang="es-ES" sz="15400" dirty="0">
              <a:solidFill>
                <a:srgbClr val="FFFFFF"/>
              </a:solidFill>
            </a:endParaRPr>
          </a:p>
        </p:txBody>
      </p:sp>
      <p:sp>
        <p:nvSpPr>
          <p:cNvPr id="217093" name="Text Box 5"/>
          <p:cNvSpPr txBox="1">
            <a:spLocks noChangeArrowheads="1"/>
          </p:cNvSpPr>
          <p:nvPr/>
        </p:nvSpPr>
        <p:spPr bwMode="auto">
          <a:xfrm>
            <a:off x="3719239" y="2233537"/>
            <a:ext cx="1337226" cy="2462213"/>
          </a:xfrm>
          <a:prstGeom prst="rect">
            <a:avLst/>
          </a:prstGeom>
          <a:noFill/>
          <a:ln w="9525">
            <a:noFill/>
            <a:miter lim="800000"/>
            <a:headEnd/>
            <a:tailEnd/>
          </a:ln>
        </p:spPr>
        <p:txBody>
          <a:bodyPr wrap="none">
            <a:spAutoFit/>
          </a:bodyPr>
          <a:lstStyle/>
          <a:p>
            <a:r>
              <a:rPr lang="es-AR" sz="15400">
                <a:solidFill>
                  <a:srgbClr val="FFFFFF"/>
                </a:solidFill>
              </a:rPr>
              <a:t>+</a:t>
            </a:r>
            <a:endParaRPr lang="es-ES" sz="15400">
              <a:solidFill>
                <a:srgbClr val="FFFFFF"/>
              </a:solidFill>
            </a:endParaRPr>
          </a:p>
        </p:txBody>
      </p:sp>
      <p:sp>
        <p:nvSpPr>
          <p:cNvPr id="217094" name="Text Box 6"/>
          <p:cNvSpPr txBox="1">
            <a:spLocks noChangeArrowheads="1"/>
          </p:cNvSpPr>
          <p:nvPr/>
        </p:nvSpPr>
        <p:spPr bwMode="auto">
          <a:xfrm>
            <a:off x="5422675" y="2233537"/>
            <a:ext cx="2380780" cy="2462213"/>
          </a:xfrm>
          <a:prstGeom prst="rect">
            <a:avLst/>
          </a:prstGeom>
          <a:noFill/>
          <a:ln w="9525">
            <a:noFill/>
            <a:miter lim="800000"/>
            <a:headEnd/>
            <a:tailEnd/>
          </a:ln>
        </p:spPr>
        <p:txBody>
          <a:bodyPr wrap="none">
            <a:spAutoFit/>
          </a:bodyPr>
          <a:lstStyle/>
          <a:p>
            <a:r>
              <a:rPr lang="es-AR" sz="15400" dirty="0">
                <a:solidFill>
                  <a:srgbClr val="FFFFFF"/>
                </a:solidFill>
              </a:rPr>
              <a:t>40</a:t>
            </a:r>
            <a:endParaRPr lang="es-ES" sz="15400" dirty="0">
              <a:solidFill>
                <a:srgbClr val="FFFFFF"/>
              </a:solidFill>
            </a:endParaRPr>
          </a:p>
        </p:txBody>
      </p:sp>
      <p:sp>
        <p:nvSpPr>
          <p:cNvPr id="217095" name="Text Box 7"/>
          <p:cNvSpPr txBox="1">
            <a:spLocks noChangeArrowheads="1"/>
          </p:cNvSpPr>
          <p:nvPr/>
        </p:nvSpPr>
        <p:spPr bwMode="auto">
          <a:xfrm>
            <a:off x="3203848" y="315441"/>
            <a:ext cx="2380780" cy="2462213"/>
          </a:xfrm>
          <a:prstGeom prst="rect">
            <a:avLst/>
          </a:prstGeom>
          <a:solidFill>
            <a:schemeClr val="tx1"/>
          </a:solidFill>
          <a:ln w="9525">
            <a:noFill/>
            <a:miter lim="800000"/>
            <a:headEnd/>
            <a:tailEnd/>
          </a:ln>
        </p:spPr>
        <p:txBody>
          <a:bodyPr wrap="none">
            <a:spAutoFit/>
          </a:bodyPr>
          <a:lstStyle/>
          <a:p>
            <a:r>
              <a:rPr lang="es-AR" sz="15400" dirty="0" smtClean="0">
                <a:solidFill>
                  <a:srgbClr val="FFFFFF"/>
                </a:solidFill>
              </a:rPr>
              <a:t>43</a:t>
            </a:r>
            <a:endParaRPr lang="es-ES" sz="15400" dirty="0">
              <a:solidFill>
                <a:srgbClr val="FFFFFF"/>
              </a:solidFill>
            </a:endParaRPr>
          </a:p>
        </p:txBody>
      </p:sp>
      <p:sp>
        <p:nvSpPr>
          <p:cNvPr id="8" name="7 Marcador de número de diapositiva"/>
          <p:cNvSpPr>
            <a:spLocks noGrp="1"/>
          </p:cNvSpPr>
          <p:nvPr>
            <p:ph type="sldNum" sz="quarter" idx="10"/>
          </p:nvPr>
        </p:nvSpPr>
        <p:spPr>
          <a:xfrm>
            <a:off x="7010400" y="5063432"/>
            <a:ext cx="2133600" cy="200025"/>
          </a:xfrm>
        </p:spPr>
        <p:txBody>
          <a:bodyPr/>
          <a:lstStyle/>
          <a:p>
            <a:pPr>
              <a:defRPr/>
            </a:pPr>
            <a:r>
              <a:rPr lang="en-US" smtClean="0"/>
              <a:t>| </a:t>
            </a:r>
            <a:fld id="{2CE008FD-E3CD-49E9-A1D4-5744858845F1}" type="slidenum">
              <a:rPr lang="en-US" smtClean="0">
                <a:solidFill>
                  <a:srgbClr val="B2B2B2"/>
                </a:solidFill>
              </a:rPr>
              <a:pPr>
                <a:defRPr/>
              </a:pPr>
              <a:t>53</a:t>
            </a:fld>
            <a:endParaRPr lang="en-US">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7095"/>
                                        </p:tgtEl>
                                        <p:attrNameLst>
                                          <p:attrName>style.visibility</p:attrName>
                                        </p:attrNameLst>
                                      </p:cBhvr>
                                      <p:to>
                                        <p:strVal val="visible"/>
                                      </p:to>
                                    </p:set>
                                    <p:anim calcmode="lin" valueType="num">
                                      <p:cBhvr>
                                        <p:cTn id="7" dur="500" fill="hold"/>
                                        <p:tgtEl>
                                          <p:spTgt spid="217095"/>
                                        </p:tgtEl>
                                        <p:attrNameLst>
                                          <p:attrName>ppt_w</p:attrName>
                                        </p:attrNameLst>
                                      </p:cBhvr>
                                      <p:tavLst>
                                        <p:tav tm="0">
                                          <p:val>
                                            <p:fltVal val="0"/>
                                          </p:val>
                                        </p:tav>
                                        <p:tav tm="100000">
                                          <p:val>
                                            <p:strVal val="#ppt_w"/>
                                          </p:val>
                                        </p:tav>
                                      </p:tavLst>
                                    </p:anim>
                                    <p:anim calcmode="lin" valueType="num">
                                      <p:cBhvr>
                                        <p:cTn id="8" dur="500" fill="hold"/>
                                        <p:tgtEl>
                                          <p:spTgt spid="21709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7092"/>
                                        </p:tgtEl>
                                        <p:attrNameLst>
                                          <p:attrName>style.visibility</p:attrName>
                                        </p:attrNameLst>
                                      </p:cBhvr>
                                      <p:to>
                                        <p:strVal val="visible"/>
                                      </p:to>
                                    </p:set>
                                    <p:anim calcmode="lin" valueType="num">
                                      <p:cBhvr additive="base">
                                        <p:cTn id="13" dur="500" fill="hold"/>
                                        <p:tgtEl>
                                          <p:spTgt spid="217092"/>
                                        </p:tgtEl>
                                        <p:attrNameLst>
                                          <p:attrName>ppt_x</p:attrName>
                                        </p:attrNameLst>
                                      </p:cBhvr>
                                      <p:tavLst>
                                        <p:tav tm="0">
                                          <p:val>
                                            <p:strVal val="0-#ppt_w/2"/>
                                          </p:val>
                                        </p:tav>
                                        <p:tav tm="100000">
                                          <p:val>
                                            <p:strVal val="#ppt_x"/>
                                          </p:val>
                                        </p:tav>
                                      </p:tavLst>
                                    </p:anim>
                                    <p:anim calcmode="lin" valueType="num">
                                      <p:cBhvr additive="base">
                                        <p:cTn id="14" dur="500" fill="hold"/>
                                        <p:tgtEl>
                                          <p:spTgt spid="217092"/>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217094"/>
                                        </p:tgtEl>
                                        <p:attrNameLst>
                                          <p:attrName>style.visibility</p:attrName>
                                        </p:attrNameLst>
                                      </p:cBhvr>
                                      <p:to>
                                        <p:strVal val="visible"/>
                                      </p:to>
                                    </p:set>
                                    <p:anim calcmode="lin" valueType="num">
                                      <p:cBhvr additive="base">
                                        <p:cTn id="17" dur="500" fill="hold"/>
                                        <p:tgtEl>
                                          <p:spTgt spid="217094"/>
                                        </p:tgtEl>
                                        <p:attrNameLst>
                                          <p:attrName>ppt_x</p:attrName>
                                        </p:attrNameLst>
                                      </p:cBhvr>
                                      <p:tavLst>
                                        <p:tav tm="0">
                                          <p:val>
                                            <p:strVal val="1+#ppt_w/2"/>
                                          </p:val>
                                        </p:tav>
                                        <p:tav tm="100000">
                                          <p:val>
                                            <p:strVal val="#ppt_x"/>
                                          </p:val>
                                        </p:tav>
                                      </p:tavLst>
                                    </p:anim>
                                    <p:anim calcmode="lin" valueType="num">
                                      <p:cBhvr additive="base">
                                        <p:cTn id="18" dur="500" fill="hold"/>
                                        <p:tgtEl>
                                          <p:spTgt spid="217094"/>
                                        </p:tgtEl>
                                        <p:attrNameLst>
                                          <p:attrName>ppt_y</p:attrName>
                                        </p:attrNameLst>
                                      </p:cBhvr>
                                      <p:tavLst>
                                        <p:tav tm="0">
                                          <p:val>
                                            <p:strVal val="#ppt_y"/>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7093"/>
                                        </p:tgtEl>
                                        <p:attrNameLst>
                                          <p:attrName>style.visibility</p:attrName>
                                        </p:attrNameLst>
                                      </p:cBhvr>
                                      <p:to>
                                        <p:strVal val="visible"/>
                                      </p:to>
                                    </p:set>
                                    <p:anim calcmode="lin" valueType="num">
                                      <p:cBhvr additive="base">
                                        <p:cTn id="21" dur="500" fill="hold"/>
                                        <p:tgtEl>
                                          <p:spTgt spid="217093"/>
                                        </p:tgtEl>
                                        <p:attrNameLst>
                                          <p:attrName>ppt_x</p:attrName>
                                        </p:attrNameLst>
                                      </p:cBhvr>
                                      <p:tavLst>
                                        <p:tav tm="0">
                                          <p:val>
                                            <p:strVal val="#ppt_x"/>
                                          </p:val>
                                        </p:tav>
                                        <p:tav tm="100000">
                                          <p:val>
                                            <p:strVal val="#ppt_x"/>
                                          </p:val>
                                        </p:tav>
                                      </p:tavLst>
                                    </p:anim>
                                    <p:anim calcmode="lin" valueType="num">
                                      <p:cBhvr additive="base">
                                        <p:cTn id="22" dur="500" fill="hold"/>
                                        <p:tgtEl>
                                          <p:spTgt spid="2170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2" grpId="0"/>
      <p:bldP spid="217093" grpId="0"/>
      <p:bldP spid="217094" grpId="0"/>
      <p:bldP spid="21709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4" name="Rectangle 8"/>
          <p:cNvSpPr>
            <a:spLocks noGrp="1" noChangeArrowheads="1"/>
          </p:cNvSpPr>
          <p:nvPr>
            <p:ph idx="4294967295"/>
          </p:nvPr>
        </p:nvSpPr>
        <p:spPr>
          <a:xfrm>
            <a:off x="683568" y="843558"/>
            <a:ext cx="7920880" cy="2800726"/>
          </a:xfrm>
        </p:spPr>
        <p:txBody>
          <a:bodyPr wrap="square" lIns="91420" tIns="91420" rIns="91420" bIns="91420">
            <a:spAutoFit/>
          </a:bodyPr>
          <a:lstStyle/>
          <a:p>
            <a:pPr eaLnBrk="1" hangingPunct="1">
              <a:spcBef>
                <a:spcPct val="100000"/>
              </a:spcBef>
              <a:buNone/>
            </a:pPr>
            <a:r>
              <a:rPr lang="es-ES" sz="2000" b="0" dirty="0" smtClean="0"/>
              <a:t>Asumo que:</a:t>
            </a:r>
          </a:p>
          <a:p>
            <a:pPr eaLnBrk="1" hangingPunct="1">
              <a:spcBef>
                <a:spcPts val="600"/>
              </a:spcBef>
              <a:spcAft>
                <a:spcPts val="600"/>
              </a:spcAft>
            </a:pPr>
            <a:r>
              <a:rPr lang="es-ES" sz="2000" b="0" dirty="0" smtClean="0"/>
              <a:t> La realidad </a:t>
            </a:r>
            <a:r>
              <a:rPr lang="es-ES" sz="2000" b="0" i="1" dirty="0" smtClean="0"/>
              <a:t>tiene</a:t>
            </a:r>
            <a:r>
              <a:rPr lang="es-ES" sz="2000" b="0" dirty="0" smtClean="0"/>
              <a:t> que ser de la manera en que la veo, y por lo tanto…</a:t>
            </a:r>
          </a:p>
          <a:p>
            <a:pPr eaLnBrk="1" hangingPunct="1">
              <a:spcBef>
                <a:spcPts val="600"/>
              </a:spcBef>
              <a:spcAft>
                <a:spcPts val="600"/>
              </a:spcAft>
            </a:pPr>
            <a:r>
              <a:rPr lang="es-ES" sz="2000" b="0" dirty="0" smtClean="0"/>
              <a:t>…todo el mundo </a:t>
            </a:r>
            <a:r>
              <a:rPr lang="es-ES" sz="2000" b="0" i="1" dirty="0" smtClean="0"/>
              <a:t>debe</a:t>
            </a:r>
            <a:r>
              <a:rPr lang="es-ES" sz="2000" b="0" dirty="0" smtClean="0"/>
              <a:t> verla de la misma manera.</a:t>
            </a:r>
          </a:p>
          <a:p>
            <a:pPr eaLnBrk="1" hangingPunct="1">
              <a:spcBef>
                <a:spcPts val="600"/>
              </a:spcBef>
              <a:spcAft>
                <a:spcPts val="600"/>
              </a:spcAft>
            </a:pPr>
            <a:r>
              <a:rPr lang="es-ES" sz="2000" b="0" dirty="0" smtClean="0"/>
              <a:t>Si alguien no está de acuerdo conmigo, forzosamente debe estar equivocado, ser ignorante o tonto, o estar tratándome de ignorante o tonto a mí. </a:t>
            </a:r>
          </a:p>
        </p:txBody>
      </p:sp>
      <p:sp>
        <p:nvSpPr>
          <p:cNvPr id="177156" name="3 Marcador de número de diapositiva"/>
          <p:cNvSpPr txBox="1">
            <a:spLocks noGrp="1"/>
          </p:cNvSpPr>
          <p:nvPr/>
        </p:nvSpPr>
        <p:spPr bwMode="auto">
          <a:xfrm>
            <a:off x="7010400" y="4914449"/>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37AEDEA9-9633-40EE-B881-2EB297DF1E3A}" type="slidenum">
              <a:rPr lang="en-US" sz="1000">
                <a:solidFill>
                  <a:srgbClr val="B2B2B2"/>
                </a:solidFill>
                <a:sym typeface="Trebuchet MS" pitchFamily="34" charset="0"/>
              </a:rPr>
              <a:pPr algn="r" eaLnBrk="1" hangingPunct="1">
                <a:spcBef>
                  <a:spcPct val="0"/>
                </a:spcBef>
              </a:pPr>
              <a:t>54</a:t>
            </a:fld>
            <a:endParaRPr lang="en-US" sz="1000">
              <a:solidFill>
                <a:srgbClr val="B2B2B2"/>
              </a:solidFill>
              <a:sym typeface="Trebuchet MS" pitchFamily="34" charset="0"/>
            </a:endParaRPr>
          </a:p>
        </p:txBody>
      </p:sp>
      <p:sp>
        <p:nvSpPr>
          <p:cNvPr id="9"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7154" name="Rectangle 2"/>
          <p:cNvSpPr>
            <a:spLocks noGrp="1" noChangeArrowheads="1"/>
          </p:cNvSpPr>
          <p:nvPr>
            <p:ph type="title"/>
          </p:nvPr>
        </p:nvSpPr>
        <p:spPr>
          <a:xfrm>
            <a:off x="279407" y="48940"/>
            <a:ext cx="8685213" cy="434578"/>
          </a:xfrm>
        </p:spPr>
        <p:txBody>
          <a:bodyPr/>
          <a:lstStyle/>
          <a:p>
            <a:pPr eaLnBrk="1" hangingPunct="1"/>
            <a:r>
              <a:rPr lang="es-ES" dirty="0" smtClean="0"/>
              <a:t>la trampa de la certeza</a:t>
            </a:r>
            <a:endParaRPr lang="es-ES" dirty="0" smtClean="0">
              <a:hlinkClick r:id="rId3" action="ppaction://hlinkfile"/>
            </a:endParaRPr>
          </a:p>
        </p:txBody>
      </p:sp>
      <p:sp>
        <p:nvSpPr>
          <p:cNvPr id="10"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smtClean="0">
                <a:sym typeface="Trebuchet MS" pitchFamily="34" charset="0"/>
              </a:rPr>
              <a:t>© 2017 Axialent, Inc. Todos los derechos reservados. </a:t>
            </a:r>
            <a:endParaRPr lang="en-US" sz="1000" dirty="0" smtClean="0">
              <a:sym typeface="Trebuchet MS" pitchFamily="34" charset="0"/>
            </a:endParaRPr>
          </a:p>
        </p:txBody>
      </p:sp>
      <p:grpSp>
        <p:nvGrpSpPr>
          <p:cNvPr id="11" name="Group 10"/>
          <p:cNvGrpSpPr/>
          <p:nvPr/>
        </p:nvGrpSpPr>
        <p:grpSpPr>
          <a:xfrm>
            <a:off x="2042604" y="3507854"/>
            <a:ext cx="4761644" cy="1277504"/>
            <a:chOff x="2042604" y="3507854"/>
            <a:chExt cx="4761644" cy="1277504"/>
          </a:xfrm>
        </p:grpSpPr>
        <p:sp>
          <p:nvSpPr>
            <p:cNvPr id="12" name="Down Arrow 11"/>
            <p:cNvSpPr/>
            <p:nvPr/>
          </p:nvSpPr>
          <p:spPr bwMode="auto">
            <a:xfrm>
              <a:off x="4139952" y="3507854"/>
              <a:ext cx="648072" cy="360040"/>
            </a:xfrm>
            <a:prstGeom prst="down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13" name="TextBox 12"/>
            <p:cNvSpPr txBox="1"/>
            <p:nvPr/>
          </p:nvSpPr>
          <p:spPr>
            <a:xfrm>
              <a:off x="2042604" y="4105404"/>
              <a:ext cx="3465500" cy="338554"/>
            </a:xfrm>
            <a:prstGeom prst="rect">
              <a:avLst/>
            </a:prstGeom>
            <a:solidFill>
              <a:srgbClr val="FF0000"/>
            </a:solidFill>
          </p:spPr>
          <p:txBody>
            <a:bodyPr wrap="none" rtlCol="0">
              <a:spAutoFit/>
            </a:bodyPr>
            <a:lstStyle/>
            <a:p>
              <a:r>
                <a:rPr lang="es-AR" dirty="0" smtClean="0">
                  <a:solidFill>
                    <a:schemeClr val="bg1"/>
                  </a:solidFill>
                </a:rPr>
                <a:t>Modelo Mental del SABELOTODO</a:t>
              </a:r>
              <a:endParaRPr lang="es-AR" dirty="0">
                <a:solidFill>
                  <a:schemeClr val="bg1"/>
                </a:solidFill>
              </a:endParaRPr>
            </a:p>
          </p:txBody>
        </p:sp>
        <p:pic>
          <p:nvPicPr>
            <p:cNvPr id="14" name="Picture 74" descr="http://i39.tinypic.com/2d98hp3.jpg"/>
            <p:cNvPicPr>
              <a:picLocks noChangeAspect="1" noChangeArrowheads="1"/>
            </p:cNvPicPr>
            <p:nvPr/>
          </p:nvPicPr>
          <p:blipFill>
            <a:blip r:embed="rId4" cstate="print"/>
            <a:srcRect/>
            <a:stretch>
              <a:fillRect/>
            </a:stretch>
          </p:blipFill>
          <p:spPr bwMode="auto">
            <a:xfrm>
              <a:off x="5602932" y="3723878"/>
              <a:ext cx="1201316" cy="1061480"/>
            </a:xfrm>
            <a:prstGeom prst="rect">
              <a:avLst/>
            </a:prstGeom>
            <a:no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144">
                                            <p:txEl>
                                              <p:pRg st="0" end="0"/>
                                            </p:txEl>
                                          </p:spTgt>
                                        </p:tgtEl>
                                        <p:attrNameLst>
                                          <p:attrName>style.visibility</p:attrName>
                                        </p:attrNameLst>
                                      </p:cBhvr>
                                      <p:to>
                                        <p:strVal val="visible"/>
                                      </p:to>
                                    </p:set>
                                    <p:animEffect transition="in" filter="fade">
                                      <p:cBhvr>
                                        <p:cTn id="7" dur="500"/>
                                        <p:tgtEl>
                                          <p:spTgt spid="911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1144">
                                            <p:txEl>
                                              <p:pRg st="1" end="1"/>
                                            </p:txEl>
                                          </p:spTgt>
                                        </p:tgtEl>
                                        <p:attrNameLst>
                                          <p:attrName>style.visibility</p:attrName>
                                        </p:attrNameLst>
                                      </p:cBhvr>
                                      <p:to>
                                        <p:strVal val="visible"/>
                                      </p:to>
                                    </p:set>
                                    <p:animEffect transition="in" filter="fade">
                                      <p:cBhvr>
                                        <p:cTn id="12" dur="500"/>
                                        <p:tgtEl>
                                          <p:spTgt spid="911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1144">
                                            <p:txEl>
                                              <p:pRg st="2" end="2"/>
                                            </p:txEl>
                                          </p:spTgt>
                                        </p:tgtEl>
                                        <p:attrNameLst>
                                          <p:attrName>style.visibility</p:attrName>
                                        </p:attrNameLst>
                                      </p:cBhvr>
                                      <p:to>
                                        <p:strVal val="visible"/>
                                      </p:to>
                                    </p:set>
                                    <p:animEffect transition="in" filter="fade">
                                      <p:cBhvr>
                                        <p:cTn id="17" dur="500"/>
                                        <p:tgtEl>
                                          <p:spTgt spid="911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1144">
                                            <p:txEl>
                                              <p:pRg st="3" end="3"/>
                                            </p:txEl>
                                          </p:spTgt>
                                        </p:tgtEl>
                                        <p:attrNameLst>
                                          <p:attrName>style.visibility</p:attrName>
                                        </p:attrNameLst>
                                      </p:cBhvr>
                                      <p:to>
                                        <p:strVal val="visible"/>
                                      </p:to>
                                    </p:set>
                                    <p:animEffect transition="in" filter="fade">
                                      <p:cBhvr>
                                        <p:cTn id="22" dur="500"/>
                                        <p:tgtEl>
                                          <p:spTgt spid="911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3 Marcador de número de diapositiva"/>
          <p:cNvSpPr txBox="1">
            <a:spLocks noGrp="1"/>
          </p:cNvSpPr>
          <p:nvPr/>
        </p:nvSpPr>
        <p:spPr bwMode="auto">
          <a:xfrm>
            <a:off x="7010400" y="4914449"/>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37AEDEA9-9633-40EE-B881-2EB297DF1E3A}" type="slidenum">
              <a:rPr lang="en-US" sz="1000">
                <a:solidFill>
                  <a:srgbClr val="B2B2B2"/>
                </a:solidFill>
                <a:sym typeface="Trebuchet MS" pitchFamily="34" charset="0"/>
              </a:rPr>
              <a:pPr algn="r" eaLnBrk="1" hangingPunct="1">
                <a:spcBef>
                  <a:spcPct val="0"/>
                </a:spcBef>
              </a:pPr>
              <a:t>55</a:t>
            </a:fld>
            <a:endParaRPr lang="en-US" sz="1000">
              <a:solidFill>
                <a:srgbClr val="B2B2B2"/>
              </a:solidFill>
              <a:sym typeface="Trebuchet MS" pitchFamily="34" charset="0"/>
            </a:endParaRPr>
          </a:p>
        </p:txBody>
      </p:sp>
      <p:sp>
        <p:nvSpPr>
          <p:cNvPr id="9"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0"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11" name="Rectangle 10"/>
          <p:cNvSpPr/>
          <p:nvPr/>
        </p:nvSpPr>
        <p:spPr>
          <a:xfrm>
            <a:off x="251520" y="771550"/>
            <a:ext cx="8496944" cy="1369606"/>
          </a:xfrm>
          <a:prstGeom prst="rect">
            <a:avLst/>
          </a:prstGeom>
          <a:solidFill>
            <a:schemeClr val="tx1">
              <a:lumMod val="75000"/>
              <a:lumOff val="25000"/>
            </a:schemeClr>
          </a:solidFill>
          <a:effectLst>
            <a:innerShdw blurRad="63500" dist="50800">
              <a:prstClr val="black">
                <a:alpha val="50000"/>
              </a:prstClr>
            </a:innerShdw>
          </a:effectLst>
        </p:spPr>
        <p:txBody>
          <a:bodyPr wrap="square">
            <a:spAutoFit/>
          </a:bodyPr>
          <a:lstStyle/>
          <a:p>
            <a:pPr algn="ctr" eaLnBrk="1" hangingPunct="1">
              <a:spcBef>
                <a:spcPts val="600"/>
              </a:spcBef>
            </a:pPr>
            <a:r>
              <a:rPr lang="es-ES" sz="2600" b="0" dirty="0" smtClean="0">
                <a:solidFill>
                  <a:schemeClr val="bg1"/>
                </a:solidFill>
              </a:rPr>
              <a:t>Todos los seres humanos vivimos en la misma realidad, </a:t>
            </a:r>
          </a:p>
          <a:p>
            <a:pPr algn="ctr" eaLnBrk="1" hangingPunct="1">
              <a:spcBef>
                <a:spcPts val="600"/>
              </a:spcBef>
            </a:pPr>
            <a:r>
              <a:rPr lang="es-ES" sz="2600" b="0" dirty="0" smtClean="0">
                <a:solidFill>
                  <a:schemeClr val="bg1"/>
                </a:solidFill>
              </a:rPr>
              <a:t>pero la experimentamos subjetivamente en forma diferente. </a:t>
            </a:r>
          </a:p>
        </p:txBody>
      </p:sp>
      <p:grpSp>
        <p:nvGrpSpPr>
          <p:cNvPr id="17" name="Group 16"/>
          <p:cNvGrpSpPr/>
          <p:nvPr/>
        </p:nvGrpSpPr>
        <p:grpSpPr>
          <a:xfrm>
            <a:off x="2042604" y="3291830"/>
            <a:ext cx="4594808" cy="1277504"/>
            <a:chOff x="2042604" y="3291830"/>
            <a:chExt cx="4594808" cy="1277504"/>
          </a:xfrm>
        </p:grpSpPr>
        <p:sp>
          <p:nvSpPr>
            <p:cNvPr id="8" name="Down Arrow 7"/>
            <p:cNvSpPr/>
            <p:nvPr/>
          </p:nvSpPr>
          <p:spPr bwMode="auto">
            <a:xfrm>
              <a:off x="4139952" y="3291830"/>
              <a:ext cx="648072" cy="360040"/>
            </a:xfrm>
            <a:prstGeom prst="downArrow">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12" name="TextBox 11"/>
            <p:cNvSpPr txBox="1"/>
            <p:nvPr/>
          </p:nvSpPr>
          <p:spPr>
            <a:xfrm>
              <a:off x="2042604" y="3889380"/>
              <a:ext cx="3118546" cy="338554"/>
            </a:xfrm>
            <a:prstGeom prst="rect">
              <a:avLst/>
            </a:prstGeom>
            <a:solidFill>
              <a:schemeClr val="tx1">
                <a:lumMod val="75000"/>
                <a:lumOff val="25000"/>
              </a:schemeClr>
            </a:solidFill>
          </p:spPr>
          <p:txBody>
            <a:bodyPr wrap="none" rtlCol="0">
              <a:spAutoFit/>
            </a:bodyPr>
            <a:lstStyle/>
            <a:p>
              <a:r>
                <a:rPr lang="es-AR" dirty="0" smtClean="0">
                  <a:solidFill>
                    <a:schemeClr val="bg1"/>
                  </a:solidFill>
                </a:rPr>
                <a:t>Modelo Mental del  APRENDIZ</a:t>
              </a:r>
              <a:endParaRPr lang="es-AR" dirty="0">
                <a:solidFill>
                  <a:schemeClr val="bg1"/>
                </a:solidFill>
              </a:endParaRPr>
            </a:p>
          </p:txBody>
        </p:sp>
        <p:pic>
          <p:nvPicPr>
            <p:cNvPr id="13" name="Picture 74" descr="http://i39.tinypic.com/2d98hp3.jpg"/>
            <p:cNvPicPr>
              <a:picLocks noChangeAspect="1" noChangeArrowheads="1"/>
            </p:cNvPicPr>
            <p:nvPr/>
          </p:nvPicPr>
          <p:blipFill>
            <a:blip r:embed="rId3" cstate="print"/>
            <a:srcRect/>
            <a:stretch>
              <a:fillRect/>
            </a:stretch>
          </p:blipFill>
          <p:spPr bwMode="auto">
            <a:xfrm>
              <a:off x="5436096" y="3507854"/>
              <a:ext cx="1201316" cy="1061480"/>
            </a:xfrm>
            <a:prstGeom prst="rect">
              <a:avLst/>
            </a:prstGeom>
            <a:noFill/>
          </p:spPr>
        </p:pic>
      </p:grpSp>
      <p:sp>
        <p:nvSpPr>
          <p:cNvPr id="15" name="Title 14"/>
          <p:cNvSpPr>
            <a:spLocks noGrp="1"/>
          </p:cNvSpPr>
          <p:nvPr>
            <p:ph type="title"/>
          </p:nvPr>
        </p:nvSpPr>
        <p:spPr>
          <a:xfrm>
            <a:off x="134267" y="65984"/>
            <a:ext cx="8685213" cy="434578"/>
          </a:xfrm>
        </p:spPr>
        <p:txBody>
          <a:bodyPr/>
          <a:lstStyle/>
          <a:p>
            <a:r>
              <a:rPr lang="es-AR" dirty="0" smtClean="0"/>
              <a:t>de la certeza a la curiosidad</a:t>
            </a:r>
            <a:endParaRPr lang="es-AR" dirty="0"/>
          </a:p>
        </p:txBody>
      </p:sp>
      <p:sp>
        <p:nvSpPr>
          <p:cNvPr id="14" name="Rectangle 13"/>
          <p:cNvSpPr/>
          <p:nvPr/>
        </p:nvSpPr>
        <p:spPr>
          <a:xfrm>
            <a:off x="1979712" y="2387664"/>
            <a:ext cx="4945586" cy="400110"/>
          </a:xfrm>
          <a:prstGeom prst="rect">
            <a:avLst/>
          </a:prstGeom>
        </p:spPr>
        <p:txBody>
          <a:bodyPr wrap="none">
            <a:spAutoFit/>
          </a:bodyPr>
          <a:lstStyle/>
          <a:p>
            <a:pPr algn="ctr">
              <a:defRPr/>
            </a:pPr>
            <a:r>
              <a:rPr lang="es-AR" sz="2000" b="0" dirty="0" smtClean="0">
                <a:solidFill>
                  <a:srgbClr val="002060"/>
                </a:solidFill>
                <a:latin typeface="+mn-lt"/>
              </a:rPr>
              <a:t>“Mis posibilidades de saber son limitadas”</a:t>
            </a:r>
          </a:p>
        </p:txBody>
      </p:sp>
      <p:sp>
        <p:nvSpPr>
          <p:cNvPr id="16" name="Rectangle 15"/>
          <p:cNvSpPr/>
          <p:nvPr/>
        </p:nvSpPr>
        <p:spPr>
          <a:xfrm>
            <a:off x="2076058" y="2859782"/>
            <a:ext cx="4798108" cy="400110"/>
          </a:xfrm>
          <a:prstGeom prst="rect">
            <a:avLst/>
          </a:prstGeom>
        </p:spPr>
        <p:txBody>
          <a:bodyPr wrap="none">
            <a:spAutoFit/>
          </a:bodyPr>
          <a:lstStyle/>
          <a:p>
            <a:pPr algn="ctr">
              <a:defRPr/>
            </a:pPr>
            <a:r>
              <a:rPr lang="es-AR" sz="2000" b="0" dirty="0" smtClean="0">
                <a:solidFill>
                  <a:srgbClr val="002060"/>
                </a:solidFill>
                <a:latin typeface="+mn-lt"/>
              </a:rPr>
              <a:t>“Mi perspectiva y mi foco son subjetivos”</a:t>
            </a:r>
            <a:endParaRPr lang="es-AR" sz="2000" b="0" dirty="0">
              <a:solidFill>
                <a:srgbClr val="002060"/>
              </a:solidFill>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grpSp>
        <p:nvGrpSpPr>
          <p:cNvPr id="2" name="Group 17"/>
          <p:cNvGrpSpPr>
            <a:grpSpLocks/>
          </p:cNvGrpSpPr>
          <p:nvPr/>
        </p:nvGrpSpPr>
        <p:grpSpPr bwMode="auto">
          <a:xfrm>
            <a:off x="6732240" y="1275606"/>
            <a:ext cx="2338735" cy="1656184"/>
            <a:chOff x="6867178" y="1271305"/>
            <a:chExt cx="2338735" cy="1976720"/>
          </a:xfrm>
          <a:solidFill>
            <a:schemeClr val="accent6">
              <a:lumMod val="20000"/>
              <a:lumOff val="80000"/>
            </a:schemeClr>
          </a:solidFill>
        </p:grpSpPr>
        <p:sp>
          <p:nvSpPr>
            <p:cNvPr id="9" name="TextBox 12"/>
            <p:cNvSpPr txBox="1">
              <a:spLocks noChangeArrowheads="1"/>
            </p:cNvSpPr>
            <p:nvPr/>
          </p:nvSpPr>
          <p:spPr bwMode="auto">
            <a:xfrm>
              <a:off x="8681098" y="1787529"/>
              <a:ext cx="390525" cy="943848"/>
            </a:xfrm>
            <a:prstGeom prst="rect">
              <a:avLst/>
            </a:prstGeom>
            <a:grpFill/>
            <a:ln w="9525">
              <a:noFill/>
              <a:miter lim="800000"/>
              <a:headEnd/>
              <a:tailEnd/>
            </a:ln>
          </p:spPr>
          <p:txBody>
            <a:bodyPr>
              <a:spAutoFit/>
            </a:bodyPr>
            <a:lstStyle/>
            <a:p>
              <a:r>
                <a:rPr lang="es-AR" sz="4000" b="1" smtClean="0">
                  <a:solidFill>
                    <a:schemeClr val="tx1">
                      <a:lumMod val="95000"/>
                      <a:lumOff val="5000"/>
                    </a:schemeClr>
                  </a:solidFill>
                </a:rPr>
                <a:t>?</a:t>
              </a:r>
              <a:endParaRPr lang="es-AR" sz="4000" b="1">
                <a:solidFill>
                  <a:schemeClr val="tx1">
                    <a:lumMod val="95000"/>
                    <a:lumOff val="5000"/>
                  </a:schemeClr>
                </a:solidFill>
              </a:endParaRPr>
            </a:p>
          </p:txBody>
        </p:sp>
        <p:sp>
          <p:nvSpPr>
            <p:cNvPr id="8" name="Oval Callout 6"/>
            <p:cNvSpPr>
              <a:spLocks noChangeArrowheads="1"/>
            </p:cNvSpPr>
            <p:nvPr/>
          </p:nvSpPr>
          <p:spPr bwMode="auto">
            <a:xfrm>
              <a:off x="6867178" y="1271305"/>
              <a:ext cx="2338735" cy="1976720"/>
            </a:xfrm>
            <a:prstGeom prst="wedgeEllipseCallout">
              <a:avLst>
                <a:gd name="adj1" fmla="val -15403"/>
                <a:gd name="adj2" fmla="val 66045"/>
              </a:avLst>
            </a:prstGeom>
            <a:grpFill/>
            <a:ln w="9525" algn="ctr">
              <a:solidFill>
                <a:schemeClr val="tx1"/>
              </a:solidFill>
              <a:round/>
              <a:headEnd/>
              <a:tailEnd/>
            </a:ln>
          </p:spPr>
          <p:txBody>
            <a:bodyPr anchor="ctr"/>
            <a:lstStyle/>
            <a:p>
              <a:pPr algn="ctr" defTabSz="912813">
                <a:defRPr/>
              </a:pPr>
              <a:r>
                <a:rPr lang="es-AR" b="1" dirty="0" smtClean="0">
                  <a:solidFill>
                    <a:schemeClr val="tx1">
                      <a:lumMod val="95000"/>
                      <a:lumOff val="5000"/>
                    </a:schemeClr>
                  </a:solidFill>
                  <a:latin typeface="Arial" charset="0"/>
                  <a:cs typeface="Arial" charset="0"/>
                </a:rPr>
                <a:t>ESPEJO</a:t>
              </a:r>
              <a:endParaRPr lang="es-AR" sz="1400" b="1" dirty="0" smtClean="0">
                <a:solidFill>
                  <a:schemeClr val="tx1">
                    <a:lumMod val="95000"/>
                    <a:lumOff val="5000"/>
                  </a:schemeClr>
                </a:solidFill>
                <a:latin typeface="Arial" charset="0"/>
                <a:cs typeface="Arial" charset="0"/>
              </a:endParaRPr>
            </a:p>
            <a:p>
              <a:pPr algn="ctr" defTabSz="912813">
                <a:defRPr/>
              </a:pPr>
              <a:r>
                <a:rPr lang="es-AR" dirty="0" err="1" smtClean="0">
                  <a:solidFill>
                    <a:schemeClr val="tx1">
                      <a:lumMod val="95000"/>
                      <a:lumOff val="5000"/>
                    </a:schemeClr>
                  </a:solidFill>
                  <a:latin typeface="Arial" charset="0"/>
                  <a:cs typeface="Arial" charset="0"/>
                </a:rPr>
                <a:t>Feedback</a:t>
              </a:r>
              <a:r>
                <a:rPr lang="es-AR" dirty="0" smtClean="0">
                  <a:solidFill>
                    <a:schemeClr val="tx1">
                      <a:lumMod val="95000"/>
                      <a:lumOff val="5000"/>
                    </a:schemeClr>
                  </a:solidFill>
                  <a:latin typeface="Arial" charset="0"/>
                  <a:cs typeface="Arial" charset="0"/>
                </a:rPr>
                <a:t>, paráfrasis, resumen, clarificación </a:t>
              </a:r>
              <a:endParaRPr lang="es-AR" dirty="0">
                <a:solidFill>
                  <a:schemeClr val="tx1">
                    <a:lumMod val="95000"/>
                    <a:lumOff val="5000"/>
                  </a:schemeClr>
                </a:solidFill>
                <a:latin typeface="Arial" charset="0"/>
                <a:cs typeface="Arial" charset="0"/>
              </a:endParaRPr>
            </a:p>
          </p:txBody>
        </p:sp>
      </p:grpSp>
      <p:grpSp>
        <p:nvGrpSpPr>
          <p:cNvPr id="3" name="Group 16"/>
          <p:cNvGrpSpPr>
            <a:grpSpLocks/>
          </p:cNvGrpSpPr>
          <p:nvPr/>
        </p:nvGrpSpPr>
        <p:grpSpPr bwMode="auto">
          <a:xfrm>
            <a:off x="4139952" y="771550"/>
            <a:ext cx="2925763" cy="1134126"/>
            <a:chOff x="5126038" y="57150"/>
            <a:chExt cx="2925762" cy="1593850"/>
          </a:xfrm>
          <a:solidFill>
            <a:schemeClr val="accent6">
              <a:lumMod val="20000"/>
              <a:lumOff val="80000"/>
            </a:schemeClr>
          </a:solidFill>
        </p:grpSpPr>
        <p:sp>
          <p:nvSpPr>
            <p:cNvPr id="11" name="Oval Callout 6"/>
            <p:cNvSpPr>
              <a:spLocks noChangeArrowheads="1"/>
            </p:cNvSpPr>
            <p:nvPr/>
          </p:nvSpPr>
          <p:spPr bwMode="auto">
            <a:xfrm>
              <a:off x="5126038" y="57150"/>
              <a:ext cx="2925762" cy="1593850"/>
            </a:xfrm>
            <a:prstGeom prst="wedgeEllipseCallout">
              <a:avLst>
                <a:gd name="adj1" fmla="val 34671"/>
                <a:gd name="adj2" fmla="val 86380"/>
              </a:avLst>
            </a:prstGeom>
            <a:grpFill/>
            <a:ln w="9525" algn="ctr">
              <a:solidFill>
                <a:schemeClr val="tx1"/>
              </a:solidFill>
              <a:round/>
              <a:headEnd/>
              <a:tailEnd/>
            </a:ln>
          </p:spPr>
          <p:txBody>
            <a:bodyPr anchor="ctr"/>
            <a:lstStyle/>
            <a:p>
              <a:pPr algn="ctr" defTabSz="912813">
                <a:defRPr/>
              </a:pPr>
              <a:r>
                <a:rPr lang="es-AR" b="1" dirty="0" smtClean="0">
                  <a:solidFill>
                    <a:schemeClr val="tx1">
                      <a:lumMod val="95000"/>
                      <a:lumOff val="5000"/>
                    </a:schemeClr>
                  </a:solidFill>
                  <a:cs typeface="Arial" charset="0"/>
                </a:rPr>
                <a:t>H</a:t>
              </a:r>
              <a:r>
                <a:rPr lang="es-AR" b="1" dirty="0" smtClean="0">
                  <a:solidFill>
                    <a:schemeClr val="tx1">
                      <a:lumMod val="95000"/>
                      <a:lumOff val="5000"/>
                    </a:schemeClr>
                  </a:solidFill>
                  <a:latin typeface="Arial" charset="0"/>
                  <a:cs typeface="Arial" charset="0"/>
                </a:rPr>
                <a:t>IPOTÉTICAS</a:t>
              </a:r>
              <a:endParaRPr lang="es-AR" sz="1400" b="1" dirty="0" smtClean="0">
                <a:solidFill>
                  <a:schemeClr val="tx1">
                    <a:lumMod val="95000"/>
                    <a:lumOff val="5000"/>
                  </a:schemeClr>
                </a:solidFill>
                <a:latin typeface="Arial" charset="0"/>
                <a:cs typeface="Arial" charset="0"/>
              </a:endParaRPr>
            </a:p>
            <a:p>
              <a:pPr algn="ctr" defTabSz="912813">
                <a:defRPr/>
              </a:pPr>
              <a:r>
                <a:rPr lang="es-AR" dirty="0" smtClean="0">
                  <a:solidFill>
                    <a:schemeClr val="tx1">
                      <a:lumMod val="95000"/>
                      <a:lumOff val="5000"/>
                    </a:schemeClr>
                  </a:solidFill>
                  <a:latin typeface="Arial" charset="0"/>
                  <a:cs typeface="Arial" charset="0"/>
                </a:rPr>
                <a:t>Opciones abiertas sin compromiso</a:t>
              </a:r>
              <a:endParaRPr lang="es-AR" dirty="0">
                <a:solidFill>
                  <a:schemeClr val="tx1">
                    <a:lumMod val="95000"/>
                    <a:lumOff val="5000"/>
                  </a:schemeClr>
                </a:solidFill>
                <a:latin typeface="Arial" charset="0"/>
                <a:cs typeface="Arial" charset="0"/>
              </a:endParaRPr>
            </a:p>
          </p:txBody>
        </p:sp>
        <p:sp>
          <p:nvSpPr>
            <p:cNvPr id="12" name="TextBox 13"/>
            <p:cNvSpPr txBox="1">
              <a:spLocks noChangeArrowheads="1"/>
            </p:cNvSpPr>
            <p:nvPr/>
          </p:nvSpPr>
          <p:spPr bwMode="auto">
            <a:xfrm>
              <a:off x="7502301" y="501114"/>
              <a:ext cx="360040" cy="648803"/>
            </a:xfrm>
            <a:prstGeom prst="rect">
              <a:avLst/>
            </a:prstGeom>
            <a:grpFill/>
            <a:ln w="9525">
              <a:noFill/>
              <a:miter lim="800000"/>
              <a:headEnd/>
              <a:tailEnd/>
            </a:ln>
          </p:spPr>
          <p:txBody>
            <a:bodyPr wrap="square">
              <a:spAutoFit/>
            </a:bodyPr>
            <a:lstStyle/>
            <a:p>
              <a:r>
                <a:rPr lang="es-AR" sz="2400" b="1" dirty="0" smtClean="0">
                  <a:solidFill>
                    <a:schemeClr val="tx1">
                      <a:lumMod val="95000"/>
                      <a:lumOff val="5000"/>
                    </a:schemeClr>
                  </a:solidFill>
                </a:rPr>
                <a:t>?</a:t>
              </a:r>
              <a:endParaRPr lang="es-AR" sz="2400" b="1" dirty="0">
                <a:solidFill>
                  <a:schemeClr val="tx1">
                    <a:lumMod val="95000"/>
                    <a:lumOff val="5000"/>
                  </a:schemeClr>
                </a:solidFill>
              </a:endParaRPr>
            </a:p>
          </p:txBody>
        </p:sp>
      </p:grpSp>
      <p:grpSp>
        <p:nvGrpSpPr>
          <p:cNvPr id="4" name="Group 15"/>
          <p:cNvGrpSpPr>
            <a:grpSpLocks/>
          </p:cNvGrpSpPr>
          <p:nvPr/>
        </p:nvGrpSpPr>
        <p:grpSpPr bwMode="auto">
          <a:xfrm>
            <a:off x="3779912" y="2067694"/>
            <a:ext cx="2741613" cy="1181100"/>
            <a:chOff x="3944937" y="1628775"/>
            <a:chExt cx="2741613" cy="1574800"/>
          </a:xfrm>
          <a:solidFill>
            <a:schemeClr val="accent6">
              <a:lumMod val="20000"/>
              <a:lumOff val="80000"/>
            </a:schemeClr>
          </a:solidFill>
        </p:grpSpPr>
        <p:sp>
          <p:nvSpPr>
            <p:cNvPr id="14" name="Oval Callout 6"/>
            <p:cNvSpPr>
              <a:spLocks noChangeArrowheads="1"/>
            </p:cNvSpPr>
            <p:nvPr/>
          </p:nvSpPr>
          <p:spPr bwMode="auto">
            <a:xfrm>
              <a:off x="3944937" y="1628775"/>
              <a:ext cx="2741613" cy="1574800"/>
            </a:xfrm>
            <a:prstGeom prst="wedgeEllipseCallout">
              <a:avLst>
                <a:gd name="adj1" fmla="val 40053"/>
                <a:gd name="adj2" fmla="val 56575"/>
              </a:avLst>
            </a:prstGeom>
            <a:grpFill/>
            <a:ln w="9525" algn="ctr">
              <a:solidFill>
                <a:schemeClr val="tx1"/>
              </a:solidFill>
              <a:round/>
              <a:headEnd/>
              <a:tailEnd/>
            </a:ln>
          </p:spPr>
          <p:txBody>
            <a:bodyPr anchor="ctr"/>
            <a:lstStyle/>
            <a:p>
              <a:pPr algn="ctr" defTabSz="912813">
                <a:defRPr/>
              </a:pPr>
              <a:r>
                <a:rPr lang="es-AR" b="1" dirty="0" smtClean="0">
                  <a:solidFill>
                    <a:schemeClr val="tx1">
                      <a:lumMod val="95000"/>
                      <a:lumOff val="5000"/>
                    </a:schemeClr>
                  </a:solidFill>
                  <a:latin typeface="Arial" charset="0"/>
                  <a:cs typeface="Arial" charset="0"/>
                </a:rPr>
                <a:t>CERRADAS</a:t>
              </a:r>
              <a:endParaRPr lang="es-AR" sz="1400" b="1" dirty="0" smtClean="0">
                <a:solidFill>
                  <a:schemeClr val="tx1">
                    <a:lumMod val="95000"/>
                    <a:lumOff val="5000"/>
                  </a:schemeClr>
                </a:solidFill>
              </a:endParaRPr>
            </a:p>
            <a:p>
              <a:pPr algn="ctr" defTabSz="912813">
                <a:defRPr/>
              </a:pPr>
              <a:r>
                <a:rPr lang="es-AR" dirty="0" smtClean="0">
                  <a:solidFill>
                    <a:schemeClr val="tx1">
                      <a:lumMod val="95000"/>
                      <a:lumOff val="5000"/>
                    </a:schemeClr>
                  </a:solidFill>
                  <a:latin typeface="Arial" charset="0"/>
                  <a:cs typeface="Arial" charset="0"/>
                </a:rPr>
                <a:t>Respuestas por Sí o por No</a:t>
              </a:r>
              <a:endParaRPr lang="es-AR" dirty="0">
                <a:solidFill>
                  <a:schemeClr val="tx1">
                    <a:lumMod val="95000"/>
                    <a:lumOff val="5000"/>
                  </a:schemeClr>
                </a:solidFill>
                <a:latin typeface="Arial" charset="0"/>
                <a:cs typeface="Arial" charset="0"/>
              </a:endParaRPr>
            </a:p>
          </p:txBody>
        </p:sp>
        <p:sp>
          <p:nvSpPr>
            <p:cNvPr id="15" name="TextBox 14"/>
            <p:cNvSpPr txBox="1">
              <a:spLocks noChangeArrowheads="1"/>
            </p:cNvSpPr>
            <p:nvPr/>
          </p:nvSpPr>
          <p:spPr bwMode="auto">
            <a:xfrm>
              <a:off x="6146700" y="2052940"/>
              <a:ext cx="390525" cy="615553"/>
            </a:xfrm>
            <a:prstGeom prst="rect">
              <a:avLst/>
            </a:prstGeom>
            <a:grpFill/>
            <a:ln w="9525">
              <a:noFill/>
              <a:miter lim="800000"/>
              <a:headEnd/>
              <a:tailEnd/>
            </a:ln>
          </p:spPr>
          <p:txBody>
            <a:bodyPr>
              <a:spAutoFit/>
            </a:bodyPr>
            <a:lstStyle/>
            <a:p>
              <a:r>
                <a:rPr lang="es-AR" sz="2400" b="1" dirty="0" smtClean="0">
                  <a:solidFill>
                    <a:schemeClr val="accent5">
                      <a:lumMod val="75000"/>
                    </a:schemeClr>
                  </a:solidFill>
                </a:rPr>
                <a:t>?</a:t>
              </a:r>
              <a:endParaRPr lang="es-AR" sz="2400" b="1" dirty="0">
                <a:solidFill>
                  <a:schemeClr val="accent5">
                    <a:lumMod val="75000"/>
                  </a:schemeClr>
                </a:solidFill>
              </a:endParaRPr>
            </a:p>
          </p:txBody>
        </p:sp>
      </p:grpSp>
      <p:sp>
        <p:nvSpPr>
          <p:cNvPr id="19" name="Rectangle 2"/>
          <p:cNvSpPr>
            <a:spLocks noGrp="1" noChangeArrowheads="1"/>
          </p:cNvSpPr>
          <p:nvPr>
            <p:ph type="title"/>
          </p:nvPr>
        </p:nvSpPr>
        <p:spPr>
          <a:xfrm>
            <a:off x="179512" y="32306"/>
            <a:ext cx="8685213" cy="523220"/>
          </a:xfrm>
        </p:spPr>
        <p:txBody>
          <a:bodyPr wrap="square" anchor="ctr">
            <a:spAutoFit/>
          </a:bodyPr>
          <a:lstStyle/>
          <a:p>
            <a:r>
              <a:rPr lang="es-MX" dirty="0" smtClean="0"/>
              <a:t>aplicación: i</a:t>
            </a:r>
            <a:r>
              <a:rPr lang="es-MX" b="1" dirty="0" smtClean="0"/>
              <a:t>ndagación productiva</a:t>
            </a:r>
            <a:endParaRPr lang="es-ES" b="1" dirty="0" smtClean="0"/>
          </a:p>
        </p:txBody>
      </p:sp>
      <p:sp>
        <p:nvSpPr>
          <p:cNvPr id="20" name="TextBox 19"/>
          <p:cNvSpPr txBox="1"/>
          <p:nvPr/>
        </p:nvSpPr>
        <p:spPr>
          <a:xfrm>
            <a:off x="323528" y="2464896"/>
            <a:ext cx="3893390" cy="2339102"/>
          </a:xfrm>
          <a:prstGeom prst="rect">
            <a:avLst/>
          </a:prstGeom>
          <a:noFill/>
        </p:spPr>
        <p:txBody>
          <a:bodyPr wrap="square" rtlCol="0">
            <a:spAutoFit/>
          </a:bodyPr>
          <a:lstStyle/>
          <a:p>
            <a:pPr marL="536575" lvl="0" indent="-442913" defTabSz="914400" fontAlgn="auto">
              <a:spcBef>
                <a:spcPts val="300"/>
              </a:spcBef>
              <a:spcAft>
                <a:spcPts val="0"/>
              </a:spcAft>
              <a:defRPr/>
            </a:pPr>
            <a:r>
              <a:rPr lang="es-AR" sz="1400" b="1" dirty="0" smtClean="0"/>
              <a:t>Haga preguntas sobre:</a:t>
            </a:r>
          </a:p>
          <a:p>
            <a:pPr marL="269875" lvl="1" indent="-176213" defTabSz="914400" fontAlgn="auto">
              <a:spcBef>
                <a:spcPts val="300"/>
              </a:spcBef>
              <a:spcAft>
                <a:spcPts val="0"/>
              </a:spcAft>
              <a:buClr>
                <a:srgbClr val="FBB03F"/>
              </a:buClr>
              <a:buFontTx/>
              <a:buChar char="•"/>
              <a:defRPr/>
            </a:pPr>
            <a:r>
              <a:rPr lang="es-AR" sz="1400" b="1" dirty="0" smtClean="0"/>
              <a:t>Hechos</a:t>
            </a:r>
          </a:p>
          <a:p>
            <a:pPr marL="269875" lvl="1" indent="-176213" fontAlgn="auto">
              <a:spcBef>
                <a:spcPts val="300"/>
              </a:spcBef>
              <a:spcAft>
                <a:spcPts val="0"/>
              </a:spcAft>
              <a:buClr>
                <a:srgbClr val="FBB03F"/>
              </a:buClr>
              <a:buFontTx/>
              <a:buChar char="•"/>
              <a:defRPr/>
            </a:pPr>
            <a:r>
              <a:rPr lang="es-AR" sz="1400" b="1" dirty="0" smtClean="0"/>
              <a:t>Opiniones</a:t>
            </a:r>
          </a:p>
          <a:p>
            <a:pPr marL="269875" lvl="1" indent="-176213" defTabSz="914400" fontAlgn="auto">
              <a:spcBef>
                <a:spcPts val="300"/>
              </a:spcBef>
              <a:spcAft>
                <a:spcPts val="0"/>
              </a:spcAft>
              <a:buClr>
                <a:srgbClr val="FBB03F"/>
              </a:buClr>
              <a:buFontTx/>
              <a:buChar char="•"/>
              <a:defRPr/>
            </a:pPr>
            <a:r>
              <a:rPr lang="es-AR" sz="1400" b="1" dirty="0" smtClean="0"/>
              <a:t>Creencias / Interpretaciones</a:t>
            </a:r>
          </a:p>
          <a:p>
            <a:pPr marL="269875" lvl="1" indent="-176213" defTabSz="914400" fontAlgn="auto">
              <a:spcBef>
                <a:spcPts val="300"/>
              </a:spcBef>
              <a:spcAft>
                <a:spcPts val="0"/>
              </a:spcAft>
              <a:buClr>
                <a:srgbClr val="FBB03F"/>
              </a:buClr>
              <a:buFontTx/>
              <a:buChar char="•"/>
              <a:defRPr/>
            </a:pPr>
            <a:r>
              <a:rPr lang="es-AR" sz="1400" b="1" dirty="0" smtClean="0"/>
              <a:t>Inferencias</a:t>
            </a:r>
          </a:p>
          <a:p>
            <a:pPr marL="269875" lvl="1" indent="-176213" defTabSz="914400" fontAlgn="auto">
              <a:spcBef>
                <a:spcPts val="300"/>
              </a:spcBef>
              <a:spcAft>
                <a:spcPts val="0"/>
              </a:spcAft>
              <a:buClr>
                <a:srgbClr val="FBB03F"/>
              </a:buClr>
              <a:buFontTx/>
              <a:buChar char="•"/>
              <a:defRPr/>
            </a:pPr>
            <a:r>
              <a:rPr lang="es-AR" sz="1400" b="1" dirty="0" smtClean="0"/>
              <a:t>Sentimientos / Emociones</a:t>
            </a:r>
          </a:p>
          <a:p>
            <a:pPr marL="269875" lvl="1" indent="-176213" defTabSz="914400" fontAlgn="auto">
              <a:spcBef>
                <a:spcPts val="300"/>
              </a:spcBef>
              <a:spcAft>
                <a:spcPts val="0"/>
              </a:spcAft>
              <a:buClr>
                <a:srgbClr val="FBB03F"/>
              </a:buClr>
              <a:buFontTx/>
              <a:buChar char="•"/>
              <a:defRPr/>
            </a:pPr>
            <a:r>
              <a:rPr lang="es-AR" sz="1400" b="1" dirty="0" smtClean="0"/>
              <a:t>Necesidades/Deseos</a:t>
            </a:r>
          </a:p>
          <a:p>
            <a:pPr marL="269875" lvl="1" indent="-176213" defTabSz="914400" fontAlgn="auto">
              <a:spcBef>
                <a:spcPts val="300"/>
              </a:spcBef>
              <a:spcAft>
                <a:spcPts val="0"/>
              </a:spcAft>
              <a:buClr>
                <a:srgbClr val="FBB03F"/>
              </a:buClr>
              <a:buFontTx/>
              <a:buChar char="•"/>
              <a:defRPr/>
            </a:pPr>
            <a:r>
              <a:rPr lang="es-AR" sz="1400" b="1" dirty="0" smtClean="0"/>
              <a:t>Opciones</a:t>
            </a:r>
          </a:p>
          <a:p>
            <a:pPr marL="269875" lvl="1" indent="-176213" defTabSz="914400" fontAlgn="auto">
              <a:spcBef>
                <a:spcPts val="300"/>
              </a:spcBef>
              <a:spcAft>
                <a:spcPts val="0"/>
              </a:spcAft>
              <a:buClr>
                <a:srgbClr val="FBB03F"/>
              </a:buClr>
              <a:buFontTx/>
              <a:buChar char="•"/>
              <a:defRPr/>
            </a:pPr>
            <a:r>
              <a:rPr lang="es-AR" sz="1400" b="1" dirty="0" smtClean="0"/>
              <a:t>Acciones</a:t>
            </a:r>
            <a:endParaRPr lang="es-AR" sz="1800" dirty="0"/>
          </a:p>
        </p:txBody>
      </p:sp>
      <p:pic>
        <p:nvPicPr>
          <p:cNvPr id="1026" name="Picture 2"/>
          <p:cNvPicPr>
            <a:picLocks noChangeAspect="1" noChangeArrowheads="1"/>
          </p:cNvPicPr>
          <p:nvPr/>
        </p:nvPicPr>
        <p:blipFill>
          <a:blip r:embed="rId3" cstate="print"/>
          <a:srcRect/>
          <a:stretch>
            <a:fillRect/>
          </a:stretch>
        </p:blipFill>
        <p:spPr bwMode="auto">
          <a:xfrm>
            <a:off x="7307511" y="3199507"/>
            <a:ext cx="1224929" cy="1964531"/>
          </a:xfrm>
          <a:prstGeom prst="rect">
            <a:avLst/>
          </a:prstGeom>
          <a:noFill/>
          <a:ln w="9525">
            <a:noFill/>
            <a:miter lim="800000"/>
            <a:headEnd/>
            <a:tailEnd/>
          </a:ln>
        </p:spPr>
      </p:pic>
      <p:grpSp>
        <p:nvGrpSpPr>
          <p:cNvPr id="5" name="Group 14"/>
          <p:cNvGrpSpPr>
            <a:grpSpLocks/>
          </p:cNvGrpSpPr>
          <p:nvPr/>
        </p:nvGrpSpPr>
        <p:grpSpPr bwMode="auto">
          <a:xfrm>
            <a:off x="3563888" y="3478882"/>
            <a:ext cx="2741613" cy="1325116"/>
            <a:chOff x="4335169" y="3338513"/>
            <a:chExt cx="2114550" cy="1766821"/>
          </a:xfrm>
          <a:solidFill>
            <a:schemeClr val="accent6">
              <a:lumMod val="20000"/>
              <a:lumOff val="80000"/>
            </a:schemeClr>
          </a:solidFill>
        </p:grpSpPr>
        <p:sp>
          <p:nvSpPr>
            <p:cNvPr id="17" name="Oval Callout 6"/>
            <p:cNvSpPr>
              <a:spLocks noChangeArrowheads="1"/>
            </p:cNvSpPr>
            <p:nvPr/>
          </p:nvSpPr>
          <p:spPr bwMode="auto">
            <a:xfrm>
              <a:off x="4335169" y="3338513"/>
              <a:ext cx="2114550" cy="1766821"/>
            </a:xfrm>
            <a:prstGeom prst="wedgeEllipseCallout">
              <a:avLst>
                <a:gd name="adj1" fmla="val 73409"/>
                <a:gd name="adj2" fmla="val -26853"/>
              </a:avLst>
            </a:prstGeom>
            <a:grpFill/>
            <a:ln w="9525" algn="ctr">
              <a:solidFill>
                <a:schemeClr val="tx1"/>
              </a:solidFill>
              <a:round/>
              <a:headEnd/>
              <a:tailEnd/>
            </a:ln>
          </p:spPr>
          <p:txBody>
            <a:bodyPr anchor="ctr"/>
            <a:lstStyle/>
            <a:p>
              <a:pPr algn="ctr" defTabSz="912813">
                <a:defRPr/>
              </a:pPr>
              <a:r>
                <a:rPr lang="es-AR" b="1" dirty="0" smtClean="0">
                  <a:solidFill>
                    <a:schemeClr val="tx1">
                      <a:lumMod val="95000"/>
                      <a:lumOff val="5000"/>
                    </a:schemeClr>
                  </a:solidFill>
                </a:rPr>
                <a:t>ABIERTAS</a:t>
              </a:r>
              <a:endParaRPr lang="es-AR" sz="1400" b="1" dirty="0" smtClean="0">
                <a:solidFill>
                  <a:schemeClr val="tx1">
                    <a:lumMod val="95000"/>
                    <a:lumOff val="5000"/>
                  </a:schemeClr>
                </a:solidFill>
              </a:endParaRPr>
            </a:p>
            <a:p>
              <a:pPr algn="ctr" defTabSz="912813">
                <a:defRPr/>
              </a:pPr>
              <a:r>
                <a:rPr lang="es-AR" i="1" dirty="0" smtClean="0">
                  <a:solidFill>
                    <a:schemeClr val="tx1">
                      <a:lumMod val="95000"/>
                      <a:lumOff val="5000"/>
                    </a:schemeClr>
                  </a:solidFill>
                </a:rPr>
                <a:t>Quién, qué, cuál, dónde, por qué, cuándo, cómo</a:t>
              </a:r>
              <a:endParaRPr lang="es-AR" dirty="0">
                <a:solidFill>
                  <a:schemeClr val="tx1">
                    <a:lumMod val="95000"/>
                    <a:lumOff val="5000"/>
                  </a:schemeClr>
                </a:solidFill>
              </a:endParaRPr>
            </a:p>
          </p:txBody>
        </p:sp>
        <p:sp>
          <p:nvSpPr>
            <p:cNvPr id="18" name="TextBox 15"/>
            <p:cNvSpPr txBox="1">
              <a:spLocks noChangeArrowheads="1"/>
            </p:cNvSpPr>
            <p:nvPr/>
          </p:nvSpPr>
          <p:spPr bwMode="auto">
            <a:xfrm>
              <a:off x="5983454" y="3913717"/>
              <a:ext cx="295555" cy="615553"/>
            </a:xfrm>
            <a:prstGeom prst="rect">
              <a:avLst/>
            </a:prstGeom>
            <a:grpFill/>
            <a:ln w="9525">
              <a:noFill/>
              <a:miter lim="800000"/>
              <a:headEnd/>
              <a:tailEnd/>
            </a:ln>
          </p:spPr>
          <p:txBody>
            <a:bodyPr wrap="square">
              <a:spAutoFit/>
            </a:bodyPr>
            <a:lstStyle/>
            <a:p>
              <a:r>
                <a:rPr lang="es-AR" sz="2400" b="1" dirty="0" smtClean="0">
                  <a:solidFill>
                    <a:schemeClr val="tx1">
                      <a:lumMod val="95000"/>
                      <a:lumOff val="5000"/>
                    </a:schemeClr>
                  </a:solidFill>
                </a:rPr>
                <a:t>?</a:t>
              </a:r>
              <a:endParaRPr lang="es-AR" sz="2400" b="1" dirty="0">
                <a:solidFill>
                  <a:schemeClr val="tx1">
                    <a:lumMod val="95000"/>
                    <a:lumOff val="5000"/>
                  </a:schemeClr>
                </a:solidFill>
              </a:endParaRPr>
            </a:p>
          </p:txBody>
        </p:sp>
      </p:grpSp>
      <p:grpSp>
        <p:nvGrpSpPr>
          <p:cNvPr id="6" name="Group 23"/>
          <p:cNvGrpSpPr/>
          <p:nvPr/>
        </p:nvGrpSpPr>
        <p:grpSpPr>
          <a:xfrm>
            <a:off x="755576" y="1113588"/>
            <a:ext cx="2784102" cy="1602178"/>
            <a:chOff x="473448" y="1289785"/>
            <a:chExt cx="2784102" cy="2409090"/>
          </a:xfrm>
        </p:grpSpPr>
        <p:sp>
          <p:nvSpPr>
            <p:cNvPr id="22" name="TextBox 21"/>
            <p:cNvSpPr txBox="1"/>
            <p:nvPr/>
          </p:nvSpPr>
          <p:spPr>
            <a:xfrm>
              <a:off x="473448" y="1890046"/>
              <a:ext cx="2117352" cy="1088871"/>
            </a:xfrm>
            <a:prstGeom prst="rect">
              <a:avLst/>
            </a:prstGeom>
            <a:noFill/>
          </p:spPr>
          <p:txBody>
            <a:bodyPr wrap="square" rtlCol="0">
              <a:spAutoFit/>
            </a:bodyPr>
            <a:lstStyle/>
            <a:p>
              <a:pPr lvl="0" indent="3175" algn="ctr" defTabSz="914400" fontAlgn="auto">
                <a:spcBef>
                  <a:spcPct val="20000"/>
                </a:spcBef>
                <a:spcAft>
                  <a:spcPts val="0"/>
                </a:spcAft>
                <a:defRPr/>
              </a:pPr>
              <a:r>
                <a:rPr lang="es-AR" sz="2000" b="1" dirty="0" smtClean="0"/>
                <a:t>Tipos de Preguntas</a:t>
              </a:r>
              <a:endParaRPr lang="es-AR" sz="1800" dirty="0"/>
            </a:p>
          </p:txBody>
        </p:sp>
        <p:sp>
          <p:nvSpPr>
            <p:cNvPr id="23" name="Left Brace 22"/>
            <p:cNvSpPr/>
            <p:nvPr/>
          </p:nvSpPr>
          <p:spPr>
            <a:xfrm>
              <a:off x="2819400" y="1289785"/>
              <a:ext cx="438150" cy="2409090"/>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sp>
        <p:nvSpPr>
          <p:cNvPr id="21" name="3 Marcador de número de diapositiva"/>
          <p:cNvSpPr txBox="1">
            <a:spLocks noGrp="1"/>
          </p:cNvSpPr>
          <p:nvPr/>
        </p:nvSpPr>
        <p:spPr bwMode="auto">
          <a:xfrm>
            <a:off x="7010400" y="4892005"/>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56</a:t>
            </a:fld>
            <a:endParaRPr lang="en-US" sz="1000" dirty="0">
              <a:solidFill>
                <a:srgbClr val="B2B2B2"/>
              </a:solidFill>
              <a:sym typeface="Trebuchet MS" pitchFamily="34" charset="0"/>
            </a:endParaRPr>
          </a:p>
        </p:txBody>
      </p:sp>
      <p:sp>
        <p:nvSpPr>
          <p:cNvPr id="26" name="TextBox 25"/>
          <p:cNvSpPr txBox="1"/>
          <p:nvPr/>
        </p:nvSpPr>
        <p:spPr>
          <a:xfrm>
            <a:off x="35496" y="618823"/>
            <a:ext cx="4612897" cy="584775"/>
          </a:xfrm>
          <a:prstGeom prst="rect">
            <a:avLst/>
          </a:prstGeom>
          <a:noFill/>
        </p:spPr>
        <p:txBody>
          <a:bodyPr wrap="square" rtlCol="0">
            <a:spAutoFit/>
          </a:bodyPr>
          <a:lstStyle/>
          <a:p>
            <a:r>
              <a:rPr lang="es-AR" sz="1600" b="1" dirty="0" smtClean="0"/>
              <a:t>PREGUNTAS  ÚTILES PARA COMPRENDER LA PERSPECTIVA DEL OTRO</a:t>
            </a:r>
          </a:p>
        </p:txBody>
      </p:sp>
      <p:sp>
        <p:nvSpPr>
          <p:cNvPr id="27"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xEl>
                                              <p:pRg st="1" end="1"/>
                                            </p:txEl>
                                          </p:spTgt>
                                        </p:tgtEl>
                                        <p:attrNameLst>
                                          <p:attrName>style.visibility</p:attrName>
                                        </p:attrNameLst>
                                      </p:cBhvr>
                                      <p:to>
                                        <p:strVal val="visible"/>
                                      </p:to>
                                    </p:set>
                                    <p:animEffect transition="in" filter="fade">
                                      <p:cBhvr>
                                        <p:cTn id="40" dur="500"/>
                                        <p:tgtEl>
                                          <p:spTgt spid="20">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xEl>
                                              <p:pRg st="2" end="2"/>
                                            </p:txEl>
                                          </p:spTgt>
                                        </p:tgtEl>
                                        <p:attrNameLst>
                                          <p:attrName>style.visibility</p:attrName>
                                        </p:attrNameLst>
                                      </p:cBhvr>
                                      <p:to>
                                        <p:strVal val="visible"/>
                                      </p:to>
                                    </p:set>
                                    <p:animEffect transition="in" filter="fade">
                                      <p:cBhvr>
                                        <p:cTn id="45" dur="500"/>
                                        <p:tgtEl>
                                          <p:spTgt spid="20">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xEl>
                                              <p:pRg st="3" end="3"/>
                                            </p:txEl>
                                          </p:spTgt>
                                        </p:tgtEl>
                                        <p:attrNameLst>
                                          <p:attrName>style.visibility</p:attrName>
                                        </p:attrNameLst>
                                      </p:cBhvr>
                                      <p:to>
                                        <p:strVal val="visible"/>
                                      </p:to>
                                    </p:set>
                                    <p:animEffect transition="in" filter="fade">
                                      <p:cBhvr>
                                        <p:cTn id="50" dur="500"/>
                                        <p:tgtEl>
                                          <p:spTgt spid="20">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xEl>
                                              <p:pRg st="4" end="4"/>
                                            </p:txEl>
                                          </p:spTgt>
                                        </p:tgtEl>
                                        <p:attrNameLst>
                                          <p:attrName>style.visibility</p:attrName>
                                        </p:attrNameLst>
                                      </p:cBhvr>
                                      <p:to>
                                        <p:strVal val="visible"/>
                                      </p:to>
                                    </p:set>
                                    <p:animEffect transition="in" filter="fade">
                                      <p:cBhvr>
                                        <p:cTn id="55" dur="500"/>
                                        <p:tgtEl>
                                          <p:spTgt spid="20">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xEl>
                                              <p:pRg st="5" end="5"/>
                                            </p:txEl>
                                          </p:spTgt>
                                        </p:tgtEl>
                                        <p:attrNameLst>
                                          <p:attrName>style.visibility</p:attrName>
                                        </p:attrNameLst>
                                      </p:cBhvr>
                                      <p:to>
                                        <p:strVal val="visible"/>
                                      </p:to>
                                    </p:set>
                                    <p:animEffect transition="in" filter="fade">
                                      <p:cBhvr>
                                        <p:cTn id="60" dur="500"/>
                                        <p:tgtEl>
                                          <p:spTgt spid="20">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xEl>
                                              <p:pRg st="6" end="6"/>
                                            </p:txEl>
                                          </p:spTgt>
                                        </p:tgtEl>
                                        <p:attrNameLst>
                                          <p:attrName>style.visibility</p:attrName>
                                        </p:attrNameLst>
                                      </p:cBhvr>
                                      <p:to>
                                        <p:strVal val="visible"/>
                                      </p:to>
                                    </p:set>
                                    <p:animEffect transition="in" filter="fade">
                                      <p:cBhvr>
                                        <p:cTn id="65" dur="500"/>
                                        <p:tgtEl>
                                          <p:spTgt spid="20">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0">
                                            <p:txEl>
                                              <p:pRg st="7" end="7"/>
                                            </p:txEl>
                                          </p:spTgt>
                                        </p:tgtEl>
                                        <p:attrNameLst>
                                          <p:attrName>style.visibility</p:attrName>
                                        </p:attrNameLst>
                                      </p:cBhvr>
                                      <p:to>
                                        <p:strVal val="visible"/>
                                      </p:to>
                                    </p:set>
                                    <p:animEffect transition="in" filter="fade">
                                      <p:cBhvr>
                                        <p:cTn id="70" dur="500"/>
                                        <p:tgtEl>
                                          <p:spTgt spid="20">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xEl>
                                              <p:pRg st="8" end="8"/>
                                            </p:txEl>
                                          </p:spTgt>
                                        </p:tgtEl>
                                        <p:attrNameLst>
                                          <p:attrName>style.visibility</p:attrName>
                                        </p:attrNameLst>
                                      </p:cBhvr>
                                      <p:to>
                                        <p:strVal val="visible"/>
                                      </p:to>
                                    </p:set>
                                    <p:animEffect transition="in" filter="fade">
                                      <p:cBhvr>
                                        <p:cTn id="75" dur="500"/>
                                        <p:tgtEl>
                                          <p:spTgt spid="2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bldLvl="5"/>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0" y="1717343"/>
            <a:ext cx="9144000" cy="540061"/>
            <a:chOff x="0" y="1717343"/>
            <a:chExt cx="9144000" cy="540061"/>
          </a:xfrm>
        </p:grpSpPr>
        <p:sp>
          <p:nvSpPr>
            <p:cNvPr id="6" name="Rectangle 5"/>
            <p:cNvSpPr/>
            <p:nvPr/>
          </p:nvSpPr>
          <p:spPr bwMode="auto">
            <a:xfrm>
              <a:off x="0" y="1717343"/>
              <a:ext cx="9144000" cy="540061"/>
            </a:xfrm>
            <a:prstGeom prst="rect">
              <a:avLst/>
            </a:prstGeom>
            <a:gradFill flip="none" rotWithShape="1">
              <a:gsLst>
                <a:gs pos="0">
                  <a:schemeClr val="accent5">
                    <a:lumMod val="60000"/>
                    <a:lumOff val="40000"/>
                  </a:schemeClr>
                </a:gs>
                <a:gs pos="47000">
                  <a:schemeClr val="accent5">
                    <a:lumMod val="20000"/>
                    <a:lumOff val="80000"/>
                  </a:schemeClr>
                </a:gs>
                <a:gs pos="81000">
                  <a:schemeClr val="accent1">
                    <a:shade val="100000"/>
                    <a:satMod val="115000"/>
                    <a:alpha val="60000"/>
                  </a:schemeClr>
                </a:gs>
              </a:gsLst>
              <a:lin ang="0" scaled="1"/>
              <a:tileRect/>
            </a:gradFill>
            <a:ln w="9525" cap="flat" cmpd="sng" algn="ctr">
              <a:noFill/>
              <a:prstDash val="solid"/>
              <a:round/>
              <a:headEnd type="none" w="med" len="med"/>
              <a:tailEnd type="none" w="med" len="med"/>
            </a:ln>
            <a:effectLst/>
          </p:spPr>
          <p:txBody>
            <a:bodyPr anchor="ctr"/>
            <a:lstStyle/>
            <a:p>
              <a:pPr eaLnBrk="0" hangingPunct="0">
                <a:spcBef>
                  <a:spcPct val="50000"/>
                </a:spcBef>
                <a:defRPr/>
              </a:pPr>
              <a:endParaRPr lang="es-AR" sz="1800">
                <a:latin typeface="Arial" charset="0"/>
                <a:cs typeface="Arial" charset="0"/>
              </a:endParaRPr>
            </a:p>
          </p:txBody>
        </p:sp>
        <p:sp>
          <p:nvSpPr>
            <p:cNvPr id="7" name="Rectangle 2"/>
            <p:cNvSpPr>
              <a:spLocks noChangeArrowheads="1"/>
            </p:cNvSpPr>
            <p:nvPr/>
          </p:nvSpPr>
          <p:spPr bwMode="auto">
            <a:xfrm>
              <a:off x="180020" y="1731507"/>
              <a:ext cx="2339752" cy="400110"/>
            </a:xfrm>
            <a:prstGeom prst="rect">
              <a:avLst/>
            </a:prstGeom>
            <a:noFill/>
            <a:ln w="9525">
              <a:noFill/>
              <a:miter lim="800000"/>
              <a:headEnd/>
              <a:tailEnd/>
            </a:ln>
          </p:spPr>
          <p:txBody>
            <a:bodyPr wrap="square">
              <a:spAutoFit/>
            </a:bodyPr>
            <a:lstStyle/>
            <a:p>
              <a:pPr marL="0" lvl="1" indent="1588" algn="ctr">
                <a:buClr>
                  <a:srgbClr val="FBB03F"/>
                </a:buClr>
              </a:pPr>
              <a:r>
                <a:rPr lang="es-AR" sz="2000" b="1" dirty="0" smtClean="0"/>
                <a:t>Explicaciones</a:t>
              </a:r>
              <a:endParaRPr lang="es-AR" sz="2000" b="1" dirty="0"/>
            </a:p>
          </p:txBody>
        </p:sp>
        <p:sp>
          <p:nvSpPr>
            <p:cNvPr id="8" name="Rectangle 4"/>
            <p:cNvSpPr>
              <a:spLocks noChangeArrowheads="1"/>
            </p:cNvSpPr>
            <p:nvPr/>
          </p:nvSpPr>
          <p:spPr bwMode="auto">
            <a:xfrm>
              <a:off x="3600415" y="1799602"/>
              <a:ext cx="4814138" cy="369332"/>
            </a:xfrm>
            <a:prstGeom prst="rect">
              <a:avLst/>
            </a:prstGeom>
            <a:noFill/>
            <a:ln w="9525">
              <a:noFill/>
              <a:miter lim="800000"/>
              <a:headEnd/>
              <a:tailEnd/>
            </a:ln>
          </p:spPr>
          <p:txBody>
            <a:bodyPr wrap="none">
              <a:spAutoFit/>
            </a:bodyPr>
            <a:lstStyle/>
            <a:p>
              <a:r>
                <a:rPr lang="es-AR" sz="1800" b="1" dirty="0" smtClean="0"/>
                <a:t>¿Qué </a:t>
              </a:r>
              <a:r>
                <a:rPr lang="es-AR" sz="1800" b="1" dirty="0" err="1" smtClean="0"/>
                <a:t>creés</a:t>
              </a:r>
              <a:r>
                <a:rPr lang="es-AR" sz="1800" b="1" dirty="0" smtClean="0"/>
                <a:t> que condujo a esta situación?</a:t>
              </a:r>
              <a:endParaRPr lang="es-AR" sz="1800" b="1" dirty="0"/>
            </a:p>
          </p:txBody>
        </p:sp>
      </p:grpSp>
      <p:grpSp>
        <p:nvGrpSpPr>
          <p:cNvPr id="37" name="Group 36"/>
          <p:cNvGrpSpPr/>
          <p:nvPr/>
        </p:nvGrpSpPr>
        <p:grpSpPr>
          <a:xfrm>
            <a:off x="-17463" y="2297636"/>
            <a:ext cx="9144001" cy="486054"/>
            <a:chOff x="-17463" y="2297636"/>
            <a:chExt cx="9144001" cy="486054"/>
          </a:xfrm>
        </p:grpSpPr>
        <p:sp>
          <p:nvSpPr>
            <p:cNvPr id="10" name="Rectangle 9"/>
            <p:cNvSpPr/>
            <p:nvPr/>
          </p:nvSpPr>
          <p:spPr bwMode="auto">
            <a:xfrm>
              <a:off x="-17463" y="2297636"/>
              <a:ext cx="9144001" cy="486054"/>
            </a:xfrm>
            <a:prstGeom prst="rect">
              <a:avLst/>
            </a:prstGeom>
            <a:gradFill flip="none" rotWithShape="1">
              <a:gsLst>
                <a:gs pos="0">
                  <a:schemeClr val="accent5">
                    <a:lumMod val="60000"/>
                    <a:lumOff val="40000"/>
                  </a:schemeClr>
                </a:gs>
                <a:gs pos="47000">
                  <a:schemeClr val="accent5">
                    <a:lumMod val="20000"/>
                    <a:lumOff val="80000"/>
                  </a:schemeClr>
                </a:gs>
                <a:gs pos="81000">
                  <a:schemeClr val="accent1">
                    <a:shade val="100000"/>
                    <a:satMod val="115000"/>
                    <a:alpha val="60000"/>
                  </a:schemeClr>
                </a:gs>
              </a:gsLst>
              <a:lin ang="0" scaled="1"/>
              <a:tileRect/>
            </a:gradFill>
            <a:ln w="9525" cap="flat" cmpd="sng" algn="ctr">
              <a:noFill/>
              <a:prstDash val="solid"/>
              <a:round/>
              <a:headEnd type="none" w="med" len="med"/>
              <a:tailEnd type="none" w="med" len="med"/>
            </a:ln>
            <a:effectLst/>
          </p:spPr>
          <p:txBody>
            <a:bodyPr anchor="ctr"/>
            <a:lstStyle/>
            <a:p>
              <a:pPr eaLnBrk="0" hangingPunct="0">
                <a:spcBef>
                  <a:spcPct val="50000"/>
                </a:spcBef>
                <a:defRPr/>
              </a:pPr>
              <a:endParaRPr lang="es-AR" sz="1800">
                <a:latin typeface="Arial" charset="0"/>
                <a:cs typeface="Arial" charset="0"/>
              </a:endParaRPr>
            </a:p>
          </p:txBody>
        </p:sp>
        <p:sp>
          <p:nvSpPr>
            <p:cNvPr id="11" name="Rectangle 5"/>
            <p:cNvSpPr>
              <a:spLocks noChangeArrowheads="1"/>
            </p:cNvSpPr>
            <p:nvPr/>
          </p:nvSpPr>
          <p:spPr bwMode="auto">
            <a:xfrm>
              <a:off x="4305736" y="2376748"/>
              <a:ext cx="3403496" cy="369332"/>
            </a:xfrm>
            <a:prstGeom prst="rect">
              <a:avLst/>
            </a:prstGeom>
            <a:noFill/>
            <a:ln w="9525">
              <a:noFill/>
              <a:miter lim="800000"/>
              <a:headEnd/>
              <a:tailEnd/>
            </a:ln>
          </p:spPr>
          <p:txBody>
            <a:bodyPr wrap="none">
              <a:spAutoFit/>
            </a:bodyPr>
            <a:lstStyle/>
            <a:p>
              <a:pPr>
                <a:spcBef>
                  <a:spcPts val="600"/>
                </a:spcBef>
              </a:pPr>
              <a:r>
                <a:rPr lang="es-AR" sz="1800" b="1" dirty="0" smtClean="0"/>
                <a:t>¿Cómo te sentís al respecto?</a:t>
              </a:r>
              <a:endParaRPr lang="es-AR" sz="1800" b="1" dirty="0"/>
            </a:p>
          </p:txBody>
        </p:sp>
        <p:sp>
          <p:nvSpPr>
            <p:cNvPr id="12" name="Rectangle 15"/>
            <p:cNvSpPr>
              <a:spLocks noChangeArrowheads="1"/>
            </p:cNvSpPr>
            <p:nvPr/>
          </p:nvSpPr>
          <p:spPr bwMode="auto">
            <a:xfrm>
              <a:off x="0" y="2342763"/>
              <a:ext cx="2699792" cy="400110"/>
            </a:xfrm>
            <a:prstGeom prst="rect">
              <a:avLst/>
            </a:prstGeom>
            <a:noFill/>
            <a:ln w="9525">
              <a:noFill/>
              <a:miter lim="800000"/>
              <a:headEnd/>
              <a:tailEnd/>
            </a:ln>
          </p:spPr>
          <p:txBody>
            <a:bodyPr wrap="square">
              <a:spAutoFit/>
            </a:bodyPr>
            <a:lstStyle/>
            <a:p>
              <a:pPr marL="0" lvl="1" indent="1588" algn="ctr">
                <a:buClr>
                  <a:srgbClr val="FBB03F"/>
                </a:buClr>
              </a:pPr>
              <a:r>
                <a:rPr lang="es-AR" sz="2000" b="1" dirty="0" smtClean="0"/>
                <a:t>Emociones</a:t>
              </a:r>
              <a:endParaRPr lang="es-AR" sz="2000" b="1" dirty="0"/>
            </a:p>
          </p:txBody>
        </p:sp>
      </p:grpSp>
      <p:grpSp>
        <p:nvGrpSpPr>
          <p:cNvPr id="38" name="Group 37"/>
          <p:cNvGrpSpPr/>
          <p:nvPr/>
        </p:nvGrpSpPr>
        <p:grpSpPr>
          <a:xfrm>
            <a:off x="-26988" y="2824028"/>
            <a:ext cx="9144001" cy="809625"/>
            <a:chOff x="-26988" y="2824028"/>
            <a:chExt cx="9144001" cy="809625"/>
          </a:xfrm>
        </p:grpSpPr>
        <p:sp>
          <p:nvSpPr>
            <p:cNvPr id="14" name="Rectangle 13"/>
            <p:cNvSpPr/>
            <p:nvPr/>
          </p:nvSpPr>
          <p:spPr bwMode="auto">
            <a:xfrm>
              <a:off x="-26988" y="2824028"/>
              <a:ext cx="9144001" cy="809625"/>
            </a:xfrm>
            <a:prstGeom prst="rect">
              <a:avLst/>
            </a:prstGeom>
            <a:gradFill flip="none" rotWithShape="1">
              <a:gsLst>
                <a:gs pos="0">
                  <a:schemeClr val="accent5">
                    <a:lumMod val="60000"/>
                    <a:lumOff val="40000"/>
                  </a:schemeClr>
                </a:gs>
                <a:gs pos="47000">
                  <a:schemeClr val="accent5">
                    <a:lumMod val="20000"/>
                    <a:lumOff val="80000"/>
                  </a:schemeClr>
                </a:gs>
                <a:gs pos="81000">
                  <a:schemeClr val="accent1">
                    <a:shade val="100000"/>
                    <a:satMod val="115000"/>
                    <a:alpha val="60000"/>
                  </a:schemeClr>
                </a:gs>
              </a:gsLst>
              <a:lin ang="0" scaled="1"/>
              <a:tileRect/>
            </a:gradFill>
            <a:ln w="9525" cap="flat" cmpd="sng" algn="ctr">
              <a:noFill/>
              <a:prstDash val="solid"/>
              <a:round/>
              <a:headEnd type="none" w="med" len="med"/>
              <a:tailEnd type="none" w="med" len="med"/>
            </a:ln>
            <a:effectLst/>
          </p:spPr>
          <p:txBody>
            <a:bodyPr anchor="ctr"/>
            <a:lstStyle/>
            <a:p>
              <a:pPr eaLnBrk="0" hangingPunct="0">
                <a:spcBef>
                  <a:spcPct val="50000"/>
                </a:spcBef>
                <a:defRPr/>
              </a:pPr>
              <a:endParaRPr lang="es-AR" sz="1800">
                <a:latin typeface="Arial" charset="0"/>
                <a:cs typeface="Arial" charset="0"/>
              </a:endParaRPr>
            </a:p>
          </p:txBody>
        </p:sp>
        <p:sp>
          <p:nvSpPr>
            <p:cNvPr id="15" name="Rectangle 6"/>
            <p:cNvSpPr>
              <a:spLocks noChangeArrowheads="1"/>
            </p:cNvSpPr>
            <p:nvPr/>
          </p:nvSpPr>
          <p:spPr bwMode="auto">
            <a:xfrm>
              <a:off x="3077691" y="2871318"/>
              <a:ext cx="5859586" cy="646331"/>
            </a:xfrm>
            <a:prstGeom prst="rect">
              <a:avLst/>
            </a:prstGeom>
            <a:noFill/>
            <a:ln w="9525">
              <a:noFill/>
              <a:miter lim="800000"/>
              <a:headEnd/>
              <a:tailEnd/>
            </a:ln>
          </p:spPr>
          <p:txBody>
            <a:bodyPr wrap="square">
              <a:spAutoFit/>
            </a:bodyPr>
            <a:lstStyle/>
            <a:p>
              <a:pPr algn="ctr"/>
              <a:r>
                <a:rPr lang="es-AR" sz="1800" b="1" dirty="0" smtClean="0"/>
                <a:t>¿Qué es lo realmente importante para vos en esto?</a:t>
              </a:r>
            </a:p>
            <a:p>
              <a:pPr algn="ctr">
                <a:spcBef>
                  <a:spcPts val="0"/>
                </a:spcBef>
              </a:pPr>
              <a:r>
                <a:rPr lang="es-AR" sz="1800" b="1" dirty="0" smtClean="0"/>
                <a:t>¿Qué te gustaría lograr?</a:t>
              </a:r>
              <a:endParaRPr lang="es-AR" sz="1800" b="1" dirty="0"/>
            </a:p>
          </p:txBody>
        </p:sp>
        <p:sp>
          <p:nvSpPr>
            <p:cNvPr id="16" name="Rectangle 16"/>
            <p:cNvSpPr>
              <a:spLocks noChangeArrowheads="1"/>
            </p:cNvSpPr>
            <p:nvPr/>
          </p:nvSpPr>
          <p:spPr bwMode="auto">
            <a:xfrm>
              <a:off x="108012" y="2885981"/>
              <a:ext cx="2483768" cy="707886"/>
            </a:xfrm>
            <a:prstGeom prst="rect">
              <a:avLst/>
            </a:prstGeom>
            <a:noFill/>
            <a:ln w="9525">
              <a:noFill/>
              <a:miter lim="800000"/>
              <a:headEnd/>
              <a:tailEnd/>
            </a:ln>
          </p:spPr>
          <p:txBody>
            <a:bodyPr wrap="square">
              <a:spAutoFit/>
            </a:bodyPr>
            <a:lstStyle/>
            <a:p>
              <a:pPr marL="0" lvl="1" indent="1588" algn="ctr">
                <a:spcBef>
                  <a:spcPts val="0"/>
                </a:spcBef>
                <a:buClr>
                  <a:srgbClr val="FBB03F"/>
                </a:buClr>
              </a:pPr>
              <a:r>
                <a:rPr lang="es-AR" sz="2000" b="1" dirty="0" smtClean="0"/>
                <a:t>Necesidades / </a:t>
              </a:r>
            </a:p>
            <a:p>
              <a:pPr marL="0" lvl="1" indent="1588" algn="ctr">
                <a:spcBef>
                  <a:spcPts val="0"/>
                </a:spcBef>
                <a:buClr>
                  <a:srgbClr val="FBB03F"/>
                </a:buClr>
              </a:pPr>
              <a:r>
                <a:rPr lang="es-AR" sz="2000" b="1" dirty="0" smtClean="0"/>
                <a:t>Deseos</a:t>
              </a:r>
              <a:endParaRPr lang="es-AR" sz="2000" b="1" dirty="0"/>
            </a:p>
          </p:txBody>
        </p:sp>
      </p:grpSp>
      <p:grpSp>
        <p:nvGrpSpPr>
          <p:cNvPr id="39" name="Group 38"/>
          <p:cNvGrpSpPr/>
          <p:nvPr/>
        </p:nvGrpSpPr>
        <p:grpSpPr>
          <a:xfrm>
            <a:off x="-17463" y="3654328"/>
            <a:ext cx="9161463" cy="646331"/>
            <a:chOff x="-17463" y="3654328"/>
            <a:chExt cx="9161463" cy="646331"/>
          </a:xfrm>
        </p:grpSpPr>
        <p:sp>
          <p:nvSpPr>
            <p:cNvPr id="18" name="Rectangle 17"/>
            <p:cNvSpPr/>
            <p:nvPr/>
          </p:nvSpPr>
          <p:spPr bwMode="auto">
            <a:xfrm>
              <a:off x="-17463" y="3678063"/>
              <a:ext cx="9144001" cy="558435"/>
            </a:xfrm>
            <a:prstGeom prst="rect">
              <a:avLst/>
            </a:prstGeom>
            <a:gradFill flip="none" rotWithShape="1">
              <a:gsLst>
                <a:gs pos="0">
                  <a:schemeClr val="accent5">
                    <a:lumMod val="60000"/>
                    <a:lumOff val="40000"/>
                  </a:schemeClr>
                </a:gs>
                <a:gs pos="47000">
                  <a:schemeClr val="accent5">
                    <a:lumMod val="20000"/>
                    <a:lumOff val="80000"/>
                  </a:schemeClr>
                </a:gs>
                <a:gs pos="81000">
                  <a:schemeClr val="accent1">
                    <a:shade val="100000"/>
                    <a:satMod val="115000"/>
                    <a:alpha val="60000"/>
                  </a:schemeClr>
                </a:gs>
              </a:gsLst>
              <a:lin ang="0" scaled="1"/>
              <a:tileRect/>
            </a:gradFill>
            <a:ln w="9525" cap="flat" cmpd="sng" algn="ctr">
              <a:noFill/>
              <a:prstDash val="solid"/>
              <a:round/>
              <a:headEnd type="none" w="med" len="med"/>
              <a:tailEnd type="none" w="med" len="med"/>
            </a:ln>
            <a:effectLst/>
          </p:spPr>
          <p:txBody>
            <a:bodyPr anchor="ctr"/>
            <a:lstStyle/>
            <a:p>
              <a:pPr eaLnBrk="0" hangingPunct="0">
                <a:spcBef>
                  <a:spcPct val="50000"/>
                </a:spcBef>
                <a:defRPr/>
              </a:pPr>
              <a:endParaRPr lang="es-AR" sz="1800">
                <a:latin typeface="Arial" charset="0"/>
                <a:cs typeface="Arial" charset="0"/>
              </a:endParaRPr>
            </a:p>
          </p:txBody>
        </p:sp>
        <p:sp>
          <p:nvSpPr>
            <p:cNvPr id="19" name="Rectangle 8"/>
            <p:cNvSpPr>
              <a:spLocks noChangeArrowheads="1"/>
            </p:cNvSpPr>
            <p:nvPr/>
          </p:nvSpPr>
          <p:spPr bwMode="auto">
            <a:xfrm>
              <a:off x="2870968" y="3654328"/>
              <a:ext cx="6273032" cy="646331"/>
            </a:xfrm>
            <a:prstGeom prst="rect">
              <a:avLst/>
            </a:prstGeom>
            <a:noFill/>
            <a:ln w="9525">
              <a:noFill/>
              <a:miter lim="800000"/>
              <a:headEnd/>
              <a:tailEnd/>
            </a:ln>
          </p:spPr>
          <p:txBody>
            <a:bodyPr wrap="square">
              <a:spAutoFit/>
            </a:bodyPr>
            <a:lstStyle/>
            <a:p>
              <a:pPr algn="ctr">
                <a:spcBef>
                  <a:spcPts val="600"/>
                </a:spcBef>
              </a:pPr>
              <a:r>
                <a:rPr lang="es-AR" sz="1800" b="1" dirty="0" smtClean="0"/>
                <a:t>¿Qué diferentes posibilidades </a:t>
              </a:r>
              <a:r>
                <a:rPr lang="es-AR" sz="1800" b="1" dirty="0" err="1" smtClean="0"/>
                <a:t>imaginás</a:t>
              </a:r>
              <a:r>
                <a:rPr lang="es-AR" sz="1800" b="1" dirty="0" smtClean="0"/>
                <a:t> para mejorar las cosas? </a:t>
              </a:r>
              <a:endParaRPr lang="es-AR" sz="1800" b="1" dirty="0"/>
            </a:p>
          </p:txBody>
        </p:sp>
        <p:sp>
          <p:nvSpPr>
            <p:cNvPr id="20" name="Rectangle 17"/>
            <p:cNvSpPr>
              <a:spLocks noChangeArrowheads="1"/>
            </p:cNvSpPr>
            <p:nvPr/>
          </p:nvSpPr>
          <p:spPr bwMode="auto">
            <a:xfrm>
              <a:off x="281501" y="3707900"/>
              <a:ext cx="2136791" cy="400110"/>
            </a:xfrm>
            <a:prstGeom prst="rect">
              <a:avLst/>
            </a:prstGeom>
            <a:noFill/>
            <a:ln w="9525">
              <a:noFill/>
              <a:miter lim="800000"/>
              <a:headEnd/>
              <a:tailEnd/>
            </a:ln>
          </p:spPr>
          <p:txBody>
            <a:bodyPr wrap="square">
              <a:spAutoFit/>
            </a:bodyPr>
            <a:lstStyle/>
            <a:p>
              <a:pPr marL="0" lvl="1" indent="1588" algn="ctr">
                <a:buClr>
                  <a:srgbClr val="FBB03F"/>
                </a:buClr>
              </a:pPr>
              <a:r>
                <a:rPr lang="es-AR" sz="2000" b="1" dirty="0" smtClean="0"/>
                <a:t>Opciones</a:t>
              </a:r>
              <a:endParaRPr lang="es-AR" sz="2000" b="1" dirty="0"/>
            </a:p>
          </p:txBody>
        </p:sp>
      </p:grpSp>
      <p:grpSp>
        <p:nvGrpSpPr>
          <p:cNvPr id="35" name="Group 34"/>
          <p:cNvGrpSpPr/>
          <p:nvPr/>
        </p:nvGrpSpPr>
        <p:grpSpPr>
          <a:xfrm>
            <a:off x="-36512" y="1117076"/>
            <a:ext cx="9144000" cy="540061"/>
            <a:chOff x="-36512" y="1117076"/>
            <a:chExt cx="9144000" cy="540061"/>
          </a:xfrm>
        </p:grpSpPr>
        <p:sp>
          <p:nvSpPr>
            <p:cNvPr id="24" name="Rectangle 23"/>
            <p:cNvSpPr/>
            <p:nvPr/>
          </p:nvSpPr>
          <p:spPr bwMode="auto">
            <a:xfrm>
              <a:off x="-36512" y="1117076"/>
              <a:ext cx="9144000" cy="540061"/>
            </a:xfrm>
            <a:prstGeom prst="rect">
              <a:avLst/>
            </a:prstGeom>
            <a:gradFill flip="none" rotWithShape="1">
              <a:gsLst>
                <a:gs pos="0">
                  <a:schemeClr val="accent5">
                    <a:lumMod val="60000"/>
                    <a:lumOff val="40000"/>
                  </a:schemeClr>
                </a:gs>
                <a:gs pos="47000">
                  <a:schemeClr val="accent5">
                    <a:lumMod val="20000"/>
                    <a:lumOff val="80000"/>
                  </a:schemeClr>
                </a:gs>
                <a:gs pos="81000">
                  <a:schemeClr val="accent1">
                    <a:shade val="100000"/>
                    <a:satMod val="115000"/>
                    <a:alpha val="60000"/>
                  </a:schemeClr>
                </a:gs>
              </a:gsLst>
              <a:lin ang="0" scaled="1"/>
              <a:tileRect/>
            </a:gradFill>
            <a:ln w="9525" cap="flat" cmpd="sng" algn="ctr">
              <a:noFill/>
              <a:prstDash val="solid"/>
              <a:round/>
              <a:headEnd type="none" w="med" len="med"/>
              <a:tailEnd type="none" w="med" len="med"/>
            </a:ln>
            <a:effectLst/>
          </p:spPr>
          <p:txBody>
            <a:bodyPr anchor="ctr"/>
            <a:lstStyle/>
            <a:p>
              <a:pPr eaLnBrk="0" hangingPunct="0">
                <a:spcBef>
                  <a:spcPct val="50000"/>
                </a:spcBef>
                <a:defRPr/>
              </a:pPr>
              <a:endParaRPr lang="es-AR" sz="1800">
                <a:latin typeface="Arial" charset="0"/>
                <a:cs typeface="Arial" charset="0"/>
              </a:endParaRPr>
            </a:p>
          </p:txBody>
        </p:sp>
        <p:sp>
          <p:nvSpPr>
            <p:cNvPr id="25" name="Rectangle 2"/>
            <p:cNvSpPr>
              <a:spLocks noChangeArrowheads="1"/>
            </p:cNvSpPr>
            <p:nvPr/>
          </p:nvSpPr>
          <p:spPr bwMode="auto">
            <a:xfrm>
              <a:off x="341784" y="1199335"/>
              <a:ext cx="2016224" cy="400110"/>
            </a:xfrm>
            <a:prstGeom prst="rect">
              <a:avLst/>
            </a:prstGeom>
            <a:noFill/>
            <a:ln w="9525">
              <a:noFill/>
              <a:miter lim="800000"/>
              <a:headEnd/>
              <a:tailEnd/>
            </a:ln>
          </p:spPr>
          <p:txBody>
            <a:bodyPr wrap="square">
              <a:spAutoFit/>
            </a:bodyPr>
            <a:lstStyle/>
            <a:p>
              <a:pPr marL="0" lvl="1" indent="1588" algn="ctr">
                <a:buClr>
                  <a:srgbClr val="FBB03F"/>
                </a:buClr>
              </a:pPr>
              <a:r>
                <a:rPr lang="es-AR" sz="2000" b="1" dirty="0" smtClean="0"/>
                <a:t>Hechos</a:t>
              </a:r>
              <a:endParaRPr lang="es-AR" sz="2000" b="1" dirty="0"/>
            </a:p>
          </p:txBody>
        </p:sp>
        <p:sp>
          <p:nvSpPr>
            <p:cNvPr id="26" name="Rectangle 4"/>
            <p:cNvSpPr>
              <a:spLocks noChangeArrowheads="1"/>
            </p:cNvSpPr>
            <p:nvPr/>
          </p:nvSpPr>
          <p:spPr bwMode="auto">
            <a:xfrm>
              <a:off x="4542981" y="1199335"/>
              <a:ext cx="2929007" cy="369332"/>
            </a:xfrm>
            <a:prstGeom prst="rect">
              <a:avLst/>
            </a:prstGeom>
            <a:noFill/>
            <a:ln w="9525">
              <a:noFill/>
              <a:miter lim="800000"/>
              <a:headEnd/>
              <a:tailEnd/>
            </a:ln>
          </p:spPr>
          <p:txBody>
            <a:bodyPr wrap="none">
              <a:spAutoFit/>
            </a:bodyPr>
            <a:lstStyle/>
            <a:p>
              <a:r>
                <a:rPr lang="es-AR" sz="1800" b="1" dirty="0" smtClean="0"/>
                <a:t>¿Qué fue lo que ocurrió?</a:t>
              </a:r>
              <a:endParaRPr lang="es-AR" sz="1800" b="1" dirty="0"/>
            </a:p>
          </p:txBody>
        </p:sp>
      </p:grpSp>
      <p:grpSp>
        <p:nvGrpSpPr>
          <p:cNvPr id="40" name="Group 39"/>
          <p:cNvGrpSpPr/>
          <p:nvPr/>
        </p:nvGrpSpPr>
        <p:grpSpPr>
          <a:xfrm>
            <a:off x="-17463" y="4272502"/>
            <a:ext cx="9144001" cy="540061"/>
            <a:chOff x="-17463" y="4272502"/>
            <a:chExt cx="9144001" cy="540061"/>
          </a:xfrm>
        </p:grpSpPr>
        <p:sp>
          <p:nvSpPr>
            <p:cNvPr id="21" name="Rectangle 20"/>
            <p:cNvSpPr/>
            <p:nvPr/>
          </p:nvSpPr>
          <p:spPr bwMode="auto">
            <a:xfrm>
              <a:off x="-17463" y="4272502"/>
              <a:ext cx="9144001" cy="540061"/>
            </a:xfrm>
            <a:prstGeom prst="rect">
              <a:avLst/>
            </a:prstGeom>
            <a:gradFill flip="none" rotWithShape="1">
              <a:gsLst>
                <a:gs pos="0">
                  <a:schemeClr val="accent5">
                    <a:lumMod val="60000"/>
                    <a:lumOff val="40000"/>
                  </a:schemeClr>
                </a:gs>
                <a:gs pos="47000">
                  <a:schemeClr val="accent5">
                    <a:lumMod val="20000"/>
                    <a:lumOff val="80000"/>
                  </a:schemeClr>
                </a:gs>
                <a:gs pos="81000">
                  <a:schemeClr val="accent1">
                    <a:shade val="100000"/>
                    <a:satMod val="115000"/>
                    <a:alpha val="60000"/>
                  </a:schemeClr>
                </a:gs>
              </a:gsLst>
              <a:lin ang="0" scaled="1"/>
              <a:tileRect/>
            </a:gradFill>
            <a:ln w="9525" cap="flat" cmpd="sng" algn="ctr">
              <a:noFill/>
              <a:prstDash val="solid"/>
              <a:round/>
              <a:headEnd type="none" w="med" len="med"/>
              <a:tailEnd type="none" w="med" len="med"/>
            </a:ln>
            <a:effectLst/>
          </p:spPr>
          <p:txBody>
            <a:bodyPr anchor="ctr"/>
            <a:lstStyle/>
            <a:p>
              <a:pPr eaLnBrk="0" hangingPunct="0">
                <a:spcBef>
                  <a:spcPct val="50000"/>
                </a:spcBef>
                <a:defRPr/>
              </a:pPr>
              <a:endParaRPr lang="en-US" sz="1800">
                <a:latin typeface="Arial" charset="0"/>
                <a:cs typeface="Arial" charset="0"/>
              </a:endParaRPr>
            </a:p>
          </p:txBody>
        </p:sp>
        <p:sp>
          <p:nvSpPr>
            <p:cNvPr id="22" name="Rectangle 18"/>
            <p:cNvSpPr>
              <a:spLocks noChangeArrowheads="1"/>
            </p:cNvSpPr>
            <p:nvPr/>
          </p:nvSpPr>
          <p:spPr bwMode="auto">
            <a:xfrm>
              <a:off x="685932" y="4309606"/>
              <a:ext cx="1327928" cy="400110"/>
            </a:xfrm>
            <a:prstGeom prst="rect">
              <a:avLst/>
            </a:prstGeom>
            <a:noFill/>
            <a:ln w="9525">
              <a:noFill/>
              <a:miter lim="800000"/>
              <a:headEnd/>
              <a:tailEnd/>
            </a:ln>
          </p:spPr>
          <p:txBody>
            <a:bodyPr wrap="none">
              <a:spAutoFit/>
            </a:bodyPr>
            <a:lstStyle/>
            <a:p>
              <a:pPr marL="0" lvl="1" indent="1588">
                <a:buClr>
                  <a:srgbClr val="FBB03F"/>
                </a:buClr>
              </a:pPr>
              <a:r>
                <a:rPr lang="es-AR" sz="2000" b="1" dirty="0" smtClean="0"/>
                <a:t>Acciones</a:t>
              </a:r>
              <a:endParaRPr lang="es-AR" sz="1100" dirty="0"/>
            </a:p>
          </p:txBody>
        </p:sp>
        <p:sp>
          <p:nvSpPr>
            <p:cNvPr id="27" name="Rectangle 9"/>
            <p:cNvSpPr>
              <a:spLocks noChangeArrowheads="1"/>
            </p:cNvSpPr>
            <p:nvPr/>
          </p:nvSpPr>
          <p:spPr bwMode="auto">
            <a:xfrm>
              <a:off x="2524448" y="4371223"/>
              <a:ext cx="6440040" cy="369332"/>
            </a:xfrm>
            <a:prstGeom prst="rect">
              <a:avLst/>
            </a:prstGeom>
            <a:noFill/>
            <a:ln w="9525">
              <a:noFill/>
              <a:miter lim="800000"/>
              <a:headEnd/>
              <a:tailEnd/>
            </a:ln>
          </p:spPr>
          <p:txBody>
            <a:bodyPr wrap="square">
              <a:spAutoFit/>
            </a:bodyPr>
            <a:lstStyle/>
            <a:p>
              <a:pPr algn="ctr">
                <a:spcBef>
                  <a:spcPts val="600"/>
                </a:spcBef>
              </a:pPr>
              <a:r>
                <a:rPr lang="es-AR" sz="1800" b="1" dirty="0" smtClean="0"/>
                <a:t>¿Qué </a:t>
              </a:r>
              <a:r>
                <a:rPr lang="es-AR" sz="1800" b="1" dirty="0" err="1" smtClean="0"/>
                <a:t>pensás</a:t>
              </a:r>
              <a:r>
                <a:rPr lang="es-AR" sz="1800" b="1" dirty="0" smtClean="0"/>
                <a:t> hacer? / </a:t>
              </a:r>
              <a:r>
                <a:rPr lang="es-AR" sz="1200" b="1" dirty="0" smtClean="0"/>
                <a:t> </a:t>
              </a:r>
              <a:r>
                <a:rPr lang="es-AR" sz="1800" b="1" dirty="0" smtClean="0"/>
                <a:t>¿Cómo querrías que te ayudara?</a:t>
              </a:r>
            </a:p>
          </p:txBody>
        </p:sp>
      </p:grpSp>
      <p:sp>
        <p:nvSpPr>
          <p:cNvPr id="30" name="3 Marcador de número de diapositiva"/>
          <p:cNvSpPr txBox="1">
            <a:spLocks noGrp="1"/>
          </p:cNvSpPr>
          <p:nvPr/>
        </p:nvSpPr>
        <p:spPr bwMode="auto">
          <a:xfrm>
            <a:off x="6902896" y="4902906"/>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57</a:t>
            </a:fld>
            <a:endParaRPr lang="en-US" sz="1000" dirty="0">
              <a:solidFill>
                <a:srgbClr val="B2B2B2"/>
              </a:solidFill>
              <a:sym typeface="Trebuchet MS" pitchFamily="34" charset="0"/>
            </a:endParaRPr>
          </a:p>
        </p:txBody>
      </p:sp>
      <p:sp>
        <p:nvSpPr>
          <p:cNvPr id="32" name="TextBox 31"/>
          <p:cNvSpPr txBox="1"/>
          <p:nvPr/>
        </p:nvSpPr>
        <p:spPr>
          <a:xfrm>
            <a:off x="223054" y="699542"/>
            <a:ext cx="7359451" cy="338554"/>
          </a:xfrm>
          <a:prstGeom prst="rect">
            <a:avLst/>
          </a:prstGeom>
          <a:noFill/>
        </p:spPr>
        <p:txBody>
          <a:bodyPr wrap="none" rtlCol="0">
            <a:spAutoFit/>
          </a:bodyPr>
          <a:lstStyle/>
          <a:p>
            <a:r>
              <a:rPr lang="es-AR" b="1" dirty="0" smtClean="0"/>
              <a:t>PREGUNTAS  ÚTILES PARA COMPRENDER LA PERSPECTIVA DEL OTRO</a:t>
            </a:r>
          </a:p>
        </p:txBody>
      </p:sp>
      <p:sp>
        <p:nvSpPr>
          <p:cNvPr id="33"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4" name="Rectangle 2"/>
          <p:cNvSpPr>
            <a:spLocks noGrp="1" noChangeArrowheads="1"/>
          </p:cNvSpPr>
          <p:nvPr>
            <p:ph type="title"/>
          </p:nvPr>
        </p:nvSpPr>
        <p:spPr>
          <a:xfrm>
            <a:off x="179512" y="32306"/>
            <a:ext cx="8685213" cy="523220"/>
          </a:xfrm>
        </p:spPr>
        <p:txBody>
          <a:bodyPr wrap="square" anchor="ctr">
            <a:spAutoFit/>
          </a:bodyPr>
          <a:lstStyle/>
          <a:p>
            <a:r>
              <a:rPr lang="es-MX" dirty="0" smtClean="0"/>
              <a:t>aplicación: i</a:t>
            </a:r>
            <a:r>
              <a:rPr lang="es-MX" b="1" dirty="0" smtClean="0"/>
              <a:t>ndagación productiva</a:t>
            </a:r>
            <a:endParaRPr lang="es-ES" b="1" dirty="0" smtClean="0"/>
          </a:p>
        </p:txBody>
      </p:sp>
      <p:sp>
        <p:nvSpPr>
          <p:cNvPr id="41"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31" name="TextBox 30"/>
          <p:cNvSpPr txBox="1"/>
          <p:nvPr/>
        </p:nvSpPr>
        <p:spPr>
          <a:xfrm>
            <a:off x="8820472" y="-20538"/>
            <a:ext cx="320922" cy="338554"/>
          </a:xfrm>
          <a:prstGeom prst="rect">
            <a:avLst/>
          </a:prstGeom>
          <a:noFill/>
        </p:spPr>
        <p:txBody>
          <a:bodyPr wrap="none" rtlCol="0">
            <a:spAutoFit/>
          </a:bodyPr>
          <a:lstStyle/>
          <a:p>
            <a:r>
              <a:rPr lang="es-AR" dirty="0" smtClean="0">
                <a:solidFill>
                  <a:srgbClr val="FF0000"/>
                </a:solidFill>
              </a:rPr>
              <a:t>X</a:t>
            </a:r>
            <a:endParaRPr lang="es-AR" dirty="0">
              <a:solidFill>
                <a:srgbClr val="FF0000"/>
              </a:solidFill>
            </a:endParaRP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0418" name="6 Título"/>
          <p:cNvSpPr>
            <a:spLocks noGrp="1"/>
          </p:cNvSpPr>
          <p:nvPr>
            <p:ph type="title"/>
          </p:nvPr>
        </p:nvSpPr>
        <p:spPr>
          <a:xfrm>
            <a:off x="279407" y="23004"/>
            <a:ext cx="8685213" cy="523220"/>
          </a:xfrm>
        </p:spPr>
        <p:txBody>
          <a:bodyPr anchor="ctr">
            <a:spAutoFit/>
          </a:bodyPr>
          <a:lstStyle/>
          <a:p>
            <a:pPr eaLnBrk="1" hangingPunct="1"/>
            <a:r>
              <a:rPr lang="es-ES" dirty="0" smtClean="0"/>
              <a:t>aplicación: escucha activa</a:t>
            </a:r>
            <a:endParaRPr lang="en-US" dirty="0" smtClean="0"/>
          </a:p>
        </p:txBody>
      </p:sp>
      <p:sp>
        <p:nvSpPr>
          <p:cNvPr id="60421" name="Rectangle 3"/>
          <p:cNvSpPr>
            <a:spLocks noGrp="1" noChangeArrowheads="1"/>
          </p:cNvSpPr>
          <p:nvPr>
            <p:ph idx="1"/>
          </p:nvPr>
        </p:nvSpPr>
        <p:spPr>
          <a:xfrm>
            <a:off x="251520" y="1221600"/>
            <a:ext cx="5516736" cy="2430270"/>
          </a:xfrm>
        </p:spPr>
        <p:txBody>
          <a:bodyPr/>
          <a:lstStyle/>
          <a:p>
            <a:pPr marL="347663" indent="-347663" eaLnBrk="1" hangingPunct="1"/>
            <a:r>
              <a:rPr lang="es-ES" sz="2400" dirty="0" smtClean="0"/>
              <a:t>predispóngase a escuchar con  humildad y curiosidad</a:t>
            </a:r>
          </a:p>
          <a:p>
            <a:pPr marL="347663" indent="-347663" eaLnBrk="1" hangingPunct="1"/>
            <a:r>
              <a:rPr lang="es-ES" sz="2400" dirty="0" smtClean="0"/>
              <a:t>permanezca en silencio, abierto  y prestando atención</a:t>
            </a:r>
          </a:p>
          <a:p>
            <a:pPr marL="347663" indent="-347663" eaLnBrk="1" hangingPunct="1"/>
            <a:r>
              <a:rPr lang="es-ES" sz="2400" dirty="0" smtClean="0"/>
              <a:t>resuma lo que entendió (“reflejo”)</a:t>
            </a:r>
          </a:p>
          <a:p>
            <a:pPr marL="347663" indent="-347663" eaLnBrk="1" hangingPunct="1"/>
            <a:r>
              <a:rPr lang="es-ES" sz="2400" dirty="0" smtClean="0"/>
              <a:t>reconozca la perspectiva del otro</a:t>
            </a:r>
          </a:p>
        </p:txBody>
      </p:sp>
      <p:pic>
        <p:nvPicPr>
          <p:cNvPr id="60422" name="Picture 4" descr="Listening">
            <a:hlinkClick r:id="rId3" action="ppaction://hlinkfile"/>
          </p:cNvPr>
          <p:cNvPicPr>
            <a:picLocks noChangeAspect="1" noChangeArrowheads="1"/>
          </p:cNvPicPr>
          <p:nvPr/>
        </p:nvPicPr>
        <p:blipFill>
          <a:blip r:embed="rId4" cstate="print"/>
          <a:srcRect l="13522" r="12311"/>
          <a:stretch>
            <a:fillRect/>
          </a:stretch>
        </p:blipFill>
        <p:spPr bwMode="auto">
          <a:xfrm>
            <a:off x="6101583" y="915566"/>
            <a:ext cx="2718889" cy="3594497"/>
          </a:xfrm>
          <a:prstGeom prst="rect">
            <a:avLst/>
          </a:prstGeom>
          <a:noFill/>
          <a:ln w="9525">
            <a:noFill/>
            <a:miter lim="800000"/>
            <a:headEnd/>
            <a:tailEnd/>
          </a:ln>
        </p:spPr>
      </p:pic>
      <p:sp>
        <p:nvSpPr>
          <p:cNvPr id="9"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10" name="Slide Number Placeholder 4"/>
          <p:cNvSpPr txBox="1">
            <a:spLocks noGrp="1"/>
          </p:cNvSpPr>
          <p:nvPr/>
        </p:nvSpPr>
        <p:spPr bwMode="auto">
          <a:xfrm>
            <a:off x="8639182" y="4948534"/>
            <a:ext cx="504825" cy="215504"/>
          </a:xfrm>
          <a:prstGeom prst="rect">
            <a:avLst/>
          </a:prstGeom>
          <a:noFill/>
          <a:ln>
            <a:miter lim="800000"/>
            <a:headEnd/>
            <a:tailEnd/>
          </a:ln>
        </p:spPr>
        <p:txBody>
          <a:bodyPr/>
          <a:lstStyle/>
          <a:p>
            <a:pPr algn="r" eaLnBrk="1" hangingPunct="1">
              <a:spcBef>
                <a:spcPct val="0"/>
              </a:spcBef>
              <a:defRPr/>
            </a:pPr>
            <a:fld id="{759BB53D-3626-4D29-8DBF-C884B8D5D31B}" type="slidenum">
              <a:rPr lang="es-ES" sz="1200">
                <a:solidFill>
                  <a:schemeClr val="bg1"/>
                </a:solidFill>
                <a:latin typeface="+mj-lt"/>
                <a:cs typeface="+mn-cs"/>
              </a:rPr>
              <a:pPr algn="r" eaLnBrk="1" hangingPunct="1">
                <a:spcBef>
                  <a:spcPct val="0"/>
                </a:spcBef>
                <a:defRPr/>
              </a:pPr>
              <a:t>58</a:t>
            </a:fld>
            <a:endParaRPr lang="es-ES" sz="1200">
              <a:solidFill>
                <a:schemeClr val="bg1"/>
              </a:solidFill>
              <a:latin typeface="+mj-lt"/>
              <a:cs typeface="+mn-cs"/>
            </a:endParaRPr>
          </a:p>
        </p:txBody>
      </p:sp>
      <p:sp>
        <p:nvSpPr>
          <p:cNvPr id="11" name="Slide Number Placeholder 4"/>
          <p:cNvSpPr txBox="1">
            <a:spLocks noGrp="1"/>
          </p:cNvSpPr>
          <p:nvPr/>
        </p:nvSpPr>
        <p:spPr bwMode="auto">
          <a:xfrm>
            <a:off x="8639182" y="4940202"/>
            <a:ext cx="504825" cy="215503"/>
          </a:xfrm>
          <a:prstGeom prst="rect">
            <a:avLst/>
          </a:prstGeom>
          <a:noFill/>
          <a:ln>
            <a:miter lim="800000"/>
            <a:headEnd/>
            <a:tailEnd/>
          </a:ln>
        </p:spPr>
        <p:txBody>
          <a:bodyPr/>
          <a:lstStyle/>
          <a:p>
            <a:pPr algn="r" eaLnBrk="1" hangingPunct="1">
              <a:spcBef>
                <a:spcPct val="0"/>
              </a:spcBef>
              <a:defRPr/>
            </a:pPr>
            <a:fld id="{92A09D61-DBD4-4FE3-A816-D37183659080}" type="slidenum">
              <a:rPr lang="es-ES" sz="1200">
                <a:solidFill>
                  <a:schemeClr val="bg1"/>
                </a:solidFill>
                <a:latin typeface="+mj-lt"/>
                <a:cs typeface="+mn-cs"/>
              </a:rPr>
              <a:pPr algn="r" eaLnBrk="1" hangingPunct="1">
                <a:spcBef>
                  <a:spcPct val="0"/>
                </a:spcBef>
                <a:defRPr/>
              </a:pPr>
              <a:t>58</a:t>
            </a:fld>
            <a:endParaRPr lang="es-ES" sz="1200">
              <a:solidFill>
                <a:schemeClr val="bg1"/>
              </a:solidFill>
              <a:latin typeface="+mj-lt"/>
              <a:cs typeface="+mn-cs"/>
            </a:endParaRPr>
          </a:p>
        </p:txBody>
      </p:sp>
      <p:sp>
        <p:nvSpPr>
          <p:cNvPr id="12" name="3 Marcador de número de diapositiva"/>
          <p:cNvSpPr txBox="1">
            <a:spLocks noGrp="1"/>
          </p:cNvSpPr>
          <p:nvPr/>
        </p:nvSpPr>
        <p:spPr bwMode="auto">
          <a:xfrm>
            <a:off x="7010400" y="4876006"/>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58</a:t>
            </a:fld>
            <a:endParaRPr lang="en-US" sz="1000" dirty="0">
              <a:solidFill>
                <a:srgbClr val="B2B2B2"/>
              </a:solidFill>
              <a:sym typeface="Trebuchet MS"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21">
                                            <p:txEl>
                                              <p:pRg st="0" end="0"/>
                                            </p:txEl>
                                          </p:spTgt>
                                        </p:tgtEl>
                                        <p:attrNameLst>
                                          <p:attrName>style.visibility</p:attrName>
                                        </p:attrNameLst>
                                      </p:cBhvr>
                                      <p:to>
                                        <p:strVal val="visible"/>
                                      </p:to>
                                    </p:set>
                                    <p:animEffect transition="in" filter="fade">
                                      <p:cBhvr>
                                        <p:cTn id="7" dur="500"/>
                                        <p:tgtEl>
                                          <p:spTgt spid="604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421">
                                            <p:txEl>
                                              <p:pRg st="1" end="1"/>
                                            </p:txEl>
                                          </p:spTgt>
                                        </p:tgtEl>
                                        <p:attrNameLst>
                                          <p:attrName>style.visibility</p:attrName>
                                        </p:attrNameLst>
                                      </p:cBhvr>
                                      <p:to>
                                        <p:strVal val="visible"/>
                                      </p:to>
                                    </p:set>
                                    <p:animEffect transition="in" filter="fade">
                                      <p:cBhvr>
                                        <p:cTn id="12" dur="500"/>
                                        <p:tgtEl>
                                          <p:spTgt spid="604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421">
                                            <p:txEl>
                                              <p:pRg st="2" end="2"/>
                                            </p:txEl>
                                          </p:spTgt>
                                        </p:tgtEl>
                                        <p:attrNameLst>
                                          <p:attrName>style.visibility</p:attrName>
                                        </p:attrNameLst>
                                      </p:cBhvr>
                                      <p:to>
                                        <p:strVal val="visible"/>
                                      </p:to>
                                    </p:set>
                                    <p:animEffect transition="in" filter="fade">
                                      <p:cBhvr>
                                        <p:cTn id="17" dur="500"/>
                                        <p:tgtEl>
                                          <p:spTgt spid="604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421">
                                            <p:txEl>
                                              <p:pRg st="3" end="3"/>
                                            </p:txEl>
                                          </p:spTgt>
                                        </p:tgtEl>
                                        <p:attrNameLst>
                                          <p:attrName>style.visibility</p:attrName>
                                        </p:attrNameLst>
                                      </p:cBhvr>
                                      <p:to>
                                        <p:strVal val="visible"/>
                                      </p:to>
                                    </p:set>
                                    <p:animEffect transition="in" filter="fade">
                                      <p:cBhvr>
                                        <p:cTn id="22" dur="500"/>
                                        <p:tgtEl>
                                          <p:spTgt spid="604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 name="Slide Number Placeholder 4"/>
          <p:cNvSpPr txBox="1">
            <a:spLocks noGrp="1"/>
          </p:cNvSpPr>
          <p:nvPr/>
        </p:nvSpPr>
        <p:spPr bwMode="auto">
          <a:xfrm>
            <a:off x="8639182" y="4948534"/>
            <a:ext cx="504825" cy="215504"/>
          </a:xfrm>
          <a:prstGeom prst="rect">
            <a:avLst/>
          </a:prstGeom>
          <a:noFill/>
          <a:ln>
            <a:miter lim="800000"/>
            <a:headEnd/>
            <a:tailEnd/>
          </a:ln>
        </p:spPr>
        <p:txBody>
          <a:bodyPr/>
          <a:lstStyle/>
          <a:p>
            <a:pPr algn="r" eaLnBrk="1" hangingPunct="1">
              <a:spcBef>
                <a:spcPct val="0"/>
              </a:spcBef>
              <a:defRPr/>
            </a:pPr>
            <a:fld id="{759BB53D-3626-4D29-8DBF-C884B8D5D31B}" type="slidenum">
              <a:rPr lang="es-ES" sz="1200">
                <a:solidFill>
                  <a:schemeClr val="bg1"/>
                </a:solidFill>
                <a:latin typeface="+mj-lt"/>
                <a:cs typeface="+mn-cs"/>
              </a:rPr>
              <a:pPr algn="r" eaLnBrk="1" hangingPunct="1">
                <a:spcBef>
                  <a:spcPct val="0"/>
                </a:spcBef>
                <a:defRPr/>
              </a:pPr>
              <a:t>59</a:t>
            </a:fld>
            <a:endParaRPr lang="es-ES" sz="1200">
              <a:solidFill>
                <a:schemeClr val="bg1"/>
              </a:solidFill>
              <a:latin typeface="+mj-lt"/>
              <a:cs typeface="+mn-cs"/>
            </a:endParaRPr>
          </a:p>
        </p:txBody>
      </p:sp>
      <p:sp>
        <p:nvSpPr>
          <p:cNvPr id="6" name="Slide Number Placeholder 4"/>
          <p:cNvSpPr txBox="1">
            <a:spLocks noGrp="1"/>
          </p:cNvSpPr>
          <p:nvPr/>
        </p:nvSpPr>
        <p:spPr bwMode="auto">
          <a:xfrm>
            <a:off x="8639182" y="4940202"/>
            <a:ext cx="504825" cy="215503"/>
          </a:xfrm>
          <a:prstGeom prst="rect">
            <a:avLst/>
          </a:prstGeom>
          <a:noFill/>
          <a:ln>
            <a:miter lim="800000"/>
            <a:headEnd/>
            <a:tailEnd/>
          </a:ln>
        </p:spPr>
        <p:txBody>
          <a:bodyPr/>
          <a:lstStyle/>
          <a:p>
            <a:pPr algn="r" eaLnBrk="1" hangingPunct="1">
              <a:spcBef>
                <a:spcPct val="0"/>
              </a:spcBef>
              <a:defRPr/>
            </a:pPr>
            <a:fld id="{92A09D61-DBD4-4FE3-A816-D37183659080}" type="slidenum">
              <a:rPr lang="es-ES" sz="1200">
                <a:solidFill>
                  <a:schemeClr val="bg1"/>
                </a:solidFill>
                <a:latin typeface="+mj-lt"/>
                <a:cs typeface="+mn-cs"/>
              </a:rPr>
              <a:pPr algn="r" eaLnBrk="1" hangingPunct="1">
                <a:spcBef>
                  <a:spcPct val="0"/>
                </a:spcBef>
                <a:defRPr/>
              </a:pPr>
              <a:t>59</a:t>
            </a:fld>
            <a:endParaRPr lang="es-ES" sz="1200">
              <a:solidFill>
                <a:schemeClr val="bg1"/>
              </a:solidFill>
              <a:latin typeface="+mj-lt"/>
              <a:cs typeface="+mn-cs"/>
            </a:endParaRPr>
          </a:p>
        </p:txBody>
      </p:sp>
      <p:sp>
        <p:nvSpPr>
          <p:cNvPr id="171010" name="Rectangle 2"/>
          <p:cNvSpPr>
            <a:spLocks noGrp="1" noChangeArrowheads="1"/>
          </p:cNvSpPr>
          <p:nvPr>
            <p:ph type="title" idx="4294967295"/>
          </p:nvPr>
        </p:nvSpPr>
        <p:spPr>
          <a:xfrm>
            <a:off x="351290" y="32306"/>
            <a:ext cx="8685213" cy="523220"/>
          </a:xfrm>
        </p:spPr>
        <p:txBody>
          <a:bodyPr anchor="ctr">
            <a:spAutoFit/>
          </a:bodyPr>
          <a:lstStyle/>
          <a:p>
            <a:pPr eaLnBrk="1" hangingPunct="1"/>
            <a:r>
              <a:rPr lang="en-US" dirty="0" err="1" smtClean="0"/>
              <a:t>ejercicio</a:t>
            </a:r>
            <a:r>
              <a:rPr lang="en-US" dirty="0" smtClean="0"/>
              <a:t>: “mi </a:t>
            </a:r>
            <a:r>
              <a:rPr lang="en-US" dirty="0" err="1" smtClean="0"/>
              <a:t>problema</a:t>
            </a:r>
            <a:r>
              <a:rPr lang="en-US" dirty="0" smtClean="0"/>
              <a:t> </a:t>
            </a:r>
            <a:r>
              <a:rPr lang="en-US" dirty="0" err="1" smtClean="0"/>
              <a:t>es</a:t>
            </a:r>
            <a:r>
              <a:rPr lang="en-US" dirty="0" smtClean="0"/>
              <a:t>…”</a:t>
            </a:r>
            <a:endParaRPr lang="es-ES" dirty="0" smtClean="0"/>
          </a:p>
        </p:txBody>
      </p:sp>
      <p:sp>
        <p:nvSpPr>
          <p:cNvPr id="1353733" name="Content Placeholder 2"/>
          <p:cNvSpPr>
            <a:spLocks noGrp="1"/>
          </p:cNvSpPr>
          <p:nvPr>
            <p:ph type="body" idx="4294967295"/>
          </p:nvPr>
        </p:nvSpPr>
        <p:spPr>
          <a:xfrm>
            <a:off x="323528" y="1001526"/>
            <a:ext cx="8328025" cy="3385502"/>
          </a:xfrm>
        </p:spPr>
        <p:txBody>
          <a:bodyPr lIns="91420" tIns="91420" rIns="91420" bIns="91420">
            <a:spAutoFit/>
          </a:bodyPr>
          <a:lstStyle/>
          <a:p>
            <a:pPr marL="342900" indent="-342900" defTabSz="895350" eaLnBrk="1" hangingPunct="1">
              <a:spcBef>
                <a:spcPts val="600"/>
              </a:spcBef>
              <a:spcAft>
                <a:spcPts val="600"/>
              </a:spcAft>
              <a:buFontTx/>
              <a:buAutoNum type="arabicPeriod"/>
            </a:pPr>
            <a:r>
              <a:rPr lang="es-AR" sz="1600" dirty="0" smtClean="0">
                <a:solidFill>
                  <a:srgbClr val="002960"/>
                </a:solidFill>
              </a:rPr>
              <a:t>Trabaje en pareja (A y B).</a:t>
            </a:r>
          </a:p>
          <a:p>
            <a:pPr marL="342900" indent="-342900" defTabSz="895350" eaLnBrk="1" hangingPunct="1">
              <a:spcBef>
                <a:spcPts val="600"/>
              </a:spcBef>
              <a:spcAft>
                <a:spcPts val="600"/>
              </a:spcAft>
              <a:buFontTx/>
              <a:buAutoNum type="arabicPeriod"/>
            </a:pPr>
            <a:r>
              <a:rPr lang="es-AR" sz="1600" dirty="0" smtClean="0">
                <a:solidFill>
                  <a:srgbClr val="002960"/>
                </a:solidFill>
              </a:rPr>
              <a:t>“A” empieza una conversación diciendo “mi problema es…” y habla acerca de algún problema de la vida real</a:t>
            </a:r>
          </a:p>
          <a:p>
            <a:pPr marL="342900" indent="-342900" defTabSz="895350" eaLnBrk="1" hangingPunct="1">
              <a:spcBef>
                <a:spcPts val="600"/>
              </a:spcBef>
              <a:spcAft>
                <a:spcPts val="600"/>
              </a:spcAft>
              <a:buFontTx/>
              <a:buAutoNum type="arabicPeriod"/>
            </a:pPr>
            <a:r>
              <a:rPr lang="es-AR" sz="1600" dirty="0" smtClean="0">
                <a:solidFill>
                  <a:srgbClr val="002960"/>
                </a:solidFill>
              </a:rPr>
              <a:t>“B” indaga todo lo que puede, NO propone soluciones, NO brinda consejos ni respuestas. </a:t>
            </a:r>
          </a:p>
          <a:p>
            <a:pPr marL="677863" lvl="1" indent="-342900" defTabSz="895350" eaLnBrk="1" hangingPunct="1">
              <a:spcBef>
                <a:spcPts val="600"/>
              </a:spcBef>
              <a:spcAft>
                <a:spcPts val="600"/>
              </a:spcAft>
              <a:buNone/>
            </a:pPr>
            <a:r>
              <a:rPr lang="es-AR" sz="1400" dirty="0" smtClean="0">
                <a:solidFill>
                  <a:srgbClr val="002960"/>
                </a:solidFill>
              </a:rPr>
              <a:t>	</a:t>
            </a:r>
            <a:r>
              <a:rPr lang="es-AR" sz="1400" i="1" u="sng" dirty="0" smtClean="0">
                <a:solidFill>
                  <a:srgbClr val="002960"/>
                </a:solidFill>
              </a:rPr>
              <a:t>Sugerencia</a:t>
            </a:r>
            <a:r>
              <a:rPr lang="es-AR" sz="1400" i="1" dirty="0" smtClean="0">
                <a:solidFill>
                  <a:srgbClr val="002960"/>
                </a:solidFill>
              </a:rPr>
              <a:t>: tener presentes las preguntas de indagación dadas como ejemplo.</a:t>
            </a:r>
          </a:p>
          <a:p>
            <a:pPr marL="342900" indent="-342900" defTabSz="895350" eaLnBrk="1" hangingPunct="1">
              <a:spcBef>
                <a:spcPts val="600"/>
              </a:spcBef>
              <a:spcAft>
                <a:spcPts val="600"/>
              </a:spcAft>
              <a:buFontTx/>
              <a:buAutoNum type="arabicPeriod"/>
            </a:pPr>
            <a:r>
              <a:rPr lang="es-AR" sz="1600" dirty="0" smtClean="0">
                <a:solidFill>
                  <a:srgbClr val="002960"/>
                </a:solidFill>
              </a:rPr>
              <a:t>Cuando “A” completa su exposición y “B” termina su indagación, “B” reflejará lo escuchado para chequear su comprensión. “A” podrá corregirlo, y “B” podrá ajustar su versión hasta alcanzar su validación por “A”.</a:t>
            </a:r>
          </a:p>
          <a:p>
            <a:pPr marL="342900" indent="-342900" defTabSz="895350" eaLnBrk="1" hangingPunct="1">
              <a:spcBef>
                <a:spcPts val="600"/>
              </a:spcBef>
              <a:spcAft>
                <a:spcPts val="600"/>
              </a:spcAft>
              <a:buFontTx/>
              <a:buAutoNum type="arabicPeriod"/>
            </a:pPr>
            <a:r>
              <a:rPr lang="es-AR" sz="1600" dirty="0" smtClean="0">
                <a:solidFill>
                  <a:srgbClr val="002960"/>
                </a:solidFill>
              </a:rPr>
              <a:t>“A” y “B” intercambian roles y repiten los pasos anteriores.</a:t>
            </a:r>
          </a:p>
        </p:txBody>
      </p:sp>
      <p:pic>
        <p:nvPicPr>
          <p:cNvPr id="1353736" name="Picture 8" descr="Listening"/>
          <p:cNvPicPr>
            <a:picLocks noChangeAspect="1" noChangeArrowheads="1"/>
          </p:cNvPicPr>
          <p:nvPr/>
        </p:nvPicPr>
        <p:blipFill>
          <a:blip r:embed="rId3" cstate="print"/>
          <a:srcRect/>
          <a:stretch>
            <a:fillRect/>
          </a:stretch>
        </p:blipFill>
        <p:spPr bwMode="auto">
          <a:xfrm>
            <a:off x="7020272" y="3699272"/>
            <a:ext cx="1584176" cy="1444228"/>
          </a:xfrm>
          <a:prstGeom prst="rect">
            <a:avLst/>
          </a:prstGeom>
          <a:noFill/>
        </p:spPr>
      </p:pic>
      <p:sp>
        <p:nvSpPr>
          <p:cNvPr id="10" name="Rectangle 2"/>
          <p:cNvSpPr txBox="1">
            <a:spLocks noChangeArrowheads="1"/>
          </p:cNvSpPr>
          <p:nvPr/>
        </p:nvSpPr>
        <p:spPr bwMode="auto">
          <a:xfrm>
            <a:off x="50010" y="670514"/>
            <a:ext cx="6150484" cy="2700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s-ES" i="0" u="none" strike="noStrike" kern="0" cap="none" spc="0" normalizeH="0" baseline="0" noProof="0" dirty="0" smtClean="0">
                <a:ln>
                  <a:noFill/>
                </a:ln>
                <a:solidFill>
                  <a:srgbClr val="002D62"/>
                </a:solidFill>
                <a:effectLst/>
                <a:uLnTx/>
                <a:uFillTx/>
                <a:latin typeface="+mj-lt"/>
                <a:ea typeface="+mj-ea"/>
                <a:cs typeface="+mj-cs"/>
              </a:rPr>
              <a:t>ESCUCHA ACTIVA E INDAGACIÓN PRODUCTIVA</a:t>
            </a:r>
          </a:p>
        </p:txBody>
      </p:sp>
      <p:sp>
        <p:nvSpPr>
          <p:cNvPr id="9" name="3 Marcador de número de diapositiva"/>
          <p:cNvSpPr txBox="1">
            <a:spLocks noGrp="1"/>
          </p:cNvSpPr>
          <p:nvPr/>
        </p:nvSpPr>
        <p:spPr bwMode="auto">
          <a:xfrm>
            <a:off x="7010400" y="4876006"/>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59</a:t>
            </a:fld>
            <a:endParaRPr lang="en-US" sz="1000" dirty="0">
              <a:solidFill>
                <a:srgbClr val="B2B2B2"/>
              </a:solidFill>
              <a:sym typeface="Trebuchet MS" pitchFamily="34" charset="0"/>
            </a:endParaRPr>
          </a:p>
        </p:txBody>
      </p:sp>
      <p:sp>
        <p:nvSpPr>
          <p:cNvPr id="13"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3733">
                                            <p:txEl>
                                              <p:pRg st="0" end="0"/>
                                            </p:txEl>
                                          </p:spTgt>
                                        </p:tgtEl>
                                        <p:attrNameLst>
                                          <p:attrName>style.visibility</p:attrName>
                                        </p:attrNameLst>
                                      </p:cBhvr>
                                      <p:to>
                                        <p:strVal val="visible"/>
                                      </p:to>
                                    </p:set>
                                    <p:animEffect transition="in" filter="fade">
                                      <p:cBhvr>
                                        <p:cTn id="7" dur="500"/>
                                        <p:tgtEl>
                                          <p:spTgt spid="13537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53733">
                                            <p:txEl>
                                              <p:pRg st="1" end="1"/>
                                            </p:txEl>
                                          </p:spTgt>
                                        </p:tgtEl>
                                        <p:attrNameLst>
                                          <p:attrName>style.visibility</p:attrName>
                                        </p:attrNameLst>
                                      </p:cBhvr>
                                      <p:to>
                                        <p:strVal val="visible"/>
                                      </p:to>
                                    </p:set>
                                    <p:animEffect transition="in" filter="fade">
                                      <p:cBhvr>
                                        <p:cTn id="12" dur="500"/>
                                        <p:tgtEl>
                                          <p:spTgt spid="13537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3733">
                                            <p:txEl>
                                              <p:pRg st="2" end="2"/>
                                            </p:txEl>
                                          </p:spTgt>
                                        </p:tgtEl>
                                        <p:attrNameLst>
                                          <p:attrName>style.visibility</p:attrName>
                                        </p:attrNameLst>
                                      </p:cBhvr>
                                      <p:to>
                                        <p:strVal val="visible"/>
                                      </p:to>
                                    </p:set>
                                    <p:animEffect transition="in" filter="fade">
                                      <p:cBhvr>
                                        <p:cTn id="17" dur="500"/>
                                        <p:tgtEl>
                                          <p:spTgt spid="135373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53733">
                                            <p:txEl>
                                              <p:pRg st="3" end="3"/>
                                            </p:txEl>
                                          </p:spTgt>
                                        </p:tgtEl>
                                        <p:attrNameLst>
                                          <p:attrName>style.visibility</p:attrName>
                                        </p:attrNameLst>
                                      </p:cBhvr>
                                      <p:to>
                                        <p:strVal val="visible"/>
                                      </p:to>
                                    </p:set>
                                    <p:animEffect transition="in" filter="fade">
                                      <p:cBhvr>
                                        <p:cTn id="20" dur="500"/>
                                        <p:tgtEl>
                                          <p:spTgt spid="135373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53733">
                                            <p:txEl>
                                              <p:pRg st="4" end="4"/>
                                            </p:txEl>
                                          </p:spTgt>
                                        </p:tgtEl>
                                        <p:attrNameLst>
                                          <p:attrName>style.visibility</p:attrName>
                                        </p:attrNameLst>
                                      </p:cBhvr>
                                      <p:to>
                                        <p:strVal val="visible"/>
                                      </p:to>
                                    </p:set>
                                    <p:animEffect transition="in" filter="fade">
                                      <p:cBhvr>
                                        <p:cTn id="25" dur="500"/>
                                        <p:tgtEl>
                                          <p:spTgt spid="135373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53733">
                                            <p:txEl>
                                              <p:pRg st="5" end="5"/>
                                            </p:txEl>
                                          </p:spTgt>
                                        </p:tgtEl>
                                        <p:attrNameLst>
                                          <p:attrName>style.visibility</p:attrName>
                                        </p:attrNameLst>
                                      </p:cBhvr>
                                      <p:to>
                                        <p:strVal val="visible"/>
                                      </p:to>
                                    </p:set>
                                    <p:animEffect transition="in" filter="fade">
                                      <p:cBhvr>
                                        <p:cTn id="30" dur="500"/>
                                        <p:tgtEl>
                                          <p:spTgt spid="13537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73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7" y="2613"/>
            <a:ext cx="8685213" cy="434578"/>
          </a:xfrm>
        </p:spPr>
        <p:txBody>
          <a:bodyPr/>
          <a:lstStyle/>
          <a:p>
            <a:r>
              <a:rPr lang="es-AR" dirty="0" smtClean="0"/>
              <a:t>agenda día 1</a:t>
            </a:r>
            <a:endParaRPr lang="es-AR" dirty="0"/>
          </a:p>
        </p:txBody>
      </p:sp>
      <p:graphicFrame>
        <p:nvGraphicFramePr>
          <p:cNvPr id="5" name="Content Placeholder 4"/>
          <p:cNvGraphicFramePr>
            <a:graphicFrameLocks noGrp="1"/>
          </p:cNvGraphicFramePr>
          <p:nvPr>
            <p:ph idx="1"/>
          </p:nvPr>
        </p:nvGraphicFramePr>
        <p:xfrm>
          <a:off x="683568" y="843366"/>
          <a:ext cx="7776864" cy="3816616"/>
        </p:xfrm>
        <a:graphic>
          <a:graphicData uri="http://schemas.openxmlformats.org/drawingml/2006/table">
            <a:tbl>
              <a:tblPr firstRow="1" bandRow="1">
                <a:tableStyleId>{7DF18680-E054-41AD-8BC1-D1AEF772440D}</a:tableStyleId>
              </a:tblPr>
              <a:tblGrid>
                <a:gridCol w="1744939"/>
                <a:gridCol w="6031925"/>
              </a:tblGrid>
              <a:tr h="328487">
                <a:tc>
                  <a:txBody>
                    <a:bodyPr/>
                    <a:lstStyle/>
                    <a:p>
                      <a:pPr algn="ctr"/>
                      <a:r>
                        <a:rPr lang="es-AR" sz="1200" dirty="0" smtClean="0"/>
                        <a:t>HORARIO</a:t>
                      </a:r>
                      <a:endParaRPr lang="es-AR" sz="1200" dirty="0">
                        <a:solidFill>
                          <a:schemeClr val="tx1"/>
                        </a:solidFill>
                      </a:endParaRPr>
                    </a:p>
                  </a:txBody>
                  <a:tcPr marT="34290" marB="34290" anchor="ctr"/>
                </a:tc>
                <a:tc>
                  <a:txBody>
                    <a:bodyPr/>
                    <a:lstStyle/>
                    <a:p>
                      <a:pPr algn="ctr"/>
                      <a:r>
                        <a:rPr lang="es-AR" sz="1200" dirty="0" smtClean="0"/>
                        <a:t>TEMA</a:t>
                      </a:r>
                      <a:endParaRPr lang="es-AR" sz="1200" dirty="0">
                        <a:solidFill>
                          <a:schemeClr val="tx1"/>
                        </a:solidFill>
                      </a:endParaRPr>
                    </a:p>
                  </a:txBody>
                  <a:tcPr marT="34290" marB="34290" anchor="ctr"/>
                </a:tc>
              </a:tr>
              <a:tr h="434340">
                <a:tc>
                  <a:txBody>
                    <a:bodyPr/>
                    <a:lstStyle/>
                    <a:p>
                      <a:pPr algn="ctr"/>
                      <a:r>
                        <a:rPr lang="es-AR" sz="1200" b="1" dirty="0" smtClean="0"/>
                        <a:t>9</a:t>
                      </a:r>
                      <a:endParaRPr lang="es-AR" sz="1200" b="1" dirty="0">
                        <a:solidFill>
                          <a:schemeClr val="tx1"/>
                        </a:solidFill>
                      </a:endParaRPr>
                    </a:p>
                  </a:txBody>
                  <a:tcPr marT="34290" marB="34290">
                    <a:noFill/>
                  </a:tcPr>
                </a:tc>
                <a:tc>
                  <a:txBody>
                    <a:bodyPr/>
                    <a:lstStyle/>
                    <a:p>
                      <a:pPr algn="ctr"/>
                      <a:r>
                        <a:rPr lang="es-AR" sz="1200" b="1" dirty="0" smtClean="0">
                          <a:solidFill>
                            <a:schemeClr val="tx1"/>
                          </a:solidFill>
                        </a:rPr>
                        <a:t>Bienvenida.  Presentaciones.  </a:t>
                      </a:r>
                      <a:r>
                        <a:rPr lang="es-AR" sz="1200" b="1" dirty="0" err="1" smtClean="0">
                          <a:solidFill>
                            <a:schemeClr val="tx1"/>
                          </a:solidFill>
                        </a:rPr>
                        <a:t>Check</a:t>
                      </a:r>
                      <a:r>
                        <a:rPr lang="es-AR" sz="1200" b="1" dirty="0" smtClean="0">
                          <a:solidFill>
                            <a:schemeClr val="tx1"/>
                          </a:solidFill>
                        </a:rPr>
                        <a:t> in</a:t>
                      </a:r>
                    </a:p>
                    <a:p>
                      <a:pPr algn="ctr"/>
                      <a:r>
                        <a:rPr lang="es-AR" sz="1200" b="1" dirty="0" smtClean="0">
                          <a:solidFill>
                            <a:schemeClr val="tx1"/>
                          </a:solidFill>
                        </a:rPr>
                        <a:t>Reglas</a:t>
                      </a:r>
                      <a:r>
                        <a:rPr lang="es-AR" sz="1200" b="1" baseline="0" dirty="0" smtClean="0">
                          <a:solidFill>
                            <a:schemeClr val="tx1"/>
                          </a:solidFill>
                        </a:rPr>
                        <a:t> de convivencia</a:t>
                      </a:r>
                      <a:endParaRPr lang="es-AR" sz="1200" b="1" dirty="0">
                        <a:solidFill>
                          <a:schemeClr val="tx1"/>
                        </a:solidFill>
                      </a:endParaRPr>
                    </a:p>
                  </a:txBody>
                  <a:tcPr marT="34290" marB="34290">
                    <a:noFill/>
                  </a:tcPr>
                </a:tc>
              </a:tr>
              <a:tr h="328487">
                <a:tc>
                  <a:txBody>
                    <a:bodyPr/>
                    <a:lstStyle/>
                    <a:p>
                      <a:pPr algn="ctr"/>
                      <a:r>
                        <a:rPr lang="es-AR" sz="1200" b="1" dirty="0" smtClean="0">
                          <a:solidFill>
                            <a:schemeClr val="dk1"/>
                          </a:solidFill>
                        </a:rPr>
                        <a:t>10</a:t>
                      </a:r>
                      <a:endParaRPr lang="es-AR" sz="1200" b="1" dirty="0">
                        <a:solidFill>
                          <a:schemeClr val="tx1"/>
                        </a:solidFill>
                      </a:endParaRPr>
                    </a:p>
                  </a:txBody>
                  <a:tcPr marT="34290" marB="34290"/>
                </a:tc>
                <a:tc>
                  <a:txBody>
                    <a:bodyPr/>
                    <a:lstStyle/>
                    <a:p>
                      <a:pPr algn="ctr"/>
                      <a:r>
                        <a:rPr lang="es-AR" sz="1200" b="1" i="0" dirty="0" smtClean="0">
                          <a:solidFill>
                            <a:schemeClr val="tx1"/>
                          </a:solidFill>
                        </a:rPr>
                        <a:t>Efectividad</a:t>
                      </a:r>
                      <a:r>
                        <a:rPr lang="es-AR" sz="1200" b="1" i="0" baseline="0" dirty="0" smtClean="0">
                          <a:solidFill>
                            <a:schemeClr val="tx1"/>
                          </a:solidFill>
                        </a:rPr>
                        <a:t> humana. </a:t>
                      </a:r>
                      <a:endParaRPr lang="es-AR" sz="1200" b="1" i="0" dirty="0">
                        <a:solidFill>
                          <a:schemeClr val="tx1"/>
                        </a:solidFill>
                      </a:endParaRPr>
                    </a:p>
                  </a:txBody>
                  <a:tcPr marT="34290" marB="34290"/>
                </a:tc>
              </a:tr>
              <a:tr h="251460">
                <a:tc>
                  <a:txBody>
                    <a:bodyPr/>
                    <a:lstStyle/>
                    <a:p>
                      <a:pPr algn="ctr"/>
                      <a:r>
                        <a:rPr lang="es-AR" sz="1200" b="1" dirty="0" smtClean="0"/>
                        <a:t>11</a:t>
                      </a:r>
                      <a:endParaRPr lang="es-AR" sz="1200" b="1" dirty="0">
                        <a:solidFill>
                          <a:schemeClr val="tx1"/>
                        </a:solidFill>
                      </a:endParaRPr>
                    </a:p>
                  </a:txBody>
                  <a:tcPr marT="34290" marB="34290">
                    <a:noFill/>
                  </a:tcPr>
                </a:tc>
                <a:tc>
                  <a:txBody>
                    <a:bodyPr/>
                    <a:lstStyle/>
                    <a:p>
                      <a:pPr algn="ctr"/>
                      <a:r>
                        <a:rPr lang="es-AR" sz="1200" b="1" dirty="0" smtClean="0"/>
                        <a:t>Corte y café</a:t>
                      </a:r>
                      <a:endParaRPr lang="es-AR" sz="1200" b="1" dirty="0">
                        <a:solidFill>
                          <a:schemeClr val="tx1"/>
                        </a:solidFill>
                      </a:endParaRPr>
                    </a:p>
                  </a:txBody>
                  <a:tcPr marT="34290" marB="34290">
                    <a:noFill/>
                  </a:tcPr>
                </a:tc>
              </a:tr>
              <a:tr h="328487">
                <a:tc>
                  <a:txBody>
                    <a:bodyPr/>
                    <a:lstStyle/>
                    <a:p>
                      <a:pPr algn="ctr"/>
                      <a:r>
                        <a:rPr lang="es-AR" sz="1200" b="1" dirty="0" smtClean="0"/>
                        <a:t>11:15</a:t>
                      </a:r>
                      <a:endParaRPr lang="es-AR" sz="1200" b="1" dirty="0">
                        <a:solidFill>
                          <a:schemeClr val="tx1"/>
                        </a:solidFill>
                      </a:endParaRPr>
                    </a:p>
                  </a:txBody>
                  <a:tcPr marT="34290" marB="34290"/>
                </a:tc>
                <a:tc>
                  <a:txBody>
                    <a:bodyPr/>
                    <a:lstStyle/>
                    <a:p>
                      <a:pPr algn="ctr"/>
                      <a:r>
                        <a:rPr lang="es-AR" sz="1200" b="1" dirty="0" smtClean="0">
                          <a:solidFill>
                            <a:schemeClr val="tx1"/>
                          </a:solidFill>
                        </a:rPr>
                        <a:t>Modelos Mentales</a:t>
                      </a:r>
                      <a:r>
                        <a:rPr lang="es-AR" sz="1200" b="1" baseline="0" dirty="0" smtClean="0">
                          <a:solidFill>
                            <a:schemeClr val="tx1"/>
                          </a:solidFill>
                        </a:rPr>
                        <a:t> (MM)</a:t>
                      </a:r>
                      <a:endParaRPr lang="es-AR" sz="1200" b="1" dirty="0">
                        <a:solidFill>
                          <a:schemeClr val="tx1"/>
                        </a:solidFill>
                      </a:endParaRPr>
                    </a:p>
                  </a:txBody>
                  <a:tcPr marT="34290" marB="34290"/>
                </a:tc>
              </a:tr>
              <a:tr h="251460">
                <a:tc>
                  <a:txBody>
                    <a:bodyPr/>
                    <a:lstStyle/>
                    <a:p>
                      <a:pPr algn="ctr"/>
                      <a:r>
                        <a:rPr lang="es-AR" sz="1200" b="1" dirty="0" smtClean="0"/>
                        <a:t>13</a:t>
                      </a:r>
                      <a:endParaRPr lang="es-AR" sz="1200" b="1" dirty="0">
                        <a:solidFill>
                          <a:schemeClr val="tx1"/>
                        </a:solidFill>
                      </a:endParaRPr>
                    </a:p>
                  </a:txBody>
                  <a:tcPr marT="34290" marB="34290">
                    <a:noFill/>
                  </a:tcPr>
                </a:tc>
                <a:tc>
                  <a:txBody>
                    <a:bodyPr/>
                    <a:lstStyle/>
                    <a:p>
                      <a:pPr algn="ctr"/>
                      <a:r>
                        <a:rPr lang="es-AR" sz="1200" b="1" dirty="0" smtClean="0"/>
                        <a:t>Almuerzo</a:t>
                      </a:r>
                      <a:endParaRPr lang="es-AR" sz="1200" b="1" dirty="0">
                        <a:solidFill>
                          <a:schemeClr val="tx1"/>
                        </a:solidFill>
                      </a:endParaRPr>
                    </a:p>
                  </a:txBody>
                  <a:tcPr marT="34290" marB="34290">
                    <a:noFill/>
                  </a:tcPr>
                </a:tc>
              </a:tr>
              <a:tr h="328487">
                <a:tc>
                  <a:txBody>
                    <a:bodyPr/>
                    <a:lstStyle/>
                    <a:p>
                      <a:pPr algn="ctr"/>
                      <a:r>
                        <a:rPr lang="es-AR" sz="1200" b="1" dirty="0" smtClean="0"/>
                        <a:t>14</a:t>
                      </a:r>
                      <a:endParaRPr lang="es-AR" sz="1200" b="1" dirty="0">
                        <a:solidFill>
                          <a:schemeClr val="tx1"/>
                        </a:solidFill>
                      </a:endParaRPr>
                    </a:p>
                  </a:txBody>
                  <a:tcPr marT="34290" marB="34290"/>
                </a:tc>
                <a:tc>
                  <a:txBody>
                    <a:bodyPr/>
                    <a:lstStyle/>
                    <a:p>
                      <a:pPr algn="ctr"/>
                      <a:r>
                        <a:rPr lang="es-AR" sz="1200" b="1" dirty="0" smtClean="0">
                          <a:solidFill>
                            <a:schemeClr val="tx1"/>
                          </a:solidFill>
                        </a:rPr>
                        <a:t>Arquetipos de MM: “Sabelotodo” vs. “Aprendiz”</a:t>
                      </a:r>
                      <a:endParaRPr lang="es-AR" sz="1200" b="1" dirty="0">
                        <a:solidFill>
                          <a:schemeClr val="tx1"/>
                        </a:solidFill>
                      </a:endParaRPr>
                    </a:p>
                  </a:txBody>
                  <a:tcPr marT="34290" marB="34290"/>
                </a:tc>
              </a:tr>
              <a:tr h="251460">
                <a:tc>
                  <a:txBody>
                    <a:bodyPr/>
                    <a:lstStyle/>
                    <a:p>
                      <a:pPr algn="ctr"/>
                      <a:r>
                        <a:rPr lang="es-AR" sz="1200" b="1" dirty="0" smtClean="0"/>
                        <a:t>15:45</a:t>
                      </a:r>
                      <a:endParaRPr lang="es-AR" sz="1200" b="1" dirty="0">
                        <a:solidFill>
                          <a:schemeClr val="tx1"/>
                        </a:solidFill>
                      </a:endParaRPr>
                    </a:p>
                  </a:txBody>
                  <a:tcPr marT="34290" marB="34290">
                    <a:noFill/>
                  </a:tcPr>
                </a:tc>
                <a:tc>
                  <a:txBody>
                    <a:bodyPr/>
                    <a:lstStyle/>
                    <a:p>
                      <a:pPr algn="ctr"/>
                      <a:r>
                        <a:rPr lang="es-AR" sz="1200" b="1" dirty="0" smtClean="0"/>
                        <a:t>Corte y café</a:t>
                      </a:r>
                      <a:endParaRPr lang="es-AR" sz="1200" b="1" dirty="0">
                        <a:solidFill>
                          <a:schemeClr val="tx1"/>
                        </a:solidFill>
                      </a:endParaRPr>
                    </a:p>
                  </a:txBody>
                  <a:tcPr marT="34290" marB="34290">
                    <a:noFill/>
                  </a:tcPr>
                </a:tc>
              </a:tr>
              <a:tr h="328487">
                <a:tc>
                  <a:txBody>
                    <a:bodyPr/>
                    <a:lstStyle/>
                    <a:p>
                      <a:pPr marL="0" algn="ctr" defTabSz="914400" rtl="0" eaLnBrk="1" latinLnBrk="0" hangingPunct="1"/>
                      <a:r>
                        <a:rPr lang="es-AR" sz="1200" b="1" kern="1200" dirty="0" smtClean="0">
                          <a:solidFill>
                            <a:schemeClr val="tx1"/>
                          </a:solidFill>
                          <a:latin typeface="+mn-lt"/>
                          <a:ea typeface="+mn-ea"/>
                          <a:cs typeface="+mn-cs"/>
                        </a:rPr>
                        <a:t>16</a:t>
                      </a:r>
                      <a:endParaRPr lang="es-AR" sz="1200" b="1" kern="1200" dirty="0">
                        <a:solidFill>
                          <a:schemeClr val="tx1"/>
                        </a:solidFill>
                        <a:latin typeface="+mn-lt"/>
                        <a:ea typeface="+mn-ea"/>
                        <a:cs typeface="+mn-cs"/>
                      </a:endParaRPr>
                    </a:p>
                  </a:txBody>
                  <a:tcPr marT="34290" marB="34290">
                    <a:solidFill>
                      <a:schemeClr val="bg2">
                        <a:lumMod val="20000"/>
                        <a:lumOff val="80000"/>
                      </a:schemeClr>
                    </a:solidFill>
                  </a:tcPr>
                </a:tc>
                <a:tc>
                  <a:txBody>
                    <a:bodyPr/>
                    <a:lstStyle/>
                    <a:p>
                      <a:pPr marL="0" algn="ctr" defTabSz="914400" rtl="0" eaLnBrk="1" latinLnBrk="0" hangingPunct="1"/>
                      <a:r>
                        <a:rPr lang="es-AR" sz="1200" b="1" kern="1200" dirty="0" smtClean="0">
                          <a:solidFill>
                            <a:schemeClr val="tx1"/>
                          </a:solidFill>
                          <a:latin typeface="+mn-lt"/>
                          <a:ea typeface="+mn-ea"/>
                          <a:cs typeface="+mn-cs"/>
                        </a:rPr>
                        <a:t>Arquetipos de MM: “Víctima” vs. “Protagonista”</a:t>
                      </a:r>
                    </a:p>
                  </a:txBody>
                  <a:tcPr marT="34290" marB="34290">
                    <a:solidFill>
                      <a:schemeClr val="bg2">
                        <a:lumMod val="20000"/>
                        <a:lumOff val="80000"/>
                      </a:schemeClr>
                    </a:solidFill>
                  </a:tcPr>
                </a:tc>
              </a:tr>
              <a:tr h="328487">
                <a:tc>
                  <a:txBody>
                    <a:bodyPr/>
                    <a:lstStyle/>
                    <a:p>
                      <a:pPr algn="ctr"/>
                      <a:r>
                        <a:rPr lang="es-AR" sz="1200" b="1" dirty="0" smtClean="0">
                          <a:solidFill>
                            <a:schemeClr val="tx1"/>
                          </a:solidFill>
                        </a:rPr>
                        <a:t>18</a:t>
                      </a:r>
                      <a:endParaRPr lang="es-AR" sz="1200" b="1" dirty="0">
                        <a:solidFill>
                          <a:schemeClr val="tx1"/>
                        </a:solidFill>
                      </a:endParaRPr>
                    </a:p>
                  </a:txBody>
                  <a:tcPr marT="34290" marB="34290">
                    <a:noFill/>
                  </a:tcPr>
                </a:tc>
                <a:tc>
                  <a:txBody>
                    <a:bodyPr/>
                    <a:lstStyle/>
                    <a:p>
                      <a:pPr algn="ctr"/>
                      <a:r>
                        <a:rPr lang="es-AR" sz="1200" b="1" dirty="0" smtClean="0">
                          <a:solidFill>
                            <a:schemeClr val="tx1"/>
                          </a:solidFill>
                        </a:rPr>
                        <a:t>Tiempo Libre</a:t>
                      </a:r>
                    </a:p>
                  </a:txBody>
                  <a:tcPr marT="34290" marB="34290">
                    <a:noFill/>
                  </a:tcPr>
                </a:tc>
              </a:tr>
              <a:tr h="328487">
                <a:tc>
                  <a:txBody>
                    <a:bodyPr/>
                    <a:lstStyle/>
                    <a:p>
                      <a:pPr marL="0" algn="ctr" defTabSz="914400" rtl="0" eaLnBrk="1" latinLnBrk="0" hangingPunct="1"/>
                      <a:r>
                        <a:rPr lang="es-AR" sz="1200" b="1" kern="1200" dirty="0" smtClean="0">
                          <a:solidFill>
                            <a:schemeClr val="tx1"/>
                          </a:solidFill>
                          <a:latin typeface="+mn-lt"/>
                          <a:ea typeface="+mn-ea"/>
                          <a:cs typeface="+mn-cs"/>
                        </a:rPr>
                        <a:t>19:30</a:t>
                      </a:r>
                      <a:endParaRPr lang="es-AR" sz="1200" b="1" kern="1200" dirty="0">
                        <a:solidFill>
                          <a:schemeClr val="tx1"/>
                        </a:solidFill>
                        <a:latin typeface="+mn-lt"/>
                        <a:ea typeface="+mn-ea"/>
                        <a:cs typeface="+mn-cs"/>
                      </a:endParaRPr>
                    </a:p>
                  </a:txBody>
                  <a:tcPr marT="34290" marB="34290">
                    <a:solidFill>
                      <a:schemeClr val="bg2">
                        <a:lumMod val="20000"/>
                        <a:lumOff val="80000"/>
                      </a:schemeClr>
                    </a:solidFill>
                  </a:tcPr>
                </a:tc>
                <a:tc>
                  <a:txBody>
                    <a:bodyPr/>
                    <a:lstStyle/>
                    <a:p>
                      <a:pPr marL="0" algn="ctr" defTabSz="914400" rtl="0" eaLnBrk="1" latinLnBrk="0" hangingPunct="1"/>
                      <a:r>
                        <a:rPr lang="es-AR" sz="1200" b="1" kern="1200" dirty="0" smtClean="0">
                          <a:solidFill>
                            <a:schemeClr val="tx1"/>
                          </a:solidFill>
                          <a:latin typeface="+mn-lt"/>
                          <a:ea typeface="+mn-ea"/>
                          <a:cs typeface="+mn-cs"/>
                        </a:rPr>
                        <a:t>Actividad grupal</a:t>
                      </a:r>
                    </a:p>
                  </a:txBody>
                  <a:tcPr marT="34290" marB="34290">
                    <a:solidFill>
                      <a:schemeClr val="bg2">
                        <a:lumMod val="20000"/>
                        <a:lumOff val="80000"/>
                      </a:schemeClr>
                    </a:solidFill>
                  </a:tcPr>
                </a:tc>
              </a:tr>
              <a:tr h="328487">
                <a:tc>
                  <a:txBody>
                    <a:bodyPr/>
                    <a:lstStyle/>
                    <a:p>
                      <a:pPr algn="ctr"/>
                      <a:r>
                        <a:rPr lang="es-AR" sz="1200" b="1" dirty="0" smtClean="0">
                          <a:solidFill>
                            <a:schemeClr val="tx1"/>
                          </a:solidFill>
                        </a:rPr>
                        <a:t>21</a:t>
                      </a:r>
                      <a:endParaRPr lang="es-AR" sz="1200" b="1" dirty="0">
                        <a:solidFill>
                          <a:schemeClr val="tx1"/>
                        </a:solidFill>
                      </a:endParaRPr>
                    </a:p>
                  </a:txBody>
                  <a:tcPr marT="34290" marB="34290">
                    <a:noFill/>
                  </a:tcPr>
                </a:tc>
                <a:tc>
                  <a:txBody>
                    <a:bodyPr/>
                    <a:lstStyle/>
                    <a:p>
                      <a:pPr algn="ctr"/>
                      <a:r>
                        <a:rPr lang="es-AR" sz="1200" b="1" dirty="0" smtClean="0">
                          <a:solidFill>
                            <a:schemeClr val="tx1"/>
                          </a:solidFill>
                        </a:rPr>
                        <a:t>Cena</a:t>
                      </a:r>
                    </a:p>
                  </a:txBody>
                  <a:tcPr marT="34290" marB="34290">
                    <a:noFill/>
                  </a:tcPr>
                </a:tc>
              </a:tr>
            </a:tbl>
          </a:graphicData>
        </a:graphic>
      </p:graphicFrame>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8"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6</a:t>
            </a:fld>
            <a:endParaRPr lang="en-US" sz="800" dirty="0">
              <a:solidFill>
                <a:srgbClr val="B2B2B2"/>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 name="Slide Number Placeholder 4"/>
          <p:cNvSpPr txBox="1">
            <a:spLocks noGrp="1"/>
          </p:cNvSpPr>
          <p:nvPr/>
        </p:nvSpPr>
        <p:spPr bwMode="auto">
          <a:xfrm>
            <a:off x="8639182" y="4948534"/>
            <a:ext cx="504825" cy="215504"/>
          </a:xfrm>
          <a:prstGeom prst="rect">
            <a:avLst/>
          </a:prstGeom>
          <a:noFill/>
          <a:ln>
            <a:miter lim="800000"/>
            <a:headEnd/>
            <a:tailEnd/>
          </a:ln>
        </p:spPr>
        <p:txBody>
          <a:bodyPr/>
          <a:lstStyle/>
          <a:p>
            <a:pPr algn="r" eaLnBrk="1" hangingPunct="1">
              <a:spcBef>
                <a:spcPct val="0"/>
              </a:spcBef>
              <a:defRPr/>
            </a:pPr>
            <a:fld id="{759BB53D-3626-4D29-8DBF-C884B8D5D31B}" type="slidenum">
              <a:rPr lang="es-ES" sz="1200">
                <a:solidFill>
                  <a:schemeClr val="bg1"/>
                </a:solidFill>
                <a:latin typeface="+mj-lt"/>
                <a:cs typeface="+mn-cs"/>
              </a:rPr>
              <a:pPr algn="r" eaLnBrk="1" hangingPunct="1">
                <a:spcBef>
                  <a:spcPct val="0"/>
                </a:spcBef>
                <a:defRPr/>
              </a:pPr>
              <a:t>60</a:t>
            </a:fld>
            <a:endParaRPr lang="es-ES" sz="1200">
              <a:solidFill>
                <a:schemeClr val="bg1"/>
              </a:solidFill>
              <a:latin typeface="+mj-lt"/>
              <a:cs typeface="+mn-cs"/>
            </a:endParaRPr>
          </a:p>
        </p:txBody>
      </p:sp>
      <p:sp>
        <p:nvSpPr>
          <p:cNvPr id="6" name="Slide Number Placeholder 4"/>
          <p:cNvSpPr txBox="1">
            <a:spLocks noGrp="1"/>
          </p:cNvSpPr>
          <p:nvPr/>
        </p:nvSpPr>
        <p:spPr bwMode="auto">
          <a:xfrm>
            <a:off x="8639182" y="4940202"/>
            <a:ext cx="504825" cy="215503"/>
          </a:xfrm>
          <a:prstGeom prst="rect">
            <a:avLst/>
          </a:prstGeom>
          <a:noFill/>
          <a:ln>
            <a:miter lim="800000"/>
            <a:headEnd/>
            <a:tailEnd/>
          </a:ln>
        </p:spPr>
        <p:txBody>
          <a:bodyPr/>
          <a:lstStyle/>
          <a:p>
            <a:pPr algn="r" eaLnBrk="1" hangingPunct="1">
              <a:spcBef>
                <a:spcPct val="0"/>
              </a:spcBef>
              <a:defRPr/>
            </a:pPr>
            <a:fld id="{92A09D61-DBD4-4FE3-A816-D37183659080}" type="slidenum">
              <a:rPr lang="es-ES" sz="1200">
                <a:solidFill>
                  <a:schemeClr val="bg1"/>
                </a:solidFill>
                <a:latin typeface="+mj-lt"/>
                <a:cs typeface="+mn-cs"/>
              </a:rPr>
              <a:pPr algn="r" eaLnBrk="1" hangingPunct="1">
                <a:spcBef>
                  <a:spcPct val="0"/>
                </a:spcBef>
                <a:defRPr/>
              </a:pPr>
              <a:t>60</a:t>
            </a:fld>
            <a:endParaRPr lang="es-ES" sz="1200">
              <a:solidFill>
                <a:schemeClr val="bg1"/>
              </a:solidFill>
              <a:latin typeface="+mj-lt"/>
              <a:cs typeface="+mn-cs"/>
            </a:endParaRPr>
          </a:p>
        </p:txBody>
      </p:sp>
      <p:sp>
        <p:nvSpPr>
          <p:cNvPr id="171010" name="Rectangle 2"/>
          <p:cNvSpPr>
            <a:spLocks noGrp="1" noChangeArrowheads="1"/>
          </p:cNvSpPr>
          <p:nvPr>
            <p:ph type="title" idx="4294967295"/>
          </p:nvPr>
        </p:nvSpPr>
        <p:spPr>
          <a:xfrm>
            <a:off x="351290" y="63084"/>
            <a:ext cx="8685213" cy="461665"/>
          </a:xfrm>
        </p:spPr>
        <p:txBody>
          <a:bodyPr anchor="ctr">
            <a:spAutoFit/>
          </a:bodyPr>
          <a:lstStyle/>
          <a:p>
            <a:pPr eaLnBrk="1" hangingPunct="1"/>
            <a:r>
              <a:rPr lang="en-US" sz="2400" dirty="0" smtClean="0"/>
              <a:t>MM de “</a:t>
            </a:r>
            <a:r>
              <a:rPr lang="en-US" sz="2400" dirty="0" err="1" smtClean="0"/>
              <a:t>Aprendiz</a:t>
            </a:r>
            <a:r>
              <a:rPr lang="en-US" sz="2400" dirty="0" smtClean="0"/>
              <a:t>” y </a:t>
            </a:r>
            <a:r>
              <a:rPr lang="en-US" sz="2400" dirty="0" err="1" smtClean="0"/>
              <a:t>cultura</a:t>
            </a:r>
            <a:r>
              <a:rPr lang="en-US" sz="2400" dirty="0" smtClean="0"/>
              <a:t> </a:t>
            </a:r>
            <a:r>
              <a:rPr lang="en-US" sz="2400" dirty="0" err="1" smtClean="0"/>
              <a:t>deseada</a:t>
            </a:r>
            <a:r>
              <a:rPr lang="en-US" sz="2400" dirty="0" smtClean="0"/>
              <a:t> del MT</a:t>
            </a:r>
            <a:endParaRPr lang="es-ES" sz="2400" dirty="0" smtClean="0"/>
          </a:p>
        </p:txBody>
      </p:sp>
      <p:sp>
        <p:nvSpPr>
          <p:cNvPr id="1353733" name="Content Placeholder 2"/>
          <p:cNvSpPr>
            <a:spLocks noGrp="1"/>
          </p:cNvSpPr>
          <p:nvPr>
            <p:ph type="body" idx="4294967295"/>
          </p:nvPr>
        </p:nvSpPr>
        <p:spPr>
          <a:xfrm>
            <a:off x="323528" y="1661815"/>
            <a:ext cx="8328025" cy="2492950"/>
          </a:xfrm>
        </p:spPr>
        <p:txBody>
          <a:bodyPr lIns="91420" tIns="91420" rIns="91420" bIns="91420">
            <a:spAutoFit/>
          </a:bodyPr>
          <a:lstStyle/>
          <a:p>
            <a:pPr marL="342900" indent="-342900" algn="ctr" defTabSz="895350" eaLnBrk="1" hangingPunct="1">
              <a:spcBef>
                <a:spcPts val="600"/>
              </a:spcBef>
              <a:spcAft>
                <a:spcPts val="600"/>
              </a:spcAft>
              <a:buNone/>
            </a:pPr>
            <a:r>
              <a:rPr lang="es-AR" sz="2800" dirty="0" smtClean="0">
                <a:solidFill>
                  <a:srgbClr val="002960"/>
                </a:solidFill>
              </a:rPr>
              <a:t>¿Cómo conectan los MM de Aprendiz / Sabelotodo con las actitudes y comportamientos más deseados y menos deseados del MT?</a:t>
            </a:r>
          </a:p>
          <a:p>
            <a:pPr marL="342900" indent="-342900" algn="ctr" defTabSz="895350" eaLnBrk="1" hangingPunct="1">
              <a:spcBef>
                <a:spcPts val="600"/>
              </a:spcBef>
              <a:spcAft>
                <a:spcPts val="600"/>
              </a:spcAft>
              <a:buFontTx/>
              <a:buAutoNum type="arabicPeriod"/>
            </a:pPr>
            <a:endParaRPr lang="es-AR" sz="2800" dirty="0" smtClean="0">
              <a:solidFill>
                <a:srgbClr val="002960"/>
              </a:solidFill>
            </a:endParaRPr>
          </a:p>
        </p:txBody>
      </p:sp>
      <p:sp>
        <p:nvSpPr>
          <p:cNvPr id="9" name="3 Marcador de número de diapositiva"/>
          <p:cNvSpPr txBox="1">
            <a:spLocks noGrp="1"/>
          </p:cNvSpPr>
          <p:nvPr/>
        </p:nvSpPr>
        <p:spPr bwMode="auto">
          <a:xfrm>
            <a:off x="7010400" y="4876006"/>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60</a:t>
            </a:fld>
            <a:endParaRPr lang="en-US" sz="1000" dirty="0">
              <a:solidFill>
                <a:srgbClr val="B2B2B2"/>
              </a:solidFill>
              <a:sym typeface="Trebuchet MS" pitchFamily="34" charset="0"/>
            </a:endParaRPr>
          </a:p>
        </p:txBody>
      </p:sp>
      <p:sp>
        <p:nvSpPr>
          <p:cNvPr id="13"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3733">
                                            <p:txEl>
                                              <p:pRg st="0" end="0"/>
                                            </p:txEl>
                                          </p:spTgt>
                                        </p:tgtEl>
                                        <p:attrNameLst>
                                          <p:attrName>style.visibility</p:attrName>
                                        </p:attrNameLst>
                                      </p:cBhvr>
                                      <p:to>
                                        <p:strVal val="visible"/>
                                      </p:to>
                                    </p:set>
                                    <p:animEffect transition="in" filter="fade">
                                      <p:cBhvr>
                                        <p:cTn id="7" dur="500"/>
                                        <p:tgtEl>
                                          <p:spTgt spid="13537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73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smtClean="0"/>
              <a:t>y café</a:t>
            </a:r>
            <a:endParaRPr lang="es-AR" sz="5400" b="1" dirty="0"/>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61</a:t>
            </a:fld>
            <a:endParaRPr lang="en-US" dirty="0">
              <a:solidFill>
                <a:srgbClr val="B2B2B2"/>
              </a:solidFill>
            </a:endParaRPr>
          </a:p>
        </p:txBody>
      </p:sp>
      <p:sp>
        <p:nvSpPr>
          <p:cNvPr id="5" name="3 Marcador de pie de página"/>
          <p:cNvSpPr txBox="1">
            <a:spLocks/>
          </p:cNvSpPr>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900" b="0" i="0" u="none" strike="noStrike" kern="1200" cap="none" spc="0" normalizeH="0" baseline="0" noProof="0" smtClean="0">
                <a:ln>
                  <a:noFill/>
                </a:ln>
                <a:solidFill>
                  <a:schemeClr val="bg1">
                    <a:lumMod val="65000"/>
                  </a:schemeClr>
                </a:solidFill>
                <a:effectLst/>
                <a:uLnTx/>
                <a:uFillTx/>
                <a:latin typeface="Arial Narrow" pitchFamily="34" charset="0"/>
                <a:ea typeface="+mn-ea"/>
                <a:cs typeface="Arial" pitchFamily="34" charset="0"/>
                <a:sym typeface="Trebuchet MS" pitchFamily="34" charset="0"/>
              </a:rPr>
              <a:t>© 2017 Axialent, Inc. Todos los derechos reservados. </a:t>
            </a:r>
            <a:endParaRPr kumimoji="0" lang="en-US" sz="900" b="0" i="0" u="none" strike="noStrike" kern="1200" cap="none" spc="0" normalizeH="0" baseline="0" noProof="0" dirty="0" smtClean="0">
              <a:ln>
                <a:noFill/>
              </a:ln>
              <a:solidFill>
                <a:schemeClr val="bg1">
                  <a:lumMod val="65000"/>
                </a:schemeClr>
              </a:solidFill>
              <a:effectLst/>
              <a:uLnTx/>
              <a:uFillTx/>
              <a:latin typeface="Arial Narrow" pitchFamily="34" charset="0"/>
              <a:ea typeface="+mn-ea"/>
              <a:cs typeface="Arial" pitchFamily="34" charset="0"/>
              <a:sym typeface="Trebuchet MS" pitchFamily="34" charset="0"/>
            </a:endParaRPr>
          </a:p>
        </p:txBody>
      </p:sp>
    </p:spTree>
    <p:extLst>
      <p:ext uri="{BB962C8B-B14F-4D97-AF65-F5344CB8AC3E}">
        <p14:creationId xmlns:p14="http://schemas.microsoft.com/office/powerpoint/2010/main" xmlns="" val="24165910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noFill/>
          <a:ln/>
        </p:spPr>
        <p:txBody>
          <a:bodyPr/>
          <a:lstStyle/>
          <a:p>
            <a:pPr algn="l">
              <a:spcBef>
                <a:spcPct val="80000"/>
              </a:spcBef>
              <a:buClrTx/>
            </a:pPr>
            <a:r>
              <a:rPr lang="es-AR" sz="2000" dirty="0">
                <a:hlinkClick r:id="rId3" action="ppaction://hlinkfile"/>
              </a:rPr>
              <a:t>ARQUETIPOS DE MODELOS MENTALES</a:t>
            </a:r>
          </a:p>
          <a:p>
            <a:pPr algn="l">
              <a:spcBef>
                <a:spcPct val="80000"/>
              </a:spcBef>
              <a:buClrTx/>
            </a:pPr>
            <a:r>
              <a:rPr lang="es-AR" sz="2800" dirty="0" smtClean="0">
                <a:hlinkClick r:id="rId3" action="ppaction://hlinkfile"/>
              </a:rPr>
              <a:t>“PROTAGONISTA” vs. “VÍCTIMA”</a:t>
            </a:r>
            <a:endParaRPr lang="es-AR" sz="2800" dirty="0">
              <a:hlinkClick r:id="rId4" action="ppaction://hlinkfile"/>
            </a:endParaRPr>
          </a:p>
        </p:txBody>
      </p:sp>
      <p:pic>
        <p:nvPicPr>
          <p:cNvPr id="4" name="Picture 2"/>
          <p:cNvPicPr>
            <a:picLocks noChangeAspect="1" noChangeArrowheads="1"/>
          </p:cNvPicPr>
          <p:nvPr/>
        </p:nvPicPr>
        <p:blipFill>
          <a:blip r:embed="rId5" cstate="print"/>
          <a:srcRect/>
          <a:stretch>
            <a:fillRect/>
          </a:stretch>
        </p:blipFill>
        <p:spPr bwMode="auto">
          <a:xfrm>
            <a:off x="899593" y="2733769"/>
            <a:ext cx="1305893" cy="1108445"/>
          </a:xfrm>
          <a:prstGeom prst="rect">
            <a:avLst/>
          </a:prstGeom>
          <a:noFill/>
          <a:ln w="9525">
            <a:noFill/>
            <a:miter lim="800000"/>
            <a:headEnd/>
            <a:tailEnd/>
          </a:ln>
        </p:spPr>
      </p:pic>
      <p:sp>
        <p:nvSpPr>
          <p:cNvPr id="5" name="Rectangle 4"/>
          <p:cNvSpPr/>
          <p:nvPr/>
        </p:nvSpPr>
        <p:spPr bwMode="auto">
          <a:xfrm>
            <a:off x="395536" y="3291830"/>
            <a:ext cx="2088232" cy="52205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6" name="6 Imagen" descr="wu.png"/>
          <p:cNvPicPr>
            <a:picLocks noChangeAspect="1"/>
          </p:cNvPicPr>
          <p:nvPr/>
        </p:nvPicPr>
        <p:blipFill>
          <a:blip r:embed="rId6" cstate="print"/>
          <a:stretch>
            <a:fillRect/>
          </a:stretch>
        </p:blipFill>
        <p:spPr>
          <a:xfrm>
            <a:off x="5868144" y="3723879"/>
            <a:ext cx="1607344" cy="1607344"/>
          </a:xfrm>
          <a:prstGeom prst="rect">
            <a:avLst/>
          </a:prstGeom>
        </p:spPr>
      </p:pic>
      <p:pic>
        <p:nvPicPr>
          <p:cNvPr id="7" name="Picture 74" descr="http://i39.tinypic.com/2d98hp3.jpg"/>
          <p:cNvPicPr>
            <a:picLocks noChangeAspect="1" noChangeArrowheads="1"/>
          </p:cNvPicPr>
          <p:nvPr/>
        </p:nvPicPr>
        <p:blipFill>
          <a:blip r:embed="rId7" cstate="print"/>
          <a:srcRect/>
          <a:stretch>
            <a:fillRect/>
          </a:stretch>
        </p:blipFill>
        <p:spPr bwMode="auto">
          <a:xfrm>
            <a:off x="3275856" y="3075806"/>
            <a:ext cx="1633364" cy="1443237"/>
          </a:xfrm>
          <a:prstGeom prst="rect">
            <a:avLst/>
          </a:prstGeom>
          <a:noFill/>
        </p:spPr>
      </p:pic>
      <p:sp>
        <p:nvSpPr>
          <p:cNvPr id="8" name="Left-Right Arrow 7"/>
          <p:cNvSpPr/>
          <p:nvPr/>
        </p:nvSpPr>
        <p:spPr bwMode="auto">
          <a:xfrm>
            <a:off x="2627784" y="3363838"/>
            <a:ext cx="648072" cy="432048"/>
          </a:xfrm>
          <a:prstGeom prst="lef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4" name="Text Box 4"/>
          <p:cNvSpPr txBox="1">
            <a:spLocks noChangeArrowheads="1"/>
          </p:cNvSpPr>
          <p:nvPr/>
        </p:nvSpPr>
        <p:spPr bwMode="auto">
          <a:xfrm>
            <a:off x="2498730" y="1707654"/>
            <a:ext cx="4187365" cy="1569660"/>
          </a:xfrm>
          <a:prstGeom prst="rect">
            <a:avLst/>
          </a:prstGeom>
          <a:noFill/>
          <a:ln w="9525">
            <a:noFill/>
            <a:miter lim="800000"/>
            <a:headEnd/>
            <a:tailEnd/>
          </a:ln>
        </p:spPr>
        <p:txBody>
          <a:bodyPr wrap="none">
            <a:spAutoFit/>
          </a:bodyPr>
          <a:lstStyle/>
          <a:p>
            <a:pPr eaLnBrk="1" hangingPunct="1">
              <a:spcBef>
                <a:spcPct val="0"/>
              </a:spcBef>
            </a:pPr>
            <a:r>
              <a:rPr lang="en-US" sz="9600" dirty="0">
                <a:solidFill>
                  <a:schemeClr val="tx1"/>
                </a:solidFill>
              </a:rPr>
              <a:t>y = f(x)</a:t>
            </a:r>
            <a:endParaRPr lang="es-ES" sz="9600" dirty="0">
              <a:solidFill>
                <a:schemeClr val="tx1"/>
              </a:solidFill>
            </a:endParaRPr>
          </a:p>
        </p:txBody>
      </p:sp>
      <p:sp>
        <p:nvSpPr>
          <p:cNvPr id="3" name="Rectangle 2"/>
          <p:cNvSpPr/>
          <p:nvPr/>
        </p:nvSpPr>
        <p:spPr bwMode="auto">
          <a:xfrm>
            <a:off x="323528" y="411510"/>
            <a:ext cx="8820472" cy="2160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4" name="Rectangle 3"/>
          <p:cNvSpPr/>
          <p:nvPr/>
        </p:nvSpPr>
        <p:spPr bwMode="auto">
          <a:xfrm>
            <a:off x="475928" y="563910"/>
            <a:ext cx="8820472" cy="2160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5"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0914" name="Picture 4" descr="iStock_000000157024Medium"/>
          <p:cNvPicPr>
            <a:picLocks noChangeAspect="1" noChangeArrowheads="1"/>
          </p:cNvPicPr>
          <p:nvPr/>
        </p:nvPicPr>
        <p:blipFill>
          <a:blip r:embed="rId3" cstate="print"/>
          <a:srcRect/>
          <a:stretch>
            <a:fillRect/>
          </a:stretch>
        </p:blipFill>
        <p:spPr bwMode="auto">
          <a:xfrm>
            <a:off x="-95631" y="-123205"/>
            <a:ext cx="9276143" cy="6007323"/>
          </a:xfrm>
          <a:prstGeom prst="rect">
            <a:avLst/>
          </a:prstGeom>
          <a:noFill/>
          <a:ln w="9525">
            <a:noFill/>
            <a:miter lim="800000"/>
            <a:headEnd/>
            <a:tailEnd/>
          </a:ln>
        </p:spPr>
      </p:pic>
      <p:sp>
        <p:nvSpPr>
          <p:cNvPr id="1190915" name="Text Box 5"/>
          <p:cNvSpPr txBox="1">
            <a:spLocks noChangeArrowheads="1"/>
          </p:cNvSpPr>
          <p:nvPr/>
        </p:nvSpPr>
        <p:spPr bwMode="auto">
          <a:xfrm>
            <a:off x="1482732" y="2007394"/>
            <a:ext cx="3916457" cy="923330"/>
          </a:xfrm>
          <a:prstGeom prst="rect">
            <a:avLst/>
          </a:prstGeom>
          <a:noFill/>
          <a:ln w="9525">
            <a:noFill/>
            <a:miter lim="800000"/>
            <a:headEnd/>
            <a:tailEnd/>
          </a:ln>
        </p:spPr>
        <p:txBody>
          <a:bodyPr wrap="none">
            <a:spAutoFit/>
          </a:bodyPr>
          <a:lstStyle/>
          <a:p>
            <a:pPr eaLnBrk="1" hangingPunct="1">
              <a:spcBef>
                <a:spcPct val="0"/>
              </a:spcBef>
            </a:pPr>
            <a:r>
              <a:rPr lang="es-AR" sz="5400" b="1" smtClean="0">
                <a:solidFill>
                  <a:schemeClr val="tx1"/>
                </a:solidFill>
              </a:rPr>
              <a:t>se derramó</a:t>
            </a:r>
            <a:endParaRPr lang="es-AR" sz="5400" b="1">
              <a:solidFill>
                <a:schemeClr val="tx1"/>
              </a:solidFill>
            </a:endParaRP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23528" y="411510"/>
            <a:ext cx="8820472" cy="2160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1192962" name="Picture 6" descr="iStock_000001186418Medium"/>
          <p:cNvPicPr>
            <a:picLocks noChangeAspect="1" noChangeArrowheads="1"/>
          </p:cNvPicPr>
          <p:nvPr/>
        </p:nvPicPr>
        <p:blipFill>
          <a:blip r:embed="rId3" cstate="print"/>
          <a:srcRect/>
          <a:stretch>
            <a:fillRect/>
          </a:stretch>
        </p:blipFill>
        <p:spPr bwMode="auto">
          <a:xfrm>
            <a:off x="0" y="-20538"/>
            <a:ext cx="9144000" cy="5783130"/>
          </a:xfrm>
          <a:prstGeom prst="rect">
            <a:avLst/>
          </a:prstGeom>
          <a:noFill/>
          <a:ln w="9525">
            <a:noFill/>
            <a:miter lim="800000"/>
            <a:headEnd/>
            <a:tailEnd/>
          </a:ln>
        </p:spPr>
      </p:pic>
      <p:sp>
        <p:nvSpPr>
          <p:cNvPr id="1192963" name="Text Box 5"/>
          <p:cNvSpPr txBox="1">
            <a:spLocks noChangeArrowheads="1"/>
          </p:cNvSpPr>
          <p:nvPr/>
        </p:nvSpPr>
        <p:spPr bwMode="auto">
          <a:xfrm>
            <a:off x="467544" y="123478"/>
            <a:ext cx="3493264" cy="923330"/>
          </a:xfrm>
          <a:prstGeom prst="rect">
            <a:avLst/>
          </a:prstGeom>
          <a:noFill/>
          <a:ln w="9525">
            <a:noFill/>
            <a:miter lim="800000"/>
            <a:headEnd/>
            <a:tailEnd/>
          </a:ln>
        </p:spPr>
        <p:txBody>
          <a:bodyPr wrap="none">
            <a:spAutoFit/>
          </a:bodyPr>
          <a:lstStyle/>
          <a:p>
            <a:pPr eaLnBrk="1" hangingPunct="1">
              <a:spcBef>
                <a:spcPct val="0"/>
              </a:spcBef>
            </a:pPr>
            <a:r>
              <a:rPr lang="es-AR" sz="5400" b="1" dirty="0" smtClean="0">
                <a:solidFill>
                  <a:schemeClr val="tx1"/>
                </a:solidFill>
              </a:rPr>
              <a:t>se rompió</a:t>
            </a:r>
            <a:endParaRPr lang="es-AR" sz="5400" b="1" dirty="0">
              <a:solidFill>
                <a:schemeClr val="tx1"/>
              </a:solidFill>
            </a:endParaRPr>
          </a:p>
        </p:txBody>
      </p:sp>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5010" name="Picture 4" descr="iStock_000004520845Medium"/>
          <p:cNvPicPr>
            <a:picLocks noChangeAspect="1" noChangeArrowheads="1"/>
          </p:cNvPicPr>
          <p:nvPr/>
        </p:nvPicPr>
        <p:blipFill>
          <a:blip r:embed="rId3" cstate="print"/>
          <a:srcRect/>
          <a:stretch>
            <a:fillRect/>
          </a:stretch>
        </p:blipFill>
        <p:spPr bwMode="auto">
          <a:xfrm>
            <a:off x="755576" y="411510"/>
            <a:ext cx="7308304" cy="4731990"/>
          </a:xfrm>
          <a:prstGeom prst="rect">
            <a:avLst/>
          </a:prstGeom>
          <a:noFill/>
          <a:ln w="9525">
            <a:noFill/>
            <a:miter lim="800000"/>
            <a:headEnd/>
            <a:tailEnd/>
          </a:ln>
        </p:spPr>
      </p:pic>
      <p:sp>
        <p:nvSpPr>
          <p:cNvPr id="4" name="Rectangle 3"/>
          <p:cNvSpPr/>
          <p:nvPr/>
        </p:nvSpPr>
        <p:spPr bwMode="auto">
          <a:xfrm>
            <a:off x="323528" y="411510"/>
            <a:ext cx="8820472" cy="2160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1195011" name="Text Box 6"/>
          <p:cNvSpPr txBox="1">
            <a:spLocks noChangeArrowheads="1"/>
          </p:cNvSpPr>
          <p:nvPr/>
        </p:nvSpPr>
        <p:spPr bwMode="auto">
          <a:xfrm>
            <a:off x="4067944" y="249492"/>
            <a:ext cx="4570482" cy="923330"/>
          </a:xfrm>
          <a:prstGeom prst="rect">
            <a:avLst/>
          </a:prstGeom>
          <a:noFill/>
          <a:ln w="9525">
            <a:noFill/>
            <a:miter lim="800000"/>
            <a:headEnd/>
            <a:tailEnd/>
          </a:ln>
        </p:spPr>
        <p:txBody>
          <a:bodyPr wrap="none">
            <a:spAutoFit/>
          </a:bodyPr>
          <a:lstStyle/>
          <a:p>
            <a:pPr eaLnBrk="1" hangingPunct="1">
              <a:spcBef>
                <a:spcPct val="0"/>
              </a:spcBef>
            </a:pPr>
            <a:r>
              <a:rPr lang="es-AR" sz="5400" b="1" dirty="0" smtClean="0">
                <a:solidFill>
                  <a:schemeClr val="tx1"/>
                </a:solidFill>
              </a:rPr>
              <a:t>¡ella empezó!</a:t>
            </a:r>
            <a:endParaRPr lang="es-AR" sz="5400" b="1" dirty="0">
              <a:solidFill>
                <a:schemeClr val="tx1"/>
              </a:solidFill>
            </a:endParaRPr>
          </a:p>
        </p:txBody>
      </p:sp>
      <p:sp>
        <p:nvSpPr>
          <p:cNvPr id="6" name="Rectangle 5"/>
          <p:cNvSpPr/>
          <p:nvPr/>
        </p:nvSpPr>
        <p:spPr bwMode="auto">
          <a:xfrm>
            <a:off x="0" y="4991556"/>
            <a:ext cx="1368152" cy="14401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7058" name="Picture 4" descr="iStock_000003964549Medium"/>
          <p:cNvPicPr>
            <a:picLocks noChangeAspect="1" noChangeArrowheads="1"/>
          </p:cNvPicPr>
          <p:nvPr/>
        </p:nvPicPr>
        <p:blipFill>
          <a:blip r:embed="rId3" cstate="print"/>
          <a:srcRect/>
          <a:stretch>
            <a:fillRect/>
          </a:stretch>
        </p:blipFill>
        <p:spPr bwMode="auto">
          <a:xfrm>
            <a:off x="4565650" y="-1"/>
            <a:ext cx="4578350" cy="6401275"/>
          </a:xfrm>
          <a:prstGeom prst="rect">
            <a:avLst/>
          </a:prstGeom>
          <a:noFill/>
          <a:ln w="9525">
            <a:noFill/>
            <a:miter lim="800000"/>
            <a:headEnd/>
            <a:tailEnd/>
          </a:ln>
        </p:spPr>
      </p:pic>
      <p:pic>
        <p:nvPicPr>
          <p:cNvPr id="1197059" name="Picture 5" descr="iStock_000003661783Medium"/>
          <p:cNvPicPr>
            <a:picLocks noChangeAspect="1" noChangeArrowheads="1"/>
          </p:cNvPicPr>
          <p:nvPr/>
        </p:nvPicPr>
        <p:blipFill>
          <a:blip r:embed="rId4" cstate="print"/>
          <a:srcRect/>
          <a:stretch>
            <a:fillRect/>
          </a:stretch>
        </p:blipFill>
        <p:spPr bwMode="auto">
          <a:xfrm>
            <a:off x="-8030" y="-7710"/>
            <a:ext cx="4580030" cy="6353288"/>
          </a:xfrm>
          <a:prstGeom prst="rect">
            <a:avLst/>
          </a:prstGeom>
          <a:noFill/>
          <a:ln w="9525">
            <a:noFill/>
            <a:miter lim="800000"/>
            <a:headEnd/>
            <a:tailEnd/>
          </a:ln>
        </p:spPr>
      </p:pic>
      <p:sp>
        <p:nvSpPr>
          <p:cNvPr id="59398" name="Rectangle 6"/>
          <p:cNvSpPr>
            <a:spLocks noChangeArrowheads="1"/>
          </p:cNvSpPr>
          <p:nvPr/>
        </p:nvSpPr>
        <p:spPr bwMode="auto">
          <a:xfrm>
            <a:off x="4572000" y="0"/>
            <a:ext cx="4572000" cy="5143500"/>
          </a:xfrm>
          <a:prstGeom prst="rect">
            <a:avLst/>
          </a:prstGeom>
          <a:solidFill>
            <a:srgbClr val="C0C0C0"/>
          </a:solidFill>
          <a:ln w="9525">
            <a:solidFill>
              <a:schemeClr val="tx1"/>
            </a:solidFill>
            <a:miter lim="800000"/>
            <a:headEnd/>
            <a:tailEnd/>
          </a:ln>
        </p:spPr>
        <p:txBody>
          <a:bodyPr wrap="none" anchor="ctr"/>
          <a:lstStyle/>
          <a:p>
            <a:pPr algn="ctr" eaLnBrk="1" hangingPunct="1">
              <a:spcBef>
                <a:spcPct val="0"/>
              </a:spcBef>
            </a:pPr>
            <a:r>
              <a:rPr lang="es-AR" sz="5400" b="1" dirty="0" smtClean="0">
                <a:solidFill>
                  <a:schemeClr val="tx1"/>
                </a:solidFill>
              </a:rPr>
              <a:t>¡me saqué </a:t>
            </a:r>
          </a:p>
          <a:p>
            <a:pPr algn="ctr" eaLnBrk="1" hangingPunct="1">
              <a:spcBef>
                <a:spcPct val="0"/>
              </a:spcBef>
            </a:pPr>
            <a:r>
              <a:rPr lang="es-AR" sz="5400" b="1" dirty="0" smtClean="0">
                <a:solidFill>
                  <a:schemeClr val="tx1"/>
                </a:solidFill>
              </a:rPr>
              <a:t>un 10!</a:t>
            </a:r>
            <a:endParaRPr lang="es-AR" sz="5400" b="1" dirty="0">
              <a:solidFill>
                <a:schemeClr val="tx1"/>
              </a:solidFill>
            </a:endParaRPr>
          </a:p>
        </p:txBody>
      </p:sp>
      <p:sp>
        <p:nvSpPr>
          <p:cNvPr id="59400" name="Rectangle 8"/>
          <p:cNvSpPr>
            <a:spLocks noChangeArrowheads="1"/>
          </p:cNvSpPr>
          <p:nvPr/>
        </p:nvSpPr>
        <p:spPr bwMode="auto">
          <a:xfrm>
            <a:off x="0" y="-6586"/>
            <a:ext cx="4572000" cy="5143500"/>
          </a:xfrm>
          <a:prstGeom prst="rect">
            <a:avLst/>
          </a:prstGeom>
          <a:solidFill>
            <a:srgbClr val="C0C0C0"/>
          </a:solidFill>
          <a:ln w="9525">
            <a:solidFill>
              <a:schemeClr val="tx1"/>
            </a:solidFill>
            <a:miter lim="800000"/>
            <a:headEnd/>
            <a:tailEnd/>
          </a:ln>
        </p:spPr>
        <p:txBody>
          <a:bodyPr wrap="none" anchor="ctr"/>
          <a:lstStyle/>
          <a:p>
            <a:pPr algn="ctr" eaLnBrk="1" hangingPunct="1">
              <a:spcBef>
                <a:spcPct val="0"/>
              </a:spcBef>
            </a:pPr>
            <a:r>
              <a:rPr lang="es-AR" sz="5400" b="1" dirty="0" smtClean="0">
                <a:solidFill>
                  <a:schemeClr val="tx1"/>
                </a:solidFill>
              </a:rPr>
              <a:t>¡la maestra</a:t>
            </a:r>
          </a:p>
          <a:p>
            <a:pPr algn="ctr" eaLnBrk="1" hangingPunct="1">
              <a:spcBef>
                <a:spcPct val="0"/>
              </a:spcBef>
            </a:pPr>
            <a:r>
              <a:rPr lang="es-AR" sz="5400" b="1" dirty="0" smtClean="0">
                <a:solidFill>
                  <a:schemeClr val="tx1"/>
                </a:solidFill>
              </a:rPr>
              <a:t>me reprobó!</a:t>
            </a:r>
            <a:endParaRPr lang="es-AR" sz="5400" b="1" dirty="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939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9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animBg="1"/>
      <p:bldP spid="5940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5778" name="Rectangle 2"/>
          <p:cNvSpPr>
            <a:spLocks noGrp="1" noChangeArrowheads="1"/>
          </p:cNvSpPr>
          <p:nvPr>
            <p:ph type="title" idx="4294967295"/>
          </p:nvPr>
        </p:nvSpPr>
        <p:spPr>
          <a:xfrm>
            <a:off x="279407" y="40624"/>
            <a:ext cx="8685213" cy="523220"/>
          </a:xfrm>
        </p:spPr>
        <p:txBody>
          <a:bodyPr anchor="ctr">
            <a:spAutoFit/>
          </a:bodyPr>
          <a:lstStyle/>
          <a:p>
            <a:r>
              <a:rPr lang="en-US" dirty="0" err="1" smtClean="0"/>
              <a:t>explicaciones</a:t>
            </a:r>
            <a:r>
              <a:rPr lang="en-US" dirty="0" smtClean="0"/>
              <a:t> </a:t>
            </a:r>
            <a:r>
              <a:rPr lang="en-US" dirty="0" err="1" smtClean="0"/>
              <a:t>tranquilizadoras</a:t>
            </a:r>
            <a:endParaRPr lang="es-ES" dirty="0" smtClean="0"/>
          </a:p>
        </p:txBody>
      </p:sp>
      <p:sp>
        <p:nvSpPr>
          <p:cNvPr id="12" name="11 Marcador de número de diapositiva"/>
          <p:cNvSpPr>
            <a:spLocks noGrp="1"/>
          </p:cNvSpPr>
          <p:nvPr>
            <p:ph type="sldNum" sz="quarter" idx="10"/>
          </p:nvPr>
        </p:nvSpPr>
        <p:spPr>
          <a:xfrm>
            <a:off x="6948264" y="4892005"/>
            <a:ext cx="2133600" cy="200025"/>
          </a:xfrm>
        </p:spPr>
        <p:txBody>
          <a:bodyPr/>
          <a:lstStyle/>
          <a:p>
            <a:pPr>
              <a:defRPr/>
            </a:pPr>
            <a:r>
              <a:rPr lang="en-US" dirty="0" smtClean="0"/>
              <a:t>| </a:t>
            </a:r>
            <a:fld id="{D71F47B6-EF70-4B67-992A-44CDA86BB0A1}" type="slidenum">
              <a:rPr lang="en-US" smtClean="0">
                <a:solidFill>
                  <a:srgbClr val="B2B2B2"/>
                </a:solidFill>
              </a:rPr>
              <a:pPr>
                <a:defRPr/>
              </a:pPr>
              <a:t>68</a:t>
            </a:fld>
            <a:endParaRPr lang="en-US" dirty="0">
              <a:solidFill>
                <a:srgbClr val="B2B2B2"/>
              </a:solidFill>
            </a:endParaRPr>
          </a:p>
        </p:txBody>
      </p:sp>
      <p:sp>
        <p:nvSpPr>
          <p:cNvPr id="23"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grpSp>
        <p:nvGrpSpPr>
          <p:cNvPr id="29" name="Group 28"/>
          <p:cNvGrpSpPr/>
          <p:nvPr/>
        </p:nvGrpSpPr>
        <p:grpSpPr>
          <a:xfrm>
            <a:off x="395536" y="1287654"/>
            <a:ext cx="8693150" cy="318964"/>
            <a:chOff x="395536" y="1287654"/>
            <a:chExt cx="8693150" cy="318964"/>
          </a:xfrm>
        </p:grpSpPr>
        <p:sp>
          <p:nvSpPr>
            <p:cNvPr id="24" name="Rectangle 4"/>
            <p:cNvSpPr>
              <a:spLocks noChangeArrowheads="1"/>
            </p:cNvSpPr>
            <p:nvPr/>
          </p:nvSpPr>
          <p:spPr bwMode="auto">
            <a:xfrm>
              <a:off x="395536" y="1287654"/>
              <a:ext cx="8693150" cy="318964"/>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5381625" algn="l"/>
                </a:tabLst>
              </a:pPr>
              <a:r>
                <a:rPr lang="es-ES" b="1" dirty="0">
                  <a:solidFill>
                    <a:srgbClr val="002D62"/>
                  </a:solidFill>
                </a:rPr>
                <a:t>¿Qué le pasó al juguete? 	“Se rompió” </a:t>
              </a:r>
            </a:p>
          </p:txBody>
        </p:sp>
        <p:sp>
          <p:nvSpPr>
            <p:cNvPr id="16" name="Right Arrow 15"/>
            <p:cNvSpPr/>
            <p:nvPr/>
          </p:nvSpPr>
          <p:spPr bwMode="auto">
            <a:xfrm>
              <a:off x="4788024" y="1290120"/>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2" name="Group 31"/>
          <p:cNvGrpSpPr/>
          <p:nvPr/>
        </p:nvGrpSpPr>
        <p:grpSpPr>
          <a:xfrm>
            <a:off x="351994" y="1793614"/>
            <a:ext cx="8693150" cy="303108"/>
            <a:chOff x="351994" y="1793614"/>
            <a:chExt cx="8693150" cy="303108"/>
          </a:xfrm>
        </p:grpSpPr>
        <p:sp>
          <p:nvSpPr>
            <p:cNvPr id="25" name="Rectangle 4"/>
            <p:cNvSpPr>
              <a:spLocks noChangeArrowheads="1"/>
            </p:cNvSpPr>
            <p:nvPr/>
          </p:nvSpPr>
          <p:spPr bwMode="auto">
            <a:xfrm>
              <a:off x="351994" y="1794176"/>
              <a:ext cx="8693150" cy="302546"/>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5381625" algn="l"/>
                </a:tabLst>
              </a:pPr>
              <a:r>
                <a:rPr lang="es-ES" b="1" dirty="0" smtClean="0">
                  <a:solidFill>
                    <a:srgbClr val="002D62"/>
                  </a:solidFill>
                </a:rPr>
                <a:t> ¿</a:t>
              </a:r>
              <a:r>
                <a:rPr lang="es-ES" b="1" dirty="0">
                  <a:solidFill>
                    <a:srgbClr val="002D62"/>
                  </a:solidFill>
                </a:rPr>
                <a:t>Qué pasó con la leche? 	“Se derramó”</a:t>
              </a:r>
            </a:p>
            <a:p>
              <a:pPr marL="231775" indent="-231775">
                <a:lnSpc>
                  <a:spcPct val="90000"/>
                </a:lnSpc>
                <a:spcBef>
                  <a:spcPts val="900"/>
                </a:spcBef>
                <a:spcAft>
                  <a:spcPts val="900"/>
                </a:spcAft>
                <a:buClr>
                  <a:srgbClr val="D77C2A"/>
                </a:buClr>
                <a:tabLst>
                  <a:tab pos="5381625" algn="l"/>
                </a:tabLst>
              </a:pPr>
              <a:endParaRPr lang="es-ES" b="1" dirty="0">
                <a:solidFill>
                  <a:srgbClr val="002D62"/>
                </a:solidFill>
              </a:endParaRPr>
            </a:p>
          </p:txBody>
        </p:sp>
        <p:sp>
          <p:nvSpPr>
            <p:cNvPr id="17" name="Right Arrow 16"/>
            <p:cNvSpPr/>
            <p:nvPr/>
          </p:nvSpPr>
          <p:spPr bwMode="auto">
            <a:xfrm>
              <a:off x="4788024" y="1793614"/>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3" name="Group 32"/>
          <p:cNvGrpSpPr/>
          <p:nvPr/>
        </p:nvGrpSpPr>
        <p:grpSpPr>
          <a:xfrm>
            <a:off x="395536" y="2245618"/>
            <a:ext cx="8693150" cy="360040"/>
            <a:chOff x="395536" y="2245618"/>
            <a:chExt cx="8693150" cy="360040"/>
          </a:xfrm>
        </p:grpSpPr>
        <p:sp>
          <p:nvSpPr>
            <p:cNvPr id="28" name="Rectangle 4"/>
            <p:cNvSpPr>
              <a:spLocks noChangeArrowheads="1"/>
            </p:cNvSpPr>
            <p:nvPr/>
          </p:nvSpPr>
          <p:spPr bwMode="auto">
            <a:xfrm>
              <a:off x="395536" y="2245618"/>
              <a:ext cx="8693150" cy="360040"/>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5381625" algn="l"/>
                </a:tabLst>
              </a:pPr>
              <a:r>
                <a:rPr lang="es-ES" b="1" dirty="0" smtClean="0">
                  <a:solidFill>
                    <a:srgbClr val="002D62"/>
                  </a:solidFill>
                </a:rPr>
                <a:t>¿</a:t>
              </a:r>
              <a:r>
                <a:rPr lang="es-ES" b="1" dirty="0">
                  <a:solidFill>
                    <a:srgbClr val="002D62"/>
                  </a:solidFill>
                </a:rPr>
                <a:t>Cómo te fue en el examen</a:t>
              </a:r>
              <a:r>
                <a:rPr lang="es-ES" b="1" dirty="0" smtClean="0">
                  <a:solidFill>
                    <a:srgbClr val="002D62"/>
                  </a:solidFill>
                </a:rPr>
                <a:t>?</a:t>
              </a:r>
              <a:r>
                <a:rPr lang="es-ES" b="1" dirty="0">
                  <a:solidFill>
                    <a:srgbClr val="002D62"/>
                  </a:solidFill>
                </a:rPr>
                <a:t>	“El profesor me aplazó </a:t>
              </a:r>
              <a:r>
                <a:rPr lang="es-ES" b="1" dirty="0" smtClean="0">
                  <a:solidFill>
                    <a:srgbClr val="002D62"/>
                  </a:solidFill>
                </a:rPr>
                <a:t>”</a:t>
              </a:r>
              <a:endParaRPr lang="es-ES" b="1" dirty="0">
                <a:solidFill>
                  <a:srgbClr val="002D62"/>
                </a:solidFill>
              </a:endParaRPr>
            </a:p>
          </p:txBody>
        </p:sp>
        <p:sp>
          <p:nvSpPr>
            <p:cNvPr id="18" name="Right Arrow 17"/>
            <p:cNvSpPr/>
            <p:nvPr/>
          </p:nvSpPr>
          <p:spPr bwMode="auto">
            <a:xfrm>
              <a:off x="4788024" y="2283718"/>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4" name="Group 33"/>
          <p:cNvGrpSpPr/>
          <p:nvPr/>
        </p:nvGrpSpPr>
        <p:grpSpPr>
          <a:xfrm>
            <a:off x="395536" y="2715766"/>
            <a:ext cx="8693150" cy="360040"/>
            <a:chOff x="395536" y="2715766"/>
            <a:chExt cx="8693150" cy="360040"/>
          </a:xfrm>
        </p:grpSpPr>
        <p:sp>
          <p:nvSpPr>
            <p:cNvPr id="27" name="Rectangle 4"/>
            <p:cNvSpPr>
              <a:spLocks noChangeArrowheads="1"/>
            </p:cNvSpPr>
            <p:nvPr/>
          </p:nvSpPr>
          <p:spPr bwMode="auto">
            <a:xfrm>
              <a:off x="395536" y="2715766"/>
              <a:ext cx="8693150" cy="360040"/>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5381625" algn="l"/>
                </a:tabLst>
              </a:pPr>
              <a:r>
                <a:rPr lang="es-ES" b="1" dirty="0" smtClean="0">
                  <a:solidFill>
                    <a:srgbClr val="002D62"/>
                  </a:solidFill>
                </a:rPr>
                <a:t>¿Por qué </a:t>
              </a:r>
              <a:r>
                <a:rPr lang="es-ES" b="1" dirty="0">
                  <a:solidFill>
                    <a:srgbClr val="002D62"/>
                  </a:solidFill>
                </a:rPr>
                <a:t>contestaste el teléfono? 	“Porque sonó</a:t>
              </a:r>
              <a:r>
                <a:rPr lang="es-ES" b="1" dirty="0" smtClean="0">
                  <a:solidFill>
                    <a:srgbClr val="002D62"/>
                  </a:solidFill>
                </a:rPr>
                <a:t>”</a:t>
              </a:r>
              <a:endParaRPr lang="es-ES" b="1" dirty="0">
                <a:solidFill>
                  <a:srgbClr val="002D62"/>
                </a:solidFill>
              </a:endParaRPr>
            </a:p>
          </p:txBody>
        </p:sp>
        <p:sp>
          <p:nvSpPr>
            <p:cNvPr id="19" name="Right Arrow 18"/>
            <p:cNvSpPr/>
            <p:nvPr/>
          </p:nvSpPr>
          <p:spPr bwMode="auto">
            <a:xfrm>
              <a:off x="4788024" y="2715766"/>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5" name="Group 34"/>
          <p:cNvGrpSpPr/>
          <p:nvPr/>
        </p:nvGrpSpPr>
        <p:grpSpPr>
          <a:xfrm>
            <a:off x="395536" y="3203548"/>
            <a:ext cx="8693150" cy="347286"/>
            <a:chOff x="395536" y="3203548"/>
            <a:chExt cx="8693150" cy="347286"/>
          </a:xfrm>
        </p:grpSpPr>
        <p:sp>
          <p:nvSpPr>
            <p:cNvPr id="26" name="Rectangle 4"/>
            <p:cNvSpPr>
              <a:spLocks noChangeArrowheads="1"/>
            </p:cNvSpPr>
            <p:nvPr/>
          </p:nvSpPr>
          <p:spPr bwMode="auto">
            <a:xfrm>
              <a:off x="395536" y="3203548"/>
              <a:ext cx="8693150" cy="347286"/>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5381625" algn="l"/>
                </a:tabLst>
              </a:pPr>
              <a:r>
                <a:rPr lang="es-ES" b="1" dirty="0" smtClean="0">
                  <a:solidFill>
                    <a:srgbClr val="002D62"/>
                  </a:solidFill>
                </a:rPr>
                <a:t>¿</a:t>
              </a:r>
              <a:r>
                <a:rPr lang="es-ES" b="1" dirty="0">
                  <a:solidFill>
                    <a:srgbClr val="002D62"/>
                  </a:solidFill>
                </a:rPr>
                <a:t>Por qué te mojaste? 	“Porque llovió</a:t>
              </a:r>
              <a:r>
                <a:rPr lang="es-ES" b="1" dirty="0" smtClean="0">
                  <a:solidFill>
                    <a:srgbClr val="002D62"/>
                  </a:solidFill>
                </a:rPr>
                <a:t>”</a:t>
              </a:r>
              <a:endParaRPr lang="es-ES" b="1" dirty="0">
                <a:solidFill>
                  <a:srgbClr val="002D62"/>
                </a:solidFill>
              </a:endParaRPr>
            </a:p>
          </p:txBody>
        </p:sp>
        <p:sp>
          <p:nvSpPr>
            <p:cNvPr id="20" name="Right Arrow 19"/>
            <p:cNvSpPr/>
            <p:nvPr/>
          </p:nvSpPr>
          <p:spPr bwMode="auto">
            <a:xfrm>
              <a:off x="4788024" y="3205870"/>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6" name="Group 35"/>
          <p:cNvGrpSpPr/>
          <p:nvPr/>
        </p:nvGrpSpPr>
        <p:grpSpPr>
          <a:xfrm>
            <a:off x="395536" y="3637356"/>
            <a:ext cx="8693150" cy="374554"/>
            <a:chOff x="395536" y="3637356"/>
            <a:chExt cx="8693150" cy="374554"/>
          </a:xfrm>
        </p:grpSpPr>
        <p:sp>
          <p:nvSpPr>
            <p:cNvPr id="31" name="Rectangle 4"/>
            <p:cNvSpPr>
              <a:spLocks noChangeArrowheads="1"/>
            </p:cNvSpPr>
            <p:nvPr/>
          </p:nvSpPr>
          <p:spPr bwMode="auto">
            <a:xfrm>
              <a:off x="395536" y="3637356"/>
              <a:ext cx="8693150" cy="374554"/>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5381625" algn="l"/>
                </a:tabLst>
              </a:pPr>
              <a:r>
                <a:rPr lang="es-ES" b="1" dirty="0" smtClean="0">
                  <a:solidFill>
                    <a:srgbClr val="002D62"/>
                  </a:solidFill>
                </a:rPr>
                <a:t>¿</a:t>
              </a:r>
              <a:r>
                <a:rPr lang="es-ES" b="1" dirty="0">
                  <a:solidFill>
                    <a:srgbClr val="002D62"/>
                  </a:solidFill>
                </a:rPr>
                <a:t>Por qué te atrasaste con el informe? 	“No recibí la </a:t>
              </a:r>
              <a:r>
                <a:rPr lang="es-ES" b="1" dirty="0" err="1">
                  <a:solidFill>
                    <a:srgbClr val="002D62"/>
                  </a:solidFill>
                </a:rPr>
                <a:t>informacíón</a:t>
              </a:r>
              <a:r>
                <a:rPr lang="es-ES" b="1" dirty="0">
                  <a:solidFill>
                    <a:srgbClr val="002D62"/>
                  </a:solidFill>
                </a:rPr>
                <a:t>”</a:t>
              </a:r>
            </a:p>
            <a:p>
              <a:pPr marL="231775" indent="-231775">
                <a:lnSpc>
                  <a:spcPct val="90000"/>
                </a:lnSpc>
                <a:spcBef>
                  <a:spcPts val="900"/>
                </a:spcBef>
                <a:spcAft>
                  <a:spcPts val="900"/>
                </a:spcAft>
                <a:buClr>
                  <a:srgbClr val="D77C2A"/>
                </a:buClr>
                <a:tabLst>
                  <a:tab pos="5381625" algn="l"/>
                </a:tabLst>
              </a:pPr>
              <a:endParaRPr lang="es-ES" b="1" dirty="0">
                <a:solidFill>
                  <a:srgbClr val="002D62"/>
                </a:solidFill>
              </a:endParaRPr>
            </a:p>
          </p:txBody>
        </p:sp>
        <p:sp>
          <p:nvSpPr>
            <p:cNvPr id="21" name="Right Arrow 20"/>
            <p:cNvSpPr/>
            <p:nvPr/>
          </p:nvSpPr>
          <p:spPr bwMode="auto">
            <a:xfrm>
              <a:off x="4788024" y="3651870"/>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7" name="Group 36"/>
          <p:cNvGrpSpPr/>
          <p:nvPr/>
        </p:nvGrpSpPr>
        <p:grpSpPr>
          <a:xfrm>
            <a:off x="395536" y="4082794"/>
            <a:ext cx="8693150" cy="332136"/>
            <a:chOff x="395536" y="4082794"/>
            <a:chExt cx="8693150" cy="332136"/>
          </a:xfrm>
        </p:grpSpPr>
        <p:sp>
          <p:nvSpPr>
            <p:cNvPr id="30" name="Rectangle 4"/>
            <p:cNvSpPr>
              <a:spLocks noChangeArrowheads="1"/>
            </p:cNvSpPr>
            <p:nvPr/>
          </p:nvSpPr>
          <p:spPr bwMode="auto">
            <a:xfrm>
              <a:off x="395536" y="4082794"/>
              <a:ext cx="8693150" cy="332136"/>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5381625" algn="l"/>
                </a:tabLst>
              </a:pPr>
              <a:r>
                <a:rPr lang="es-ES" b="1" dirty="0" smtClean="0">
                  <a:solidFill>
                    <a:srgbClr val="002D62"/>
                  </a:solidFill>
                </a:rPr>
                <a:t>¿</a:t>
              </a:r>
              <a:r>
                <a:rPr lang="es-ES" b="1" dirty="0">
                  <a:solidFill>
                    <a:srgbClr val="002D62"/>
                  </a:solidFill>
                </a:rPr>
                <a:t>Por qué perdimos la cuenta? 	“Porque el cliente está loco”</a:t>
              </a:r>
            </a:p>
          </p:txBody>
        </p:sp>
        <p:sp>
          <p:nvSpPr>
            <p:cNvPr id="22" name="Right Arrow 21"/>
            <p:cNvSpPr/>
            <p:nvPr/>
          </p:nvSpPr>
          <p:spPr bwMode="auto">
            <a:xfrm>
              <a:off x="4788024" y="4112384"/>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AutoShape 6"/>
          <p:cNvSpPr>
            <a:spLocks noChangeArrowheads="1"/>
          </p:cNvSpPr>
          <p:nvPr/>
        </p:nvSpPr>
        <p:spPr bwMode="auto">
          <a:xfrm>
            <a:off x="2017962" y="2643758"/>
            <a:ext cx="825846" cy="788452"/>
          </a:xfrm>
          <a:prstGeom prst="downArrow">
            <a:avLst>
              <a:gd name="adj1" fmla="val 50000"/>
              <a:gd name="adj2" fmla="val 41987"/>
            </a:avLst>
          </a:prstGeom>
          <a:solidFill>
            <a:srgbClr val="006600"/>
          </a:solidFill>
          <a:ln w="9525">
            <a:noFill/>
            <a:miter lim="800000"/>
            <a:headEnd/>
            <a:tailEnd/>
          </a:ln>
        </p:spPr>
        <p:txBody>
          <a:bodyPr vert="eaVert" wrap="none" anchor="ctr"/>
          <a:lstStyle/>
          <a:p>
            <a:pPr eaLnBrk="1" hangingPunct="1">
              <a:spcBef>
                <a:spcPct val="0"/>
              </a:spcBef>
            </a:pPr>
            <a:endParaRPr lang="es-MX" sz="1600" b="0">
              <a:solidFill>
                <a:schemeClr val="tx1"/>
              </a:solidFill>
            </a:endParaRPr>
          </a:p>
        </p:txBody>
      </p:sp>
      <p:sp>
        <p:nvSpPr>
          <p:cNvPr id="51212" name="Text Box 12"/>
          <p:cNvSpPr txBox="1">
            <a:spLocks noChangeArrowheads="1"/>
          </p:cNvSpPr>
          <p:nvPr/>
        </p:nvSpPr>
        <p:spPr bwMode="auto">
          <a:xfrm>
            <a:off x="1086674" y="3603669"/>
            <a:ext cx="2621230" cy="1077218"/>
          </a:xfrm>
          <a:prstGeom prst="rect">
            <a:avLst/>
          </a:prstGeom>
          <a:noFill/>
          <a:ln w="9525">
            <a:noFill/>
            <a:miter lim="800000"/>
            <a:headEnd/>
            <a:tailEnd/>
          </a:ln>
        </p:spPr>
        <p:txBody>
          <a:bodyPr wrap="none">
            <a:spAutoFit/>
          </a:bodyPr>
          <a:lstStyle/>
          <a:p>
            <a:pPr eaLnBrk="1" hangingPunct="1">
              <a:spcBef>
                <a:spcPct val="0"/>
              </a:spcBef>
            </a:pPr>
            <a:r>
              <a:rPr lang="en-US" sz="3600" dirty="0" err="1" smtClean="0">
                <a:solidFill>
                  <a:srgbClr val="000204"/>
                </a:solidFill>
              </a:rPr>
              <a:t>Impotencia</a:t>
            </a:r>
            <a:endParaRPr lang="en-US" sz="3600" dirty="0" smtClean="0">
              <a:solidFill>
                <a:srgbClr val="000204"/>
              </a:solidFill>
            </a:endParaRPr>
          </a:p>
          <a:p>
            <a:pPr algn="ctr" eaLnBrk="1" hangingPunct="1">
              <a:spcBef>
                <a:spcPct val="0"/>
              </a:spcBef>
            </a:pPr>
            <a:r>
              <a:rPr lang="en-US" sz="2800" dirty="0" smtClean="0">
                <a:solidFill>
                  <a:srgbClr val="000204"/>
                </a:solidFill>
              </a:rPr>
              <a:t>(</a:t>
            </a:r>
            <a:r>
              <a:rPr lang="en-US" sz="2800" dirty="0" err="1" smtClean="0">
                <a:solidFill>
                  <a:srgbClr val="000204"/>
                </a:solidFill>
              </a:rPr>
              <a:t>costo</a:t>
            </a:r>
            <a:r>
              <a:rPr lang="en-US" sz="2800" dirty="0" smtClean="0">
                <a:solidFill>
                  <a:srgbClr val="000204"/>
                </a:solidFill>
              </a:rPr>
              <a:t>)</a:t>
            </a:r>
            <a:endParaRPr lang="es-ES" sz="2800" dirty="0">
              <a:solidFill>
                <a:srgbClr val="000204"/>
              </a:solidFill>
            </a:endParaRPr>
          </a:p>
        </p:txBody>
      </p:sp>
      <p:sp>
        <p:nvSpPr>
          <p:cNvPr id="6" name="Rectangle 5"/>
          <p:cNvSpPr/>
          <p:nvPr/>
        </p:nvSpPr>
        <p:spPr bwMode="auto">
          <a:xfrm>
            <a:off x="323528" y="411510"/>
            <a:ext cx="8820472" cy="2160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7"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1174532" name="Text Box 11"/>
          <p:cNvSpPr txBox="1">
            <a:spLocks noChangeArrowheads="1"/>
          </p:cNvSpPr>
          <p:nvPr/>
        </p:nvSpPr>
        <p:spPr bwMode="auto">
          <a:xfrm>
            <a:off x="1082157" y="1104295"/>
            <a:ext cx="2789546" cy="1323439"/>
          </a:xfrm>
          <a:prstGeom prst="rect">
            <a:avLst/>
          </a:prstGeom>
          <a:noFill/>
          <a:ln w="9525">
            <a:noFill/>
            <a:miter lim="800000"/>
            <a:headEnd/>
            <a:tailEnd/>
          </a:ln>
        </p:spPr>
        <p:txBody>
          <a:bodyPr wrap="none">
            <a:spAutoFit/>
          </a:bodyPr>
          <a:lstStyle/>
          <a:p>
            <a:pPr algn="ctr" eaLnBrk="1" hangingPunct="1">
              <a:spcBef>
                <a:spcPct val="0"/>
              </a:spcBef>
            </a:pPr>
            <a:r>
              <a:rPr lang="en-US" sz="4400" dirty="0" err="1" smtClean="0">
                <a:solidFill>
                  <a:srgbClr val="006600"/>
                </a:solidFill>
              </a:rPr>
              <a:t>Inocencia</a:t>
            </a:r>
            <a:endParaRPr lang="en-US" sz="4400" dirty="0" smtClean="0">
              <a:solidFill>
                <a:srgbClr val="006600"/>
              </a:solidFill>
            </a:endParaRPr>
          </a:p>
          <a:p>
            <a:pPr algn="ctr" eaLnBrk="1" hangingPunct="1">
              <a:spcBef>
                <a:spcPct val="0"/>
              </a:spcBef>
            </a:pPr>
            <a:r>
              <a:rPr lang="en-US" sz="3600" dirty="0" smtClean="0">
                <a:solidFill>
                  <a:srgbClr val="006600"/>
                </a:solidFill>
              </a:rPr>
              <a:t>(</a:t>
            </a:r>
            <a:r>
              <a:rPr lang="en-US" sz="3600" dirty="0" err="1" smtClean="0">
                <a:solidFill>
                  <a:srgbClr val="006600"/>
                </a:solidFill>
              </a:rPr>
              <a:t>beneficio</a:t>
            </a:r>
            <a:r>
              <a:rPr lang="en-US" sz="3600" dirty="0" smtClean="0">
                <a:solidFill>
                  <a:srgbClr val="006600"/>
                </a:solidFill>
              </a:rPr>
              <a:t>)</a:t>
            </a:r>
            <a:endParaRPr lang="es-ES" sz="3600" dirty="0">
              <a:solidFill>
                <a:srgbClr val="006600"/>
              </a:solidFill>
            </a:endParaRPr>
          </a:p>
        </p:txBody>
      </p:sp>
      <p:sp>
        <p:nvSpPr>
          <p:cNvPr id="9"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0" name="Rectangle 2"/>
          <p:cNvSpPr txBox="1">
            <a:spLocks noChangeArrowheads="1"/>
          </p:cNvSpPr>
          <p:nvPr/>
        </p:nvSpPr>
        <p:spPr bwMode="auto">
          <a:xfrm>
            <a:off x="215892" y="69652"/>
            <a:ext cx="896462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err="1" smtClean="0">
                <a:ln>
                  <a:noFill/>
                </a:ln>
                <a:solidFill>
                  <a:srgbClr val="002D62"/>
                </a:solidFill>
                <a:effectLst/>
                <a:uLnTx/>
                <a:uFillTx/>
                <a:latin typeface="+mj-lt"/>
                <a:ea typeface="+mj-ea"/>
                <a:cs typeface="+mj-cs"/>
              </a:rPr>
              <a:t>explicaciones</a:t>
            </a:r>
            <a:r>
              <a:rPr kumimoji="0" lang="en-US" sz="2800" b="1" i="0" u="none" strike="noStrike" kern="0" cap="none" spc="0" normalizeH="0" baseline="0" noProof="0" dirty="0" smtClean="0">
                <a:ln>
                  <a:noFill/>
                </a:ln>
                <a:solidFill>
                  <a:srgbClr val="002D62"/>
                </a:solidFill>
                <a:effectLst/>
                <a:uLnTx/>
                <a:uFillTx/>
                <a:latin typeface="+mj-lt"/>
                <a:ea typeface="+mj-ea"/>
                <a:cs typeface="+mj-cs"/>
              </a:rPr>
              <a:t> </a:t>
            </a:r>
            <a:r>
              <a:rPr kumimoji="0" lang="en-US" sz="2800" b="1" i="0" u="none" strike="noStrike" kern="0" cap="none" spc="0" normalizeH="0" baseline="0" noProof="0" dirty="0" err="1" smtClean="0">
                <a:ln>
                  <a:noFill/>
                </a:ln>
                <a:solidFill>
                  <a:srgbClr val="002D62"/>
                </a:solidFill>
                <a:effectLst/>
                <a:uLnTx/>
                <a:uFillTx/>
                <a:latin typeface="+mj-lt"/>
                <a:ea typeface="+mj-ea"/>
                <a:cs typeface="+mj-cs"/>
              </a:rPr>
              <a:t>tranquilizadoras</a:t>
            </a:r>
            <a:r>
              <a:rPr kumimoji="0" lang="en-US" sz="2800" b="1" i="0" u="none" strike="noStrike" kern="0" cap="none" spc="0" normalizeH="0" baseline="0" noProof="0" dirty="0" smtClean="0">
                <a:ln>
                  <a:noFill/>
                </a:ln>
                <a:solidFill>
                  <a:srgbClr val="002D62"/>
                </a:solidFill>
                <a:effectLst/>
                <a:uLnTx/>
                <a:uFillTx/>
                <a:latin typeface="+mj-lt"/>
                <a:ea typeface="+mj-ea"/>
                <a:cs typeface="+mj-cs"/>
              </a:rPr>
              <a:t>:</a:t>
            </a:r>
            <a:r>
              <a:rPr kumimoji="0" lang="en-US" sz="2800" b="1" i="0" u="none" strike="noStrike" kern="0" cap="none" spc="0" normalizeH="0" noProof="0" dirty="0" smtClean="0">
                <a:ln>
                  <a:noFill/>
                </a:ln>
                <a:solidFill>
                  <a:srgbClr val="002D62"/>
                </a:solidFill>
                <a:effectLst/>
                <a:uLnTx/>
                <a:uFillTx/>
                <a:latin typeface="+mj-lt"/>
                <a:ea typeface="+mj-ea"/>
                <a:cs typeface="+mj-cs"/>
              </a:rPr>
              <a:t> </a:t>
            </a:r>
            <a:r>
              <a:rPr kumimoji="0" lang="en-US" sz="2800" b="1" i="0" u="none" strike="noStrike" kern="0" cap="none" spc="0" normalizeH="0" noProof="0" dirty="0" err="1" smtClean="0">
                <a:ln>
                  <a:noFill/>
                </a:ln>
                <a:solidFill>
                  <a:srgbClr val="002D62"/>
                </a:solidFill>
                <a:effectLst/>
                <a:uLnTx/>
                <a:uFillTx/>
                <a:latin typeface="+mj-lt"/>
                <a:ea typeface="+mj-ea"/>
                <a:cs typeface="+mj-cs"/>
              </a:rPr>
              <a:t>beneficios</a:t>
            </a:r>
            <a:r>
              <a:rPr kumimoji="0" lang="en-US" sz="2800" b="1" i="0" u="none" strike="noStrike" kern="0" cap="none" spc="0" normalizeH="0" noProof="0" dirty="0" smtClean="0">
                <a:ln>
                  <a:noFill/>
                </a:ln>
                <a:solidFill>
                  <a:srgbClr val="002D62"/>
                </a:solidFill>
                <a:effectLst/>
                <a:uLnTx/>
                <a:uFillTx/>
                <a:latin typeface="+mj-lt"/>
                <a:ea typeface="+mj-ea"/>
                <a:cs typeface="+mj-cs"/>
              </a:rPr>
              <a:t> y </a:t>
            </a:r>
            <a:r>
              <a:rPr kumimoji="0" lang="en-US" sz="2800" b="1" i="0" u="none" strike="noStrike" kern="0" cap="none" spc="0" normalizeH="0" noProof="0" dirty="0" err="1" smtClean="0">
                <a:ln>
                  <a:noFill/>
                </a:ln>
                <a:solidFill>
                  <a:srgbClr val="002D62"/>
                </a:solidFill>
                <a:effectLst/>
                <a:uLnTx/>
                <a:uFillTx/>
                <a:latin typeface="+mj-lt"/>
                <a:ea typeface="+mj-ea"/>
                <a:cs typeface="+mj-cs"/>
              </a:rPr>
              <a:t>costos</a:t>
            </a:r>
            <a:endParaRPr kumimoji="0" lang="es-ES" sz="2800" b="1" i="0" u="none" strike="noStrike" kern="0" cap="none" spc="0" normalizeH="0" baseline="0" noProof="0" dirty="0" smtClean="0">
              <a:ln>
                <a:noFill/>
              </a:ln>
              <a:solidFill>
                <a:srgbClr val="002D62"/>
              </a:solidFill>
              <a:effectLst/>
              <a:uLnTx/>
              <a:uFillTx/>
              <a:latin typeface="+mj-lt"/>
              <a:ea typeface="+mj-ea"/>
              <a:cs typeface="+mj-cs"/>
            </a:endParaRPr>
          </a:p>
        </p:txBody>
      </p:sp>
      <p:pic>
        <p:nvPicPr>
          <p:cNvPr id="237570" name="Picture 2" descr="Resultado de imagen para inocencia"/>
          <p:cNvPicPr>
            <a:picLocks noChangeAspect="1" noChangeArrowheads="1"/>
          </p:cNvPicPr>
          <p:nvPr/>
        </p:nvPicPr>
        <p:blipFill>
          <a:blip r:embed="rId3" cstate="print"/>
          <a:srcRect/>
          <a:stretch>
            <a:fillRect/>
          </a:stretch>
        </p:blipFill>
        <p:spPr bwMode="auto">
          <a:xfrm>
            <a:off x="4716016" y="1155787"/>
            <a:ext cx="3995936" cy="2424075"/>
          </a:xfrm>
          <a:prstGeom prst="rect">
            <a:avLst/>
          </a:prstGeom>
          <a:noFill/>
          <a:ln w="38100">
            <a:solidFill>
              <a:schemeClr val="tx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fade">
                                      <p:cBhvr>
                                        <p:cTn id="7" dur="500"/>
                                        <p:tgtEl>
                                          <p:spTgt spid="51206"/>
                                        </p:tgtEl>
                                      </p:cBhvr>
                                    </p:animEffect>
                                    <p:anim calcmode="lin" valueType="num">
                                      <p:cBhvr>
                                        <p:cTn id="8" dur="500" fill="hold"/>
                                        <p:tgtEl>
                                          <p:spTgt spid="51206"/>
                                        </p:tgtEl>
                                        <p:attrNameLst>
                                          <p:attrName>ppt_x</p:attrName>
                                        </p:attrNameLst>
                                      </p:cBhvr>
                                      <p:tavLst>
                                        <p:tav tm="0">
                                          <p:val>
                                            <p:strVal val="#ppt_x"/>
                                          </p:val>
                                        </p:tav>
                                        <p:tav tm="100000">
                                          <p:val>
                                            <p:strVal val="#ppt_x"/>
                                          </p:val>
                                        </p:tav>
                                      </p:tavLst>
                                    </p:anim>
                                    <p:anim calcmode="lin" valueType="num">
                                      <p:cBhvr>
                                        <p:cTn id="9" dur="500" fill="hold"/>
                                        <p:tgtEl>
                                          <p:spTgt spid="5120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212"/>
                                        </p:tgtEl>
                                        <p:attrNameLst>
                                          <p:attrName>style.visibility</p:attrName>
                                        </p:attrNameLst>
                                      </p:cBhvr>
                                      <p:to>
                                        <p:strVal val="visible"/>
                                      </p:to>
                                    </p:set>
                                    <p:animEffect transition="in" filter="fade">
                                      <p:cBhvr>
                                        <p:cTn id="12" dur="500"/>
                                        <p:tgtEl>
                                          <p:spTgt spid="51212"/>
                                        </p:tgtEl>
                                      </p:cBhvr>
                                    </p:animEffect>
                                    <p:anim calcmode="lin" valueType="num">
                                      <p:cBhvr>
                                        <p:cTn id="13" dur="500" fill="hold"/>
                                        <p:tgtEl>
                                          <p:spTgt spid="51212"/>
                                        </p:tgtEl>
                                        <p:attrNameLst>
                                          <p:attrName>ppt_x</p:attrName>
                                        </p:attrNameLst>
                                      </p:cBhvr>
                                      <p:tavLst>
                                        <p:tav tm="0">
                                          <p:val>
                                            <p:strVal val="#ppt_x"/>
                                          </p:val>
                                        </p:tav>
                                        <p:tav tm="100000">
                                          <p:val>
                                            <p:strVal val="#ppt_x"/>
                                          </p:val>
                                        </p:tav>
                                      </p:tavLst>
                                    </p:anim>
                                    <p:anim calcmode="lin" valueType="num">
                                      <p:cBhvr>
                                        <p:cTn id="14" dur="500" fill="hold"/>
                                        <p:tgtEl>
                                          <p:spTgt spid="512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p:bldP spid="512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7" y="12306"/>
            <a:ext cx="8685213" cy="434578"/>
          </a:xfrm>
        </p:spPr>
        <p:txBody>
          <a:bodyPr/>
          <a:lstStyle/>
          <a:p>
            <a:r>
              <a:rPr lang="es-AR" dirty="0" smtClean="0"/>
              <a:t>agenda día 2</a:t>
            </a:r>
            <a:endParaRPr lang="es-AR" dirty="0"/>
          </a:p>
        </p:txBody>
      </p:sp>
      <p:graphicFrame>
        <p:nvGraphicFramePr>
          <p:cNvPr id="5" name="Content Placeholder 4"/>
          <p:cNvGraphicFramePr>
            <a:graphicFrameLocks noGrp="1"/>
          </p:cNvGraphicFramePr>
          <p:nvPr>
            <p:ph idx="1"/>
          </p:nvPr>
        </p:nvGraphicFramePr>
        <p:xfrm>
          <a:off x="683568" y="1027402"/>
          <a:ext cx="7848872" cy="3511409"/>
        </p:xfrm>
        <a:graphic>
          <a:graphicData uri="http://schemas.openxmlformats.org/drawingml/2006/table">
            <a:tbl>
              <a:tblPr firstRow="1" bandRow="1">
                <a:tableStyleId>{7DF18680-E054-41AD-8BC1-D1AEF772440D}</a:tableStyleId>
              </a:tblPr>
              <a:tblGrid>
                <a:gridCol w="2290493"/>
                <a:gridCol w="5558379"/>
              </a:tblGrid>
              <a:tr h="328487">
                <a:tc>
                  <a:txBody>
                    <a:bodyPr/>
                    <a:lstStyle/>
                    <a:p>
                      <a:pPr algn="ctr"/>
                      <a:r>
                        <a:rPr lang="es-AR" sz="1200" dirty="0" smtClean="0"/>
                        <a:t>HORARIO</a:t>
                      </a:r>
                      <a:endParaRPr lang="es-AR" sz="1200" dirty="0">
                        <a:solidFill>
                          <a:schemeClr val="tx1"/>
                        </a:solidFill>
                      </a:endParaRPr>
                    </a:p>
                  </a:txBody>
                  <a:tcPr marT="34290" marB="34290" anchor="ctr"/>
                </a:tc>
                <a:tc>
                  <a:txBody>
                    <a:bodyPr/>
                    <a:lstStyle/>
                    <a:p>
                      <a:pPr algn="ctr"/>
                      <a:r>
                        <a:rPr lang="es-AR" sz="1200" dirty="0" smtClean="0"/>
                        <a:t>TEMA</a:t>
                      </a:r>
                      <a:endParaRPr lang="es-AR" sz="1200" dirty="0">
                        <a:solidFill>
                          <a:schemeClr val="tx1"/>
                        </a:solidFill>
                      </a:endParaRPr>
                    </a:p>
                  </a:txBody>
                  <a:tcPr marT="34290" marB="34290" anchor="ctr"/>
                </a:tc>
              </a:tr>
              <a:tr h="3517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smtClean="0">
                          <a:solidFill>
                            <a:schemeClr val="tx1"/>
                          </a:solidFill>
                        </a:rPr>
                        <a:t>8:30</a:t>
                      </a:r>
                    </a:p>
                  </a:txBody>
                  <a:tcPr marT="34290" marB="34290">
                    <a:solidFill>
                      <a:schemeClr val="bg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smtClean="0">
                          <a:solidFill>
                            <a:schemeClr val="tx1"/>
                          </a:solidFill>
                        </a:rPr>
                        <a:t>Desayuno</a:t>
                      </a:r>
                    </a:p>
                  </a:txBody>
                  <a:tcPr marT="34290" marB="34290">
                    <a:solidFill>
                      <a:schemeClr val="bg2">
                        <a:lumMod val="20000"/>
                        <a:lumOff val="80000"/>
                      </a:schemeClr>
                    </a:solidFill>
                  </a:tcPr>
                </a:tc>
              </a:tr>
              <a:tr h="4343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smtClean="0">
                          <a:solidFill>
                            <a:schemeClr val="dk1"/>
                          </a:solidFill>
                        </a:rPr>
                        <a:t>9</a:t>
                      </a:r>
                      <a:endParaRPr lang="es-AR" sz="1200" b="1" dirty="0" smtClean="0">
                        <a:solidFill>
                          <a:schemeClr val="tx1"/>
                        </a:solidFill>
                      </a:endParaRPr>
                    </a:p>
                  </a:txBody>
                  <a:tcPr marT="34290" marB="34290">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kern="1200" dirty="0" err="1" smtClean="0">
                          <a:solidFill>
                            <a:schemeClr val="tx1"/>
                          </a:solidFill>
                          <a:latin typeface="+mn-lt"/>
                          <a:ea typeface="+mn-ea"/>
                          <a:cs typeface="+mn-cs"/>
                        </a:rPr>
                        <a:t>Check</a:t>
                      </a:r>
                      <a:r>
                        <a:rPr lang="es-AR" sz="1200" b="1" kern="1200" dirty="0" smtClean="0">
                          <a:solidFill>
                            <a:schemeClr val="tx1"/>
                          </a:solidFill>
                          <a:latin typeface="+mn-lt"/>
                          <a:ea typeface="+mn-ea"/>
                          <a:cs typeface="+mn-cs"/>
                        </a:rPr>
                        <a:t> in</a:t>
                      </a:r>
                    </a:p>
                    <a:p>
                      <a:pPr marL="0" marR="0" indent="0" algn="ctr" defTabSz="914400" rtl="0" eaLnBrk="1" fontAlgn="auto" latinLnBrk="0" hangingPunct="1">
                        <a:lnSpc>
                          <a:spcPct val="100000"/>
                        </a:lnSpc>
                        <a:spcBef>
                          <a:spcPts val="0"/>
                        </a:spcBef>
                        <a:spcAft>
                          <a:spcPts val="0"/>
                        </a:spcAft>
                        <a:buClrTx/>
                        <a:buSzTx/>
                        <a:buFontTx/>
                        <a:buNone/>
                        <a:tabLst/>
                        <a:defRPr/>
                      </a:pPr>
                      <a:endParaRPr lang="es-AR" sz="1200" b="1" dirty="0" smtClean="0">
                        <a:solidFill>
                          <a:schemeClr val="tx1"/>
                        </a:solidFill>
                      </a:endParaRPr>
                    </a:p>
                  </a:txBody>
                  <a:tcPr marT="34290" marB="34290">
                    <a:noFill/>
                  </a:tcPr>
                </a:tc>
              </a:tr>
              <a:tr h="328487">
                <a:tc>
                  <a:txBody>
                    <a:bodyPr/>
                    <a:lstStyle/>
                    <a:p>
                      <a:pPr algn="ctr"/>
                      <a:r>
                        <a:rPr lang="es-AR" sz="1200" b="1" dirty="0" smtClean="0">
                          <a:solidFill>
                            <a:schemeClr val="dk1"/>
                          </a:solidFill>
                        </a:rPr>
                        <a:t>9:30</a:t>
                      </a:r>
                      <a:endParaRPr lang="es-AR" sz="1200" b="1" dirty="0">
                        <a:solidFill>
                          <a:schemeClr val="tx1"/>
                        </a:solidFill>
                      </a:endParaRPr>
                    </a:p>
                  </a:txBody>
                  <a:tcPr marT="34290" marB="34290">
                    <a:solidFill>
                      <a:schemeClr val="bg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kern="1200" dirty="0" smtClean="0">
                          <a:solidFill>
                            <a:schemeClr val="tx1"/>
                          </a:solidFill>
                          <a:latin typeface="+mn-lt"/>
                          <a:ea typeface="+mn-ea"/>
                          <a:cs typeface="+mn-cs"/>
                        </a:rPr>
                        <a:t>Confianza</a:t>
                      </a:r>
                      <a:r>
                        <a:rPr lang="es-AR" sz="1200" b="1" kern="1200" baseline="0" dirty="0" smtClean="0">
                          <a:solidFill>
                            <a:schemeClr val="tx1"/>
                          </a:solidFill>
                          <a:latin typeface="+mn-lt"/>
                          <a:ea typeface="+mn-ea"/>
                          <a:cs typeface="+mn-cs"/>
                        </a:rPr>
                        <a:t> y manejo  efectivo de</a:t>
                      </a:r>
                      <a:r>
                        <a:rPr lang="es-AR" sz="1200" b="1" kern="1200" dirty="0" smtClean="0">
                          <a:solidFill>
                            <a:schemeClr val="tx1"/>
                          </a:solidFill>
                          <a:latin typeface="+mn-lt"/>
                          <a:ea typeface="+mn-ea"/>
                          <a:cs typeface="+mn-cs"/>
                        </a:rPr>
                        <a:t> Inferencias</a:t>
                      </a:r>
                    </a:p>
                  </a:txBody>
                  <a:tcPr marT="34290" marB="34290">
                    <a:solidFill>
                      <a:schemeClr val="bg2">
                        <a:lumMod val="20000"/>
                        <a:lumOff val="80000"/>
                      </a:schemeClr>
                    </a:solidFill>
                  </a:tcPr>
                </a:tc>
              </a:tr>
              <a:tr h="251460">
                <a:tc>
                  <a:txBody>
                    <a:bodyPr/>
                    <a:lstStyle/>
                    <a:p>
                      <a:pPr algn="ctr"/>
                      <a:r>
                        <a:rPr lang="es-AR" sz="1200" b="1" dirty="0" smtClean="0"/>
                        <a:t>11</a:t>
                      </a:r>
                      <a:endParaRPr lang="es-AR" sz="1200" b="1" dirty="0">
                        <a:solidFill>
                          <a:schemeClr val="tx1"/>
                        </a:solidFill>
                      </a:endParaRPr>
                    </a:p>
                  </a:txBody>
                  <a:tcPr marT="34290" marB="34290">
                    <a:noFill/>
                  </a:tcPr>
                </a:tc>
                <a:tc>
                  <a:txBody>
                    <a:bodyPr/>
                    <a:lstStyle/>
                    <a:p>
                      <a:pPr algn="ctr"/>
                      <a:r>
                        <a:rPr lang="es-AR" sz="1200" b="1" dirty="0" smtClean="0"/>
                        <a:t>Corte y café</a:t>
                      </a:r>
                      <a:endParaRPr lang="es-AR" sz="1200" b="1" dirty="0">
                        <a:solidFill>
                          <a:schemeClr val="tx1"/>
                        </a:solidFill>
                      </a:endParaRPr>
                    </a:p>
                  </a:txBody>
                  <a:tcPr marT="34290" marB="34290">
                    <a:noFill/>
                  </a:tcPr>
                </a:tc>
              </a:tr>
              <a:tr h="328487">
                <a:tc>
                  <a:txBody>
                    <a:bodyPr/>
                    <a:lstStyle/>
                    <a:p>
                      <a:pPr algn="ctr"/>
                      <a:r>
                        <a:rPr lang="es-AR" sz="1200" b="1" dirty="0" smtClean="0"/>
                        <a:t>11:30</a:t>
                      </a:r>
                      <a:endParaRPr lang="es-AR" sz="1200" b="1" dirty="0">
                        <a:solidFill>
                          <a:schemeClr val="tx1"/>
                        </a:solidFill>
                      </a:endParaRPr>
                    </a:p>
                  </a:txBody>
                  <a:tcPr marT="34290" marB="34290">
                    <a:solidFill>
                      <a:schemeClr val="bg2">
                        <a:lumMod val="20000"/>
                        <a:lumOff val="80000"/>
                      </a:schemeClr>
                    </a:solidFill>
                  </a:tcPr>
                </a:tc>
                <a:tc>
                  <a:txBody>
                    <a:bodyPr/>
                    <a:lstStyle/>
                    <a:p>
                      <a:pPr algn="ctr"/>
                      <a:r>
                        <a:rPr lang="es-AR" sz="1200" b="1" dirty="0" smtClean="0">
                          <a:solidFill>
                            <a:schemeClr val="tx1"/>
                          </a:solidFill>
                        </a:rPr>
                        <a:t>Confianza y Comunicación auténtica</a:t>
                      </a:r>
                      <a:endParaRPr lang="es-AR" sz="1200" b="1" dirty="0">
                        <a:solidFill>
                          <a:schemeClr val="tx1"/>
                        </a:solidFill>
                      </a:endParaRPr>
                    </a:p>
                  </a:txBody>
                  <a:tcPr marT="34290" marB="34290">
                    <a:solidFill>
                      <a:schemeClr val="bg2">
                        <a:lumMod val="20000"/>
                        <a:lumOff val="80000"/>
                      </a:schemeClr>
                    </a:solidFill>
                  </a:tcPr>
                </a:tc>
              </a:tr>
              <a:tr h="251460">
                <a:tc>
                  <a:txBody>
                    <a:bodyPr/>
                    <a:lstStyle/>
                    <a:p>
                      <a:pPr algn="ctr"/>
                      <a:r>
                        <a:rPr lang="es-AR" sz="1200" b="1" dirty="0" smtClean="0"/>
                        <a:t>13</a:t>
                      </a:r>
                      <a:endParaRPr lang="es-AR" sz="1200" b="1" dirty="0">
                        <a:solidFill>
                          <a:schemeClr val="tx1"/>
                        </a:solidFill>
                      </a:endParaRPr>
                    </a:p>
                  </a:txBody>
                  <a:tcPr marT="34290" marB="34290">
                    <a:noFill/>
                  </a:tcPr>
                </a:tc>
                <a:tc>
                  <a:txBody>
                    <a:bodyPr/>
                    <a:lstStyle/>
                    <a:p>
                      <a:pPr algn="ctr"/>
                      <a:r>
                        <a:rPr lang="es-AR" sz="1200" b="1" dirty="0" smtClean="0"/>
                        <a:t>Almuerzo</a:t>
                      </a:r>
                      <a:endParaRPr lang="es-AR" sz="1200" b="1" dirty="0">
                        <a:solidFill>
                          <a:schemeClr val="tx1"/>
                        </a:solidFill>
                      </a:endParaRPr>
                    </a:p>
                  </a:txBody>
                  <a:tcPr marT="34290" marB="34290">
                    <a:noFill/>
                  </a:tcPr>
                </a:tc>
              </a:tr>
              <a:tr h="328487">
                <a:tc>
                  <a:txBody>
                    <a:bodyPr/>
                    <a:lstStyle/>
                    <a:p>
                      <a:pPr algn="ctr"/>
                      <a:r>
                        <a:rPr lang="es-AR" sz="1200" b="1" dirty="0" smtClean="0"/>
                        <a:t>14</a:t>
                      </a:r>
                      <a:endParaRPr lang="es-AR" sz="1200" b="1" dirty="0">
                        <a:solidFill>
                          <a:schemeClr val="tx1"/>
                        </a:solidFill>
                      </a:endParaRPr>
                    </a:p>
                  </a:txBody>
                  <a:tcPr marT="34290" marB="34290">
                    <a:solidFill>
                      <a:schemeClr val="bg2">
                        <a:lumMod val="20000"/>
                        <a:lumOff val="80000"/>
                      </a:schemeClr>
                    </a:solidFill>
                  </a:tcPr>
                </a:tc>
                <a:tc>
                  <a:txBody>
                    <a:bodyPr/>
                    <a:lstStyle/>
                    <a:p>
                      <a:pPr algn="ctr"/>
                      <a:r>
                        <a:rPr lang="es-AR" sz="1200" b="1" dirty="0" smtClean="0">
                          <a:solidFill>
                            <a:schemeClr val="tx1"/>
                          </a:solidFill>
                        </a:rPr>
                        <a:t>Resolución constructiva de conflictos</a:t>
                      </a:r>
                      <a:endParaRPr lang="es-AR" sz="1200" b="1" dirty="0">
                        <a:solidFill>
                          <a:schemeClr val="tx1"/>
                        </a:solidFill>
                      </a:endParaRPr>
                    </a:p>
                  </a:txBody>
                  <a:tcPr marT="34290" marB="34290">
                    <a:solidFill>
                      <a:schemeClr val="bg2">
                        <a:lumMod val="20000"/>
                        <a:lumOff val="80000"/>
                      </a:schemeClr>
                    </a:solidFill>
                  </a:tcPr>
                </a:tc>
              </a:tr>
              <a:tr h="251460">
                <a:tc>
                  <a:txBody>
                    <a:bodyPr/>
                    <a:lstStyle/>
                    <a:p>
                      <a:pPr algn="ctr"/>
                      <a:r>
                        <a:rPr lang="es-AR" sz="1200" b="1" dirty="0" smtClean="0"/>
                        <a:t>16</a:t>
                      </a:r>
                      <a:endParaRPr lang="es-AR" sz="1200" b="1" dirty="0">
                        <a:solidFill>
                          <a:schemeClr val="tx1"/>
                        </a:solidFill>
                      </a:endParaRPr>
                    </a:p>
                  </a:txBody>
                  <a:tcPr marT="34290" marB="34290">
                    <a:noFill/>
                  </a:tcPr>
                </a:tc>
                <a:tc>
                  <a:txBody>
                    <a:bodyPr/>
                    <a:lstStyle/>
                    <a:p>
                      <a:pPr algn="ctr"/>
                      <a:r>
                        <a:rPr lang="es-AR" sz="1200" b="1" dirty="0" smtClean="0"/>
                        <a:t>Corte y café</a:t>
                      </a:r>
                      <a:endParaRPr lang="es-AR" sz="1200" b="1" dirty="0">
                        <a:solidFill>
                          <a:schemeClr val="tx1"/>
                        </a:solidFill>
                      </a:endParaRPr>
                    </a:p>
                  </a:txBody>
                  <a:tcPr marT="34290" marB="34290">
                    <a:noFill/>
                  </a:tcPr>
                </a:tc>
              </a:tr>
              <a:tr h="328487">
                <a:tc>
                  <a:txBody>
                    <a:bodyPr/>
                    <a:lstStyle/>
                    <a:p>
                      <a:pPr algn="ctr"/>
                      <a:r>
                        <a:rPr lang="es-AR" sz="1200" b="1" dirty="0" smtClean="0">
                          <a:solidFill>
                            <a:schemeClr val="tx1"/>
                          </a:solidFill>
                        </a:rPr>
                        <a:t>16:15</a:t>
                      </a:r>
                      <a:endParaRPr lang="es-AR" sz="1200" b="1" dirty="0">
                        <a:solidFill>
                          <a:schemeClr val="tx1"/>
                        </a:solidFill>
                      </a:endParaRPr>
                    </a:p>
                  </a:txBody>
                  <a:tcPr marT="34290" marB="34290">
                    <a:solidFill>
                      <a:schemeClr val="bg2">
                        <a:lumMod val="20000"/>
                        <a:lumOff val="80000"/>
                      </a:schemeClr>
                    </a:solidFill>
                  </a:tcPr>
                </a:tc>
                <a:tc>
                  <a:txBody>
                    <a:bodyPr/>
                    <a:lstStyle/>
                    <a:p>
                      <a:pPr algn="ctr"/>
                      <a:r>
                        <a:rPr lang="es-AR" sz="1200" b="1" dirty="0" smtClean="0">
                          <a:solidFill>
                            <a:schemeClr val="tx1"/>
                          </a:solidFill>
                        </a:rPr>
                        <a:t>Revisión de acuerdos operativos del MT</a:t>
                      </a:r>
                    </a:p>
                  </a:txBody>
                  <a:tcPr marT="34290" marB="34290">
                    <a:solidFill>
                      <a:schemeClr val="bg2">
                        <a:lumMod val="20000"/>
                        <a:lumOff val="80000"/>
                      </a:schemeClr>
                    </a:solidFill>
                  </a:tcPr>
                </a:tc>
              </a:tr>
              <a:tr h="328487">
                <a:tc>
                  <a:txBody>
                    <a:bodyPr/>
                    <a:lstStyle/>
                    <a:p>
                      <a:pPr algn="ctr"/>
                      <a:r>
                        <a:rPr lang="es-AR" sz="1200" b="1" dirty="0" smtClean="0">
                          <a:solidFill>
                            <a:schemeClr val="tx1"/>
                          </a:solidFill>
                        </a:rPr>
                        <a:t>18</a:t>
                      </a:r>
                      <a:endParaRPr lang="es-AR" sz="1200" b="1" dirty="0">
                        <a:solidFill>
                          <a:schemeClr val="tx1"/>
                        </a:solidFill>
                      </a:endParaRPr>
                    </a:p>
                  </a:txBody>
                  <a:tcPr marT="34290" marB="34290">
                    <a:noFill/>
                  </a:tcPr>
                </a:tc>
                <a:tc>
                  <a:txBody>
                    <a:bodyPr/>
                    <a:lstStyle/>
                    <a:p>
                      <a:pPr algn="ctr"/>
                      <a:r>
                        <a:rPr lang="es-AR" sz="1200" b="1" dirty="0" smtClean="0">
                          <a:solidFill>
                            <a:schemeClr val="tx1"/>
                          </a:solidFill>
                        </a:rPr>
                        <a:t>Fin Taller</a:t>
                      </a:r>
                    </a:p>
                  </a:txBody>
                  <a:tcPr marT="34290" marB="34290">
                    <a:noFill/>
                  </a:tcPr>
                </a:tc>
              </a:tr>
            </a:tbl>
          </a:graphicData>
        </a:graphic>
      </p:graphicFrame>
      <p:sp>
        <p:nvSpPr>
          <p:cNvPr id="7"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
        <p:nvSpPr>
          <p:cNvPr id="8"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7</a:t>
            </a:fld>
            <a:endParaRPr lang="en-US" sz="800" dirty="0">
              <a:solidFill>
                <a:srgbClr val="B2B2B2"/>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79" name="Text Box 6"/>
          <p:cNvSpPr txBox="1">
            <a:spLocks noChangeArrowheads="1"/>
          </p:cNvSpPr>
          <p:nvPr/>
        </p:nvSpPr>
        <p:spPr bwMode="auto">
          <a:xfrm>
            <a:off x="4499992" y="3273828"/>
            <a:ext cx="4426212" cy="1569660"/>
          </a:xfrm>
          <a:prstGeom prst="rect">
            <a:avLst/>
          </a:prstGeom>
          <a:noFill/>
          <a:ln w="9525">
            <a:noFill/>
            <a:miter lim="800000"/>
            <a:headEnd/>
            <a:tailEnd/>
          </a:ln>
        </p:spPr>
        <p:txBody>
          <a:bodyPr wrap="none">
            <a:spAutoFit/>
          </a:bodyPr>
          <a:lstStyle/>
          <a:p>
            <a:pPr eaLnBrk="1" hangingPunct="1">
              <a:spcBef>
                <a:spcPct val="0"/>
              </a:spcBef>
            </a:pPr>
            <a:r>
              <a:rPr lang="en-US" sz="9600" dirty="0" err="1">
                <a:solidFill>
                  <a:srgbClr val="006600"/>
                </a:solidFill>
              </a:rPr>
              <a:t>víctima</a:t>
            </a:r>
            <a:endParaRPr lang="es-ES" sz="9600" dirty="0">
              <a:solidFill>
                <a:srgbClr val="006600"/>
              </a:solidFill>
            </a:endParaRPr>
          </a:p>
        </p:txBody>
      </p:sp>
      <p:sp>
        <p:nvSpPr>
          <p:cNvPr id="4" name="Rectangle 3"/>
          <p:cNvSpPr/>
          <p:nvPr/>
        </p:nvSpPr>
        <p:spPr bwMode="auto">
          <a:xfrm>
            <a:off x="323528" y="411510"/>
            <a:ext cx="8820472" cy="2160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pic>
        <p:nvPicPr>
          <p:cNvPr id="1176578" name="Picture 4" descr="iStock_000004879011Medium"/>
          <p:cNvPicPr>
            <a:picLocks noChangeAspect="1" noChangeArrowheads="1"/>
          </p:cNvPicPr>
          <p:nvPr/>
        </p:nvPicPr>
        <p:blipFill>
          <a:blip r:embed="rId3" cstate="print"/>
          <a:srcRect/>
          <a:stretch>
            <a:fillRect/>
          </a:stretch>
        </p:blipFill>
        <p:spPr bwMode="auto">
          <a:xfrm>
            <a:off x="-9619" y="-1418"/>
            <a:ext cx="4381211" cy="4877424"/>
          </a:xfrm>
          <a:prstGeom prst="rect">
            <a:avLst/>
          </a:prstGeom>
          <a:noFill/>
          <a:ln w="9525">
            <a:noFill/>
            <a:miter lim="800000"/>
            <a:headEnd/>
            <a:tailEnd/>
          </a:ln>
        </p:spPr>
      </p:pic>
      <p:sp>
        <p:nvSpPr>
          <p:cNvPr id="5"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Slide Number Placeholder 1"/>
          <p:cNvSpPr>
            <a:spLocks noGrp="1"/>
          </p:cNvSpPr>
          <p:nvPr>
            <p:ph type="sldNum" sz="quarter" idx="10"/>
          </p:nvPr>
        </p:nvSpPr>
        <p:spPr/>
        <p:txBody>
          <a:bodyPr/>
          <a:lstStyle/>
          <a:p>
            <a:pPr>
              <a:defRPr/>
            </a:pPr>
            <a:r>
              <a:rPr lang="en-US" smtClean="0">
                <a:solidFill>
                  <a:schemeClr val="bg1"/>
                </a:solidFill>
              </a:rPr>
              <a:t> PSA Corporate University </a:t>
            </a:r>
            <a:r>
              <a:rPr lang="en-US" smtClean="0">
                <a:solidFill>
                  <a:schemeClr val="accent4">
                    <a:lumMod val="60000"/>
                    <a:lumOff val="40000"/>
                  </a:schemeClr>
                </a:solidFill>
              </a:rPr>
              <a:t>|</a:t>
            </a:r>
            <a:r>
              <a:rPr lang="en-US" smtClean="0"/>
              <a:t> </a:t>
            </a:r>
            <a:fld id="{B562BDBD-34F9-49F1-98B5-751500D78356}" type="slidenum">
              <a:rPr lang="en-US" smtClean="0">
                <a:solidFill>
                  <a:srgbClr val="B2B2B2"/>
                </a:solidFill>
              </a:rPr>
              <a:pPr>
                <a:defRPr/>
              </a:pPr>
              <a:t>71</a:t>
            </a:fld>
            <a:endParaRPr lang="en-US" dirty="0">
              <a:solidFill>
                <a:srgbClr val="B2B2B2"/>
              </a:solidFill>
            </a:endParaRPr>
          </a:p>
        </p:txBody>
      </p:sp>
      <p:sp>
        <p:nvSpPr>
          <p:cNvPr id="3" name="Shape 648"/>
          <p:cNvSpPr txBox="1">
            <a:spLocks/>
          </p:cNvSpPr>
          <p:nvPr/>
        </p:nvSpPr>
        <p:spPr bwMode="auto">
          <a:xfrm>
            <a:off x="358526" y="684466"/>
            <a:ext cx="8389938" cy="4011910"/>
          </a:xfrm>
          <a:prstGeom prst="rect">
            <a:avLst/>
          </a:prstGeom>
          <a:noFill/>
          <a:ln w="9525">
            <a:noFill/>
            <a:miter lim="800000"/>
            <a:headEnd/>
            <a:tailEnd/>
          </a:ln>
        </p:spPr>
        <p:txBody>
          <a:bodyPr vert="horz" wrap="square" lIns="91375" tIns="91375" rIns="91375" bIns="91375" numCol="1" anchor="t" anchorCtr="0" compatLnSpc="1">
            <a:prstTxWarp prst="textNoShape">
              <a:avLst/>
            </a:prstTxWarp>
            <a:noAutofit/>
          </a:bodyPr>
          <a:lstStyle/>
          <a:p>
            <a:pPr marL="355600" marR="0" lvl="0" indent="-342900" algn="l" defTabSz="914400" rtl="0" eaLnBrk="0" fontAlgn="base" latinLnBrk="0" hangingPunct="0">
              <a:lnSpc>
                <a:spcPct val="100000"/>
              </a:lnSpc>
              <a:spcBef>
                <a:spcPts val="600"/>
              </a:spcBef>
              <a:spcAft>
                <a:spcPts val="0"/>
              </a:spcAft>
              <a:buClr>
                <a:schemeClr val="accent2"/>
              </a:buClr>
              <a:buSzPct val="100000"/>
              <a:buFont typeface="Arial"/>
              <a:buAutoNum type="arabicPeriod"/>
              <a:tabLst/>
              <a:defRPr/>
            </a:pPr>
            <a:r>
              <a:rPr kumimoji="0" lang="es-AR" sz="1400" b="1" i="0" u="none" strike="noStrike" kern="0" cap="none" spc="0" normalizeH="0" baseline="0" noProof="0" dirty="0" smtClean="0">
                <a:ln>
                  <a:noFill/>
                </a:ln>
                <a:solidFill>
                  <a:srgbClr val="002960"/>
                </a:solidFill>
                <a:effectLst/>
                <a:uLnTx/>
                <a:uFillTx/>
                <a:latin typeface="Arial"/>
                <a:ea typeface="Arial"/>
                <a:cs typeface="Arial"/>
                <a:sym typeface="Arial"/>
              </a:rPr>
              <a:t>Trabajen en parejas (“A” y “B”).</a:t>
            </a:r>
          </a:p>
          <a:p>
            <a:pPr marL="355600" marR="0" lvl="0" indent="-342900" algn="l" defTabSz="914400" rtl="0" eaLnBrk="0" fontAlgn="base" latinLnBrk="0" hangingPunct="0">
              <a:lnSpc>
                <a:spcPct val="100000"/>
              </a:lnSpc>
              <a:spcBef>
                <a:spcPts val="600"/>
              </a:spcBef>
              <a:spcAft>
                <a:spcPts val="0"/>
              </a:spcAft>
              <a:buClr>
                <a:schemeClr val="accent2"/>
              </a:buClr>
              <a:buSzPct val="100000"/>
              <a:buFont typeface="Arial"/>
              <a:buAutoNum type="arabicPeriod"/>
              <a:tabLst/>
              <a:defRPr/>
            </a:pPr>
            <a:r>
              <a:rPr kumimoji="0" lang="es-AR" sz="1400" b="1" i="0" u="none" strike="noStrike" kern="0" cap="none" spc="0" normalizeH="0" baseline="0" noProof="0" dirty="0" smtClean="0">
                <a:ln>
                  <a:noFill/>
                </a:ln>
                <a:solidFill>
                  <a:srgbClr val="002960"/>
                </a:solidFill>
                <a:effectLst/>
                <a:uLnTx/>
                <a:uFillTx/>
                <a:latin typeface="Arial"/>
                <a:ea typeface="Arial"/>
                <a:cs typeface="Arial"/>
                <a:sym typeface="Arial"/>
              </a:rPr>
              <a:t>“A” piensa en una situación problemática o insatisfactoria presente (o pasada). Cuanto peor la situación, mejor.</a:t>
            </a:r>
          </a:p>
          <a:p>
            <a:pPr marL="355600" marR="0" lvl="0" indent="-342900" algn="l" defTabSz="914400" rtl="0" eaLnBrk="0" fontAlgn="base" latinLnBrk="0" hangingPunct="0">
              <a:lnSpc>
                <a:spcPct val="100000"/>
              </a:lnSpc>
              <a:spcBef>
                <a:spcPts val="600"/>
              </a:spcBef>
              <a:spcAft>
                <a:spcPts val="0"/>
              </a:spcAft>
              <a:buClr>
                <a:schemeClr val="accent2"/>
              </a:buClr>
              <a:buSzPct val="100000"/>
              <a:buFont typeface="Arial"/>
              <a:buAutoNum type="arabicPeriod"/>
              <a:tabLst/>
              <a:defRPr/>
            </a:pPr>
            <a:r>
              <a:rPr kumimoji="0" lang="es-AR" sz="1400" b="1" i="0" u="none" strike="noStrike" kern="0" cap="none" spc="0" normalizeH="0" baseline="0" noProof="0" dirty="0" smtClean="0">
                <a:ln>
                  <a:noFill/>
                </a:ln>
                <a:solidFill>
                  <a:srgbClr val="002960"/>
                </a:solidFill>
                <a:effectLst/>
                <a:uLnTx/>
                <a:uFillTx/>
                <a:latin typeface="Arial"/>
                <a:ea typeface="Arial"/>
                <a:cs typeface="Arial"/>
                <a:sym typeface="Arial"/>
              </a:rPr>
              <a:t>“B” indaga la situación de “A” usando las siguientes preguntas (al responder, “A” toma un rol de víctima  100% ).</a:t>
            </a:r>
          </a:p>
          <a:p>
            <a:pPr marL="569913" marR="0" lvl="1" indent="-239712" algn="l" defTabSz="914400" rtl="0" eaLnBrk="0" fontAlgn="base" latinLnBrk="0" hangingPunct="0">
              <a:lnSpc>
                <a:spcPct val="125000"/>
              </a:lnSpc>
              <a:spcBef>
                <a:spcPts val="600"/>
              </a:spcBef>
              <a:spcAft>
                <a:spcPts val="0"/>
              </a:spcAft>
              <a:buClr>
                <a:schemeClr val="accent4"/>
              </a:buClr>
              <a:buSzPct val="100000"/>
              <a:buFont typeface="Arial"/>
              <a:buChar char="•"/>
              <a:tabLst/>
              <a:defRPr/>
            </a:pPr>
            <a:r>
              <a:rPr kumimoji="0" lang="es-AR" sz="1400" b="0" i="1" u="none" strike="noStrike" kern="0" cap="none" spc="0" normalizeH="0" baseline="0" noProof="0" dirty="0" smtClean="0">
                <a:ln>
                  <a:noFill/>
                </a:ln>
                <a:solidFill>
                  <a:srgbClr val="002960"/>
                </a:solidFill>
                <a:effectLst/>
                <a:uLnTx/>
                <a:uFillTx/>
                <a:latin typeface="Arial"/>
                <a:ea typeface="Arial"/>
                <a:cs typeface="Arial"/>
                <a:sym typeface="Arial"/>
              </a:rPr>
              <a:t>¿Que</a:t>
            </a:r>
            <a:r>
              <a:rPr kumimoji="0" lang="es-AR" sz="1400" b="0" i="1" u="none" strike="noStrike" kern="0" cap="none" spc="0" normalizeH="0" baseline="0" noProof="0" dirty="0" smtClean="0">
                <a:ln>
                  <a:noFill/>
                </a:ln>
                <a:solidFill>
                  <a:srgbClr val="FF6600"/>
                </a:solidFill>
                <a:effectLst/>
                <a:uLnTx/>
                <a:uFillTx/>
                <a:latin typeface="Arial"/>
                <a:ea typeface="Arial"/>
                <a:cs typeface="Arial"/>
                <a:sym typeface="Arial"/>
              </a:rPr>
              <a:t> </a:t>
            </a:r>
            <a:r>
              <a:rPr kumimoji="0" lang="es-AR" sz="1400" b="0" i="1" u="none" strike="noStrike" kern="0" cap="none" spc="0" normalizeH="0" baseline="0" noProof="0" dirty="0" smtClean="0">
                <a:ln>
                  <a:noFill/>
                </a:ln>
                <a:solidFill>
                  <a:schemeClr val="accent4"/>
                </a:solidFill>
                <a:effectLst/>
                <a:uLnTx/>
                <a:uFillTx/>
                <a:latin typeface="Arial"/>
                <a:ea typeface="Arial"/>
                <a:cs typeface="Arial"/>
                <a:sym typeface="Arial"/>
              </a:rPr>
              <a:t>te</a:t>
            </a:r>
            <a:r>
              <a:rPr kumimoji="0" lang="es-AR" sz="1400" b="0" i="1" u="none" strike="noStrike" kern="0" cap="none" spc="0" normalizeH="0" baseline="0" noProof="0" dirty="0" smtClean="0">
                <a:ln>
                  <a:noFill/>
                </a:ln>
                <a:solidFill>
                  <a:srgbClr val="FF6600"/>
                </a:solidFill>
                <a:effectLst/>
                <a:uLnTx/>
                <a:uFillTx/>
                <a:latin typeface="Arial"/>
                <a:ea typeface="Arial"/>
                <a:cs typeface="Arial"/>
                <a:sym typeface="Arial"/>
              </a:rPr>
              <a:t> </a:t>
            </a:r>
            <a:r>
              <a:rPr kumimoji="0" lang="es-AR" sz="1400" b="0" i="1" u="none" strike="noStrike" kern="0" cap="none" spc="0" normalizeH="0" baseline="0" noProof="0" dirty="0" smtClean="0">
                <a:ln>
                  <a:noFill/>
                </a:ln>
                <a:solidFill>
                  <a:srgbClr val="002960"/>
                </a:solidFill>
                <a:effectLst/>
                <a:uLnTx/>
                <a:uFillTx/>
                <a:latin typeface="Arial"/>
                <a:ea typeface="Arial"/>
                <a:cs typeface="Arial"/>
                <a:sym typeface="Arial"/>
              </a:rPr>
              <a:t>pasó?</a:t>
            </a:r>
          </a:p>
          <a:p>
            <a:pPr marL="569913" marR="0" lvl="1" indent="-239712" algn="l" defTabSz="914400" rtl="0" eaLnBrk="0" fontAlgn="base" latinLnBrk="0" hangingPunct="0">
              <a:lnSpc>
                <a:spcPct val="125000"/>
              </a:lnSpc>
              <a:spcBef>
                <a:spcPts val="600"/>
              </a:spcBef>
              <a:spcAft>
                <a:spcPts val="0"/>
              </a:spcAft>
              <a:buClr>
                <a:schemeClr val="accent4"/>
              </a:buClr>
              <a:buSzPct val="100000"/>
              <a:buFont typeface="Arial"/>
              <a:buChar char="•"/>
              <a:tabLst/>
              <a:defRPr/>
            </a:pPr>
            <a:r>
              <a:rPr kumimoji="0" lang="es-AR" sz="1400" b="0" i="1" u="none" strike="noStrike" kern="0" cap="none" spc="0" normalizeH="0" baseline="0" noProof="0" dirty="0" smtClean="0">
                <a:ln>
                  <a:noFill/>
                </a:ln>
                <a:solidFill>
                  <a:srgbClr val="002960"/>
                </a:solidFill>
                <a:effectLst/>
                <a:uLnTx/>
                <a:uFillTx/>
                <a:latin typeface="Arial"/>
                <a:ea typeface="Arial"/>
                <a:cs typeface="Arial"/>
                <a:sym typeface="Arial"/>
              </a:rPr>
              <a:t>¿De quién es la </a:t>
            </a:r>
            <a:r>
              <a:rPr kumimoji="0" lang="es-AR" sz="1400" b="0" i="1" u="none" strike="noStrike" kern="0" cap="none" spc="0" normalizeH="0" baseline="0" noProof="0" dirty="0" smtClean="0">
                <a:ln>
                  <a:noFill/>
                </a:ln>
                <a:solidFill>
                  <a:schemeClr val="accent4"/>
                </a:solidFill>
                <a:effectLst/>
                <a:uLnTx/>
                <a:uFillTx/>
                <a:latin typeface="Arial"/>
                <a:ea typeface="Arial"/>
                <a:cs typeface="Arial"/>
                <a:sym typeface="Arial"/>
              </a:rPr>
              <a:t>culpa</a:t>
            </a:r>
            <a:r>
              <a:rPr kumimoji="0" lang="es-AR" sz="1400" b="0" i="1" u="none" strike="noStrike" kern="0" cap="none" spc="0" normalizeH="0" baseline="0" noProof="0" dirty="0" smtClean="0">
                <a:ln>
                  <a:noFill/>
                </a:ln>
                <a:solidFill>
                  <a:srgbClr val="002960"/>
                </a:solidFill>
                <a:effectLst/>
                <a:uLnTx/>
                <a:uFillTx/>
                <a:latin typeface="Arial"/>
                <a:ea typeface="Arial"/>
                <a:cs typeface="Arial"/>
                <a:sym typeface="Arial"/>
              </a:rPr>
              <a:t>?</a:t>
            </a:r>
          </a:p>
          <a:p>
            <a:pPr marL="569913" marR="0" lvl="1" indent="-239712" algn="l" defTabSz="914400" rtl="0" eaLnBrk="0" fontAlgn="base" latinLnBrk="0" hangingPunct="0">
              <a:lnSpc>
                <a:spcPct val="125000"/>
              </a:lnSpc>
              <a:spcBef>
                <a:spcPts val="600"/>
              </a:spcBef>
              <a:spcAft>
                <a:spcPts val="0"/>
              </a:spcAft>
              <a:buClr>
                <a:schemeClr val="accent4"/>
              </a:buClr>
              <a:buSzPct val="100000"/>
              <a:buFont typeface="Arial"/>
              <a:buChar char="•"/>
              <a:tabLst/>
              <a:defRPr/>
            </a:pPr>
            <a:r>
              <a:rPr kumimoji="0" lang="es-AR" sz="1400" b="0" i="1" u="none" strike="noStrike" kern="0" cap="none" spc="0" normalizeH="0" baseline="0" noProof="0" dirty="0" smtClean="0">
                <a:ln>
                  <a:noFill/>
                </a:ln>
                <a:solidFill>
                  <a:srgbClr val="002960"/>
                </a:solidFill>
                <a:effectLst/>
                <a:uLnTx/>
                <a:uFillTx/>
                <a:latin typeface="Arial"/>
                <a:ea typeface="Arial"/>
                <a:cs typeface="Arial"/>
                <a:sym typeface="Arial"/>
              </a:rPr>
              <a:t>¿Qué </a:t>
            </a:r>
            <a:r>
              <a:rPr kumimoji="0" lang="es-AR" sz="1400" b="0" i="1" u="none" strike="noStrike" kern="0" cap="none" spc="0" normalizeH="0" baseline="0" noProof="0" dirty="0" smtClean="0">
                <a:ln>
                  <a:noFill/>
                </a:ln>
                <a:solidFill>
                  <a:schemeClr val="accent4"/>
                </a:solidFill>
                <a:effectLst/>
                <a:uLnTx/>
                <a:uFillTx/>
                <a:latin typeface="Arial"/>
                <a:ea typeface="Arial"/>
                <a:cs typeface="Arial"/>
                <a:sym typeface="Arial"/>
              </a:rPr>
              <a:t>daño</a:t>
            </a:r>
            <a:r>
              <a:rPr kumimoji="0" lang="es-AR" sz="1400" b="0" i="1" u="none" strike="noStrike" kern="0" cap="none" spc="0" normalizeH="0" baseline="0" noProof="0" dirty="0" smtClean="0">
                <a:ln>
                  <a:noFill/>
                </a:ln>
                <a:solidFill>
                  <a:srgbClr val="002960"/>
                </a:solidFill>
                <a:effectLst/>
                <a:uLnTx/>
                <a:uFillTx/>
                <a:latin typeface="Arial"/>
                <a:ea typeface="Arial"/>
                <a:cs typeface="Arial"/>
                <a:sym typeface="Arial"/>
              </a:rPr>
              <a:t> te causó?</a:t>
            </a:r>
          </a:p>
          <a:p>
            <a:pPr marL="569913" marR="0" lvl="1" indent="-239712" algn="l" defTabSz="914400" rtl="0" eaLnBrk="0" fontAlgn="base" latinLnBrk="0" hangingPunct="0">
              <a:lnSpc>
                <a:spcPct val="125000"/>
              </a:lnSpc>
              <a:spcBef>
                <a:spcPts val="600"/>
              </a:spcBef>
              <a:spcAft>
                <a:spcPts val="0"/>
              </a:spcAft>
              <a:buClr>
                <a:schemeClr val="accent4"/>
              </a:buClr>
              <a:buSzPct val="100000"/>
              <a:buFont typeface="Arial"/>
              <a:buChar char="•"/>
              <a:tabLst/>
              <a:defRPr/>
            </a:pPr>
            <a:r>
              <a:rPr kumimoji="0" lang="es-AR" sz="1400" b="0" i="1" u="none" strike="noStrike" kern="0" cap="none" spc="0" normalizeH="0" baseline="0" noProof="0" dirty="0" smtClean="0">
                <a:ln>
                  <a:noFill/>
                </a:ln>
                <a:solidFill>
                  <a:srgbClr val="002960"/>
                </a:solidFill>
                <a:effectLst/>
                <a:uLnTx/>
                <a:uFillTx/>
                <a:latin typeface="Arial"/>
                <a:ea typeface="Arial"/>
                <a:cs typeface="Arial"/>
                <a:sym typeface="Arial"/>
              </a:rPr>
              <a:t>¿En lugar de esto, qué </a:t>
            </a:r>
            <a:r>
              <a:rPr kumimoji="0" lang="es-AR" sz="1400" b="0" i="1" u="none" strike="noStrike" kern="0" cap="none" spc="0" normalizeH="0" baseline="0" noProof="0" dirty="0" smtClean="0">
                <a:ln>
                  <a:noFill/>
                </a:ln>
                <a:solidFill>
                  <a:schemeClr val="accent4"/>
                </a:solidFill>
                <a:effectLst/>
                <a:uLnTx/>
                <a:uFillTx/>
                <a:latin typeface="Arial"/>
                <a:ea typeface="Arial"/>
                <a:cs typeface="Arial"/>
                <a:sym typeface="Arial"/>
              </a:rPr>
              <a:t>debería</a:t>
            </a:r>
            <a:r>
              <a:rPr kumimoji="0" lang="es-AR" sz="1400" b="0" i="1" u="none" strike="noStrike" kern="0" cap="none" spc="0" normalizeH="0" baseline="0" noProof="0" dirty="0" smtClean="0">
                <a:ln>
                  <a:noFill/>
                </a:ln>
                <a:solidFill>
                  <a:srgbClr val="002960"/>
                </a:solidFill>
                <a:effectLst/>
                <a:uLnTx/>
                <a:uFillTx/>
                <a:latin typeface="Arial"/>
                <a:ea typeface="Arial"/>
                <a:cs typeface="Arial"/>
                <a:sym typeface="Arial"/>
              </a:rPr>
              <a:t> haber hecho esta persona? / ¿Qué debería haber pasado? </a:t>
            </a:r>
          </a:p>
          <a:p>
            <a:pPr marL="569913" marR="0" lvl="1" indent="-239712" algn="l" defTabSz="914400" rtl="0" eaLnBrk="0" fontAlgn="base" latinLnBrk="0" hangingPunct="0">
              <a:lnSpc>
                <a:spcPct val="125000"/>
              </a:lnSpc>
              <a:spcBef>
                <a:spcPts val="600"/>
              </a:spcBef>
              <a:spcAft>
                <a:spcPts val="0"/>
              </a:spcAft>
              <a:buClr>
                <a:schemeClr val="accent4"/>
              </a:buClr>
              <a:buSzPct val="100000"/>
              <a:buFont typeface="Arial"/>
              <a:buChar char="•"/>
              <a:tabLst/>
              <a:defRPr/>
            </a:pPr>
            <a:r>
              <a:rPr kumimoji="0" lang="es-AR" sz="1400" b="0" i="1" u="none" strike="noStrike" kern="0" cap="none" spc="0" normalizeH="0" baseline="0" noProof="0" dirty="0" smtClean="0">
                <a:ln>
                  <a:noFill/>
                </a:ln>
                <a:solidFill>
                  <a:srgbClr val="002960"/>
                </a:solidFill>
                <a:effectLst/>
                <a:uLnTx/>
                <a:uFillTx/>
                <a:latin typeface="Arial"/>
                <a:ea typeface="Arial"/>
                <a:cs typeface="Arial"/>
                <a:sym typeface="Arial"/>
              </a:rPr>
              <a:t>¿Qué </a:t>
            </a:r>
            <a:r>
              <a:rPr kumimoji="0" lang="es-AR" sz="1400" b="0" i="1" u="none" strike="noStrike" kern="0" cap="none" spc="0" normalizeH="0" baseline="0" noProof="0" dirty="0" smtClean="0">
                <a:ln>
                  <a:noFill/>
                </a:ln>
                <a:solidFill>
                  <a:schemeClr val="accent4"/>
                </a:solidFill>
                <a:effectLst/>
                <a:uLnTx/>
                <a:uFillTx/>
                <a:latin typeface="Arial"/>
                <a:ea typeface="Arial"/>
                <a:cs typeface="Arial"/>
                <a:sym typeface="Arial"/>
              </a:rPr>
              <a:t>debería</a:t>
            </a:r>
            <a:r>
              <a:rPr kumimoji="0" lang="es-AR" sz="1400" b="0" i="1" u="none" strike="noStrike" kern="0" cap="none" spc="0" normalizeH="0" baseline="0" noProof="0" dirty="0" smtClean="0">
                <a:ln>
                  <a:noFill/>
                </a:ln>
                <a:solidFill>
                  <a:srgbClr val="FF0000"/>
                </a:solidFill>
                <a:effectLst/>
                <a:uLnTx/>
                <a:uFillTx/>
                <a:latin typeface="Arial"/>
                <a:ea typeface="Arial"/>
                <a:cs typeface="Arial"/>
                <a:sym typeface="Arial"/>
              </a:rPr>
              <a:t> </a:t>
            </a:r>
            <a:r>
              <a:rPr kumimoji="0" lang="es-AR" sz="1400" b="0" i="1" u="none" strike="noStrike" kern="0" cap="none" spc="0" normalizeH="0" baseline="0" noProof="0" dirty="0" smtClean="0">
                <a:ln>
                  <a:noFill/>
                </a:ln>
                <a:solidFill>
                  <a:schemeClr val="accent4"/>
                </a:solidFill>
                <a:effectLst/>
                <a:uLnTx/>
                <a:uFillTx/>
                <a:latin typeface="Arial"/>
                <a:ea typeface="Arial"/>
                <a:cs typeface="Arial"/>
                <a:sym typeface="Arial"/>
              </a:rPr>
              <a:t>hacer</a:t>
            </a:r>
            <a:r>
              <a:rPr kumimoji="0" lang="es-AR" sz="1400" b="0" i="1" u="none" strike="noStrike" kern="0" cap="none" spc="0" normalizeH="0" baseline="0" noProof="0" dirty="0" smtClean="0">
                <a:ln>
                  <a:noFill/>
                </a:ln>
                <a:solidFill>
                  <a:srgbClr val="FF0000"/>
                </a:solidFill>
                <a:effectLst/>
                <a:uLnTx/>
                <a:uFillTx/>
                <a:latin typeface="Arial"/>
                <a:ea typeface="Arial"/>
                <a:cs typeface="Arial"/>
                <a:sym typeface="Arial"/>
              </a:rPr>
              <a:t> </a:t>
            </a:r>
            <a:r>
              <a:rPr kumimoji="0" lang="es-AR" sz="1400" b="0" i="1" u="none" strike="noStrike" kern="0" cap="none" spc="0" normalizeH="0" baseline="0" noProof="0" dirty="0" smtClean="0">
                <a:ln>
                  <a:noFill/>
                </a:ln>
                <a:solidFill>
                  <a:srgbClr val="002960"/>
                </a:solidFill>
                <a:effectLst/>
                <a:uLnTx/>
                <a:uFillTx/>
                <a:latin typeface="Arial"/>
                <a:ea typeface="Arial"/>
                <a:cs typeface="Arial"/>
                <a:sym typeface="Arial"/>
              </a:rPr>
              <a:t>ahora esta persona para reparar el daño? / ¿Qué debería pasar ahora para que no sufras más?</a:t>
            </a:r>
          </a:p>
          <a:p>
            <a:pPr marL="355600" marR="0" lvl="0" indent="-342900" algn="l" defTabSz="914400" rtl="0" eaLnBrk="0" fontAlgn="base" latinLnBrk="0" hangingPunct="0">
              <a:lnSpc>
                <a:spcPct val="111111"/>
              </a:lnSpc>
              <a:spcBef>
                <a:spcPts val="600"/>
              </a:spcBef>
              <a:spcAft>
                <a:spcPts val="0"/>
              </a:spcAft>
              <a:buClr>
                <a:schemeClr val="accent2"/>
              </a:buClr>
              <a:buSzPct val="100000"/>
              <a:buFont typeface="Arial"/>
              <a:buAutoNum type="arabicPeriod"/>
              <a:tabLst/>
              <a:defRPr/>
            </a:pPr>
            <a:r>
              <a:rPr kumimoji="0" lang="es-AR" sz="1400" b="1" i="0" u="none" strike="noStrike" kern="0" cap="none" spc="0" normalizeH="0" baseline="0" noProof="0" dirty="0" smtClean="0">
                <a:ln>
                  <a:noFill/>
                </a:ln>
                <a:solidFill>
                  <a:srgbClr val="002960"/>
                </a:solidFill>
                <a:effectLst/>
                <a:uLnTx/>
                <a:uFillTx/>
                <a:latin typeface="Arial"/>
                <a:ea typeface="Arial"/>
                <a:cs typeface="Arial"/>
                <a:sym typeface="Arial"/>
              </a:rPr>
              <a:t>Intercambien roles</a:t>
            </a:r>
            <a:r>
              <a:rPr kumimoji="0" lang="es-AR" sz="1400" b="1" i="0" u="none" strike="noStrike" kern="0" cap="none" spc="0" normalizeH="0" noProof="0" dirty="0" smtClean="0">
                <a:ln>
                  <a:noFill/>
                </a:ln>
                <a:solidFill>
                  <a:srgbClr val="002960"/>
                </a:solidFill>
                <a:effectLst/>
                <a:uLnTx/>
                <a:uFillTx/>
                <a:latin typeface="Arial"/>
                <a:ea typeface="Arial"/>
                <a:cs typeface="Arial"/>
                <a:sym typeface="Arial"/>
              </a:rPr>
              <a:t> y repiten los pasos 2. y 3.</a:t>
            </a:r>
            <a:endParaRPr kumimoji="0" lang="es-AR" sz="1400" b="1" i="0" u="none" strike="noStrike" kern="0" cap="none" spc="0" normalizeH="0" baseline="0" noProof="0" dirty="0" smtClean="0">
              <a:ln>
                <a:noFill/>
              </a:ln>
              <a:solidFill>
                <a:srgbClr val="002960"/>
              </a:solidFill>
              <a:effectLst/>
              <a:uLnTx/>
              <a:uFillTx/>
              <a:latin typeface="Arial"/>
              <a:ea typeface="Arial"/>
              <a:cs typeface="Arial"/>
              <a:sym typeface="Arial"/>
            </a:endParaRPr>
          </a:p>
          <a:p>
            <a:pPr marL="355600" marR="0" lvl="0" indent="-342900" algn="l" defTabSz="914400" rtl="0" eaLnBrk="0" fontAlgn="base" latinLnBrk="0" hangingPunct="0">
              <a:lnSpc>
                <a:spcPct val="111111"/>
              </a:lnSpc>
              <a:spcBef>
                <a:spcPts val="600"/>
              </a:spcBef>
              <a:spcAft>
                <a:spcPts val="0"/>
              </a:spcAft>
              <a:buClr>
                <a:schemeClr val="accent2"/>
              </a:buClr>
              <a:buSzPct val="100000"/>
              <a:buFont typeface="Arial"/>
              <a:buAutoNum type="arabicPeriod"/>
              <a:tabLst/>
              <a:defRPr/>
            </a:pPr>
            <a:r>
              <a:rPr kumimoji="0" lang="es-AR" sz="1400" b="1" i="0" u="none" strike="noStrike" kern="0" cap="none" spc="0" normalizeH="0" baseline="0" noProof="0" dirty="0" smtClean="0">
                <a:ln>
                  <a:noFill/>
                </a:ln>
                <a:solidFill>
                  <a:srgbClr val="002960"/>
                </a:solidFill>
                <a:effectLst/>
                <a:uLnTx/>
                <a:uFillTx/>
                <a:latin typeface="Arial"/>
                <a:ea typeface="Arial"/>
                <a:cs typeface="Arial"/>
                <a:sym typeface="Arial"/>
              </a:rPr>
              <a:t>Conversen al final 5’ sobre cómo impacta este abordaje de la situación en su efectividad.</a:t>
            </a:r>
            <a:endParaRPr kumimoji="0" lang="es-AR" b="1" i="0" u="none" strike="noStrike" kern="0" cap="none" spc="0" normalizeH="0" baseline="0" noProof="0" dirty="0">
              <a:ln>
                <a:noFill/>
              </a:ln>
              <a:solidFill>
                <a:srgbClr val="002960"/>
              </a:solidFill>
              <a:effectLst/>
              <a:uLnTx/>
              <a:uFillTx/>
              <a:latin typeface="Arial"/>
              <a:ea typeface="Arial"/>
              <a:cs typeface="Arial"/>
              <a:sym typeface="Arial"/>
            </a:endParaRPr>
          </a:p>
        </p:txBody>
      </p:sp>
      <p:sp>
        <p:nvSpPr>
          <p:cNvPr id="4" name="Rectangle 2"/>
          <p:cNvSpPr txBox="1">
            <a:spLocks noChangeArrowheads="1"/>
          </p:cNvSpPr>
          <p:nvPr/>
        </p:nvSpPr>
        <p:spPr bwMode="auto">
          <a:xfrm>
            <a:off x="279407" y="-3532"/>
            <a:ext cx="8685213"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2800" b="1" i="0" u="none" strike="noStrike" kern="0" cap="none" spc="0" normalizeH="0" baseline="0" noProof="0" smtClean="0">
                <a:ln>
                  <a:noFill/>
                </a:ln>
                <a:solidFill>
                  <a:srgbClr val="002D62"/>
                </a:solidFill>
                <a:effectLst/>
                <a:uLnTx/>
                <a:uFillTx/>
                <a:latin typeface="+mj-lt"/>
                <a:ea typeface="+mj-ea"/>
                <a:cs typeface="+mj-cs"/>
              </a:rPr>
              <a:t>ejercicio: alimentando a la victima</a:t>
            </a:r>
            <a:endParaRPr kumimoji="0" lang="es-AR" sz="2800" b="1" i="0" u="none" strike="noStrike" kern="0" cap="none" spc="0" normalizeH="0" baseline="0" noProof="0" dirty="0" smtClean="0">
              <a:ln>
                <a:noFill/>
              </a:ln>
              <a:solidFill>
                <a:srgbClr val="002D62"/>
              </a:solidFill>
              <a:effectLst/>
              <a:uLnTx/>
              <a:uFillTx/>
              <a:latin typeface="+mj-lt"/>
              <a:ea typeface="+mj-ea"/>
              <a:cs typeface="+mj-cs"/>
            </a:endParaRPr>
          </a:p>
        </p:txBody>
      </p:sp>
      <p:sp>
        <p:nvSpPr>
          <p:cNvPr id="6"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Text Box 2"/>
          <p:cNvSpPr txBox="1">
            <a:spLocks noChangeArrowheads="1"/>
          </p:cNvSpPr>
          <p:nvPr/>
        </p:nvSpPr>
        <p:spPr bwMode="auto">
          <a:xfrm>
            <a:off x="1998670" y="915566"/>
            <a:ext cx="5144357" cy="1569660"/>
          </a:xfrm>
          <a:prstGeom prst="rect">
            <a:avLst/>
          </a:prstGeom>
          <a:noFill/>
          <a:ln w="9525">
            <a:noFill/>
            <a:miter lim="800000"/>
            <a:headEnd/>
            <a:tailEnd/>
          </a:ln>
        </p:spPr>
        <p:txBody>
          <a:bodyPr wrap="none">
            <a:spAutoFit/>
          </a:bodyPr>
          <a:lstStyle/>
          <a:p>
            <a:pPr eaLnBrk="1" hangingPunct="1">
              <a:spcBef>
                <a:spcPct val="0"/>
              </a:spcBef>
            </a:pPr>
            <a:r>
              <a:rPr lang="en-US" sz="9600">
                <a:solidFill>
                  <a:schemeClr val="tx1"/>
                </a:solidFill>
              </a:rPr>
              <a:t>y = f(x,z)</a:t>
            </a:r>
            <a:endParaRPr lang="es-ES" sz="9600">
              <a:solidFill>
                <a:schemeClr val="tx1"/>
              </a:solidFill>
            </a:endParaRPr>
          </a:p>
        </p:txBody>
      </p:sp>
      <p:sp>
        <p:nvSpPr>
          <p:cNvPr id="1166339" name="Text Box 3"/>
          <p:cNvSpPr txBox="1">
            <a:spLocks noChangeArrowheads="1"/>
          </p:cNvSpPr>
          <p:nvPr/>
        </p:nvSpPr>
        <p:spPr bwMode="auto">
          <a:xfrm>
            <a:off x="2049470" y="2815803"/>
            <a:ext cx="5408853" cy="1446550"/>
          </a:xfrm>
          <a:prstGeom prst="rect">
            <a:avLst/>
          </a:prstGeom>
          <a:noFill/>
          <a:ln w="9525">
            <a:noFill/>
            <a:miter lim="800000"/>
            <a:headEnd/>
            <a:tailEnd/>
          </a:ln>
        </p:spPr>
        <p:txBody>
          <a:bodyPr wrap="none">
            <a:spAutoFit/>
          </a:bodyPr>
          <a:lstStyle/>
          <a:p>
            <a:pPr eaLnBrk="1" hangingPunct="1">
              <a:spcBef>
                <a:spcPct val="0"/>
              </a:spcBef>
            </a:pPr>
            <a:r>
              <a:rPr lang="en-US" sz="4400" dirty="0">
                <a:solidFill>
                  <a:schemeClr val="tx1"/>
                </a:solidFill>
              </a:rPr>
              <a:t>x = </a:t>
            </a:r>
            <a:r>
              <a:rPr lang="en-US" sz="4400" dirty="0" err="1" smtClean="0"/>
              <a:t>fuera</a:t>
            </a:r>
            <a:r>
              <a:rPr lang="en-US" sz="4400" dirty="0" smtClean="0"/>
              <a:t> de</a:t>
            </a:r>
            <a:r>
              <a:rPr lang="en-US" sz="4400" dirty="0" smtClean="0">
                <a:solidFill>
                  <a:schemeClr val="tx1"/>
                </a:solidFill>
              </a:rPr>
              <a:t> </a:t>
            </a:r>
            <a:r>
              <a:rPr lang="en-US" sz="4400" dirty="0">
                <a:solidFill>
                  <a:schemeClr val="tx1"/>
                </a:solidFill>
              </a:rPr>
              <a:t>control</a:t>
            </a:r>
            <a:endParaRPr lang="es-AR" sz="4400" dirty="0">
              <a:solidFill>
                <a:schemeClr val="tx1"/>
              </a:solidFill>
            </a:endParaRPr>
          </a:p>
          <a:p>
            <a:pPr eaLnBrk="1" hangingPunct="1">
              <a:spcBef>
                <a:spcPct val="0"/>
              </a:spcBef>
            </a:pPr>
            <a:r>
              <a:rPr lang="es-AR" sz="4400" dirty="0">
                <a:solidFill>
                  <a:schemeClr val="tx1"/>
                </a:solidFill>
              </a:rPr>
              <a:t>z = controlada</a:t>
            </a:r>
            <a:endParaRPr lang="es-ES" sz="4400" dirty="0">
              <a:solidFill>
                <a:schemeClr val="tx1"/>
              </a:solidFill>
            </a:endParaRPr>
          </a:p>
        </p:txBody>
      </p:sp>
      <p:sp>
        <p:nvSpPr>
          <p:cNvPr id="4" name="Rectangle 3"/>
          <p:cNvSpPr/>
          <p:nvPr/>
        </p:nvSpPr>
        <p:spPr bwMode="auto">
          <a:xfrm>
            <a:off x="323528" y="411510"/>
            <a:ext cx="8820472" cy="2160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5"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5778" name="Rectangle 2"/>
          <p:cNvSpPr>
            <a:spLocks noGrp="1" noChangeArrowheads="1"/>
          </p:cNvSpPr>
          <p:nvPr>
            <p:ph type="title" idx="4294967295"/>
          </p:nvPr>
        </p:nvSpPr>
        <p:spPr>
          <a:xfrm>
            <a:off x="279407" y="40624"/>
            <a:ext cx="8685213" cy="523220"/>
          </a:xfrm>
        </p:spPr>
        <p:txBody>
          <a:bodyPr anchor="ctr">
            <a:spAutoFit/>
          </a:bodyPr>
          <a:lstStyle/>
          <a:p>
            <a:r>
              <a:rPr lang="en-US" dirty="0" err="1" smtClean="0"/>
              <a:t>explicaciones</a:t>
            </a:r>
            <a:r>
              <a:rPr lang="en-US" dirty="0" smtClean="0"/>
              <a:t> </a:t>
            </a:r>
            <a:r>
              <a:rPr lang="en-US" dirty="0" err="1" smtClean="0"/>
              <a:t>generativas</a:t>
            </a:r>
            <a:endParaRPr lang="es-ES" dirty="0" smtClean="0"/>
          </a:p>
        </p:txBody>
      </p:sp>
      <p:sp>
        <p:nvSpPr>
          <p:cNvPr id="12" name="11 Marcador de número de diapositiva"/>
          <p:cNvSpPr>
            <a:spLocks noGrp="1"/>
          </p:cNvSpPr>
          <p:nvPr>
            <p:ph type="sldNum" sz="quarter" idx="10"/>
          </p:nvPr>
        </p:nvSpPr>
        <p:spPr>
          <a:xfrm>
            <a:off x="6948264" y="4892005"/>
            <a:ext cx="2133600" cy="200025"/>
          </a:xfrm>
        </p:spPr>
        <p:txBody>
          <a:bodyPr/>
          <a:lstStyle/>
          <a:p>
            <a:pPr>
              <a:defRPr/>
            </a:pPr>
            <a:r>
              <a:rPr lang="en-US" dirty="0" smtClean="0"/>
              <a:t>| </a:t>
            </a:r>
            <a:fld id="{D71F47B6-EF70-4B67-992A-44CDA86BB0A1}" type="slidenum">
              <a:rPr lang="en-US" smtClean="0">
                <a:solidFill>
                  <a:srgbClr val="B2B2B2"/>
                </a:solidFill>
              </a:rPr>
              <a:pPr>
                <a:defRPr/>
              </a:pPr>
              <a:t>73</a:t>
            </a:fld>
            <a:endParaRPr lang="en-US" dirty="0">
              <a:solidFill>
                <a:srgbClr val="B2B2B2"/>
              </a:solidFill>
            </a:endParaRPr>
          </a:p>
        </p:txBody>
      </p:sp>
      <p:sp>
        <p:nvSpPr>
          <p:cNvPr id="23"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grpSp>
        <p:nvGrpSpPr>
          <p:cNvPr id="62" name="Group 61"/>
          <p:cNvGrpSpPr/>
          <p:nvPr/>
        </p:nvGrpSpPr>
        <p:grpSpPr>
          <a:xfrm>
            <a:off x="223054" y="1275606"/>
            <a:ext cx="8693150" cy="331012"/>
            <a:chOff x="223054" y="1275606"/>
            <a:chExt cx="8693150" cy="331012"/>
          </a:xfrm>
        </p:grpSpPr>
        <p:sp>
          <p:nvSpPr>
            <p:cNvPr id="24" name="Rectangle 4"/>
            <p:cNvSpPr>
              <a:spLocks noChangeArrowheads="1"/>
            </p:cNvSpPr>
            <p:nvPr/>
          </p:nvSpPr>
          <p:spPr bwMode="auto">
            <a:xfrm>
              <a:off x="223054" y="1287654"/>
              <a:ext cx="8693150" cy="318964"/>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4397375" algn="l"/>
                </a:tabLst>
              </a:pPr>
              <a:r>
                <a:rPr lang="es-ES" sz="1400" b="1" dirty="0">
                  <a:solidFill>
                    <a:srgbClr val="002D62"/>
                  </a:solidFill>
                </a:rPr>
                <a:t>¿Qué le pasó al juguete</a:t>
              </a:r>
              <a:r>
                <a:rPr lang="es-ES" sz="1400" b="1" dirty="0" smtClean="0">
                  <a:solidFill>
                    <a:srgbClr val="002D62"/>
                  </a:solidFill>
                </a:rPr>
                <a:t>?	“Lo rompí accidentalmente” </a:t>
              </a:r>
              <a:endParaRPr lang="es-ES" b="1" dirty="0">
                <a:solidFill>
                  <a:srgbClr val="002D62"/>
                </a:solidFill>
              </a:endParaRPr>
            </a:p>
          </p:txBody>
        </p:sp>
        <p:sp>
          <p:nvSpPr>
            <p:cNvPr id="16" name="Right Arrow 15"/>
            <p:cNvSpPr/>
            <p:nvPr/>
          </p:nvSpPr>
          <p:spPr bwMode="auto">
            <a:xfrm>
              <a:off x="3895462" y="1275606"/>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63" name="Group 62"/>
          <p:cNvGrpSpPr/>
          <p:nvPr/>
        </p:nvGrpSpPr>
        <p:grpSpPr>
          <a:xfrm>
            <a:off x="179512" y="1793614"/>
            <a:ext cx="8693150" cy="303108"/>
            <a:chOff x="179512" y="1793614"/>
            <a:chExt cx="8693150" cy="303108"/>
          </a:xfrm>
        </p:grpSpPr>
        <p:sp>
          <p:nvSpPr>
            <p:cNvPr id="25" name="Rectangle 4"/>
            <p:cNvSpPr>
              <a:spLocks noChangeArrowheads="1"/>
            </p:cNvSpPr>
            <p:nvPr/>
          </p:nvSpPr>
          <p:spPr bwMode="auto">
            <a:xfrm>
              <a:off x="179512" y="1794176"/>
              <a:ext cx="8693150" cy="302546"/>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4484688" algn="l"/>
                </a:tabLst>
              </a:pPr>
              <a:r>
                <a:rPr lang="es-ES" sz="1400" b="1" dirty="0" smtClean="0">
                  <a:solidFill>
                    <a:srgbClr val="002D62"/>
                  </a:solidFill>
                </a:rPr>
                <a:t> ¿</a:t>
              </a:r>
              <a:r>
                <a:rPr lang="es-ES" sz="1400" b="1" dirty="0">
                  <a:solidFill>
                    <a:srgbClr val="002D62"/>
                  </a:solidFill>
                </a:rPr>
                <a:t>Qué pasó con la leche? </a:t>
              </a:r>
              <a:r>
                <a:rPr lang="es-ES" b="1" dirty="0">
                  <a:solidFill>
                    <a:srgbClr val="002D62"/>
                  </a:solidFill>
                </a:rPr>
                <a:t>	</a:t>
              </a:r>
              <a:r>
                <a:rPr lang="es-ES" sz="1400" b="1" dirty="0" smtClean="0">
                  <a:solidFill>
                    <a:srgbClr val="002D62"/>
                  </a:solidFill>
                </a:rPr>
                <a:t>“La volqué”</a:t>
              </a:r>
              <a:endParaRPr lang="es-ES" b="1" dirty="0">
                <a:solidFill>
                  <a:srgbClr val="002D62"/>
                </a:solidFill>
              </a:endParaRPr>
            </a:p>
            <a:p>
              <a:pPr marL="231775" indent="-231775">
                <a:lnSpc>
                  <a:spcPct val="90000"/>
                </a:lnSpc>
                <a:spcBef>
                  <a:spcPts val="900"/>
                </a:spcBef>
                <a:spcAft>
                  <a:spcPts val="900"/>
                </a:spcAft>
                <a:buClr>
                  <a:srgbClr val="D77C2A"/>
                </a:buClr>
                <a:tabLst>
                  <a:tab pos="5381625" algn="l"/>
                </a:tabLst>
              </a:pPr>
              <a:endParaRPr lang="es-ES" b="1" dirty="0">
                <a:solidFill>
                  <a:srgbClr val="002D62"/>
                </a:solidFill>
              </a:endParaRPr>
            </a:p>
          </p:txBody>
        </p:sp>
        <p:sp>
          <p:nvSpPr>
            <p:cNvPr id="17" name="Right Arrow 16"/>
            <p:cNvSpPr/>
            <p:nvPr/>
          </p:nvSpPr>
          <p:spPr bwMode="auto">
            <a:xfrm>
              <a:off x="3895462" y="1793614"/>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64" name="Group 63"/>
          <p:cNvGrpSpPr/>
          <p:nvPr/>
        </p:nvGrpSpPr>
        <p:grpSpPr>
          <a:xfrm>
            <a:off x="223054" y="2245618"/>
            <a:ext cx="8693150" cy="360040"/>
            <a:chOff x="223054" y="2245618"/>
            <a:chExt cx="8693150" cy="360040"/>
          </a:xfrm>
        </p:grpSpPr>
        <p:sp>
          <p:nvSpPr>
            <p:cNvPr id="28" name="Rectangle 4"/>
            <p:cNvSpPr>
              <a:spLocks noChangeArrowheads="1"/>
            </p:cNvSpPr>
            <p:nvPr/>
          </p:nvSpPr>
          <p:spPr bwMode="auto">
            <a:xfrm>
              <a:off x="223054" y="2245618"/>
              <a:ext cx="8693150" cy="360040"/>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4484688" algn="l"/>
                </a:tabLst>
              </a:pPr>
              <a:r>
                <a:rPr lang="es-ES" sz="1400" b="1" dirty="0" smtClean="0">
                  <a:solidFill>
                    <a:srgbClr val="002D62"/>
                  </a:solidFill>
                </a:rPr>
                <a:t>¿</a:t>
              </a:r>
              <a:r>
                <a:rPr lang="es-ES" sz="1400" b="1" dirty="0">
                  <a:solidFill>
                    <a:srgbClr val="002D62"/>
                  </a:solidFill>
                </a:rPr>
                <a:t>Cómo te fue en el examen</a:t>
              </a:r>
              <a:r>
                <a:rPr lang="es-ES" sz="1400" b="1" dirty="0" smtClean="0">
                  <a:solidFill>
                    <a:srgbClr val="002D62"/>
                  </a:solidFill>
                </a:rPr>
                <a:t>?</a:t>
              </a:r>
              <a:r>
                <a:rPr lang="es-ES" b="1" dirty="0">
                  <a:solidFill>
                    <a:srgbClr val="002D62"/>
                  </a:solidFill>
                </a:rPr>
                <a:t>	</a:t>
              </a:r>
              <a:r>
                <a:rPr lang="es-ES" sz="1400" b="1" dirty="0" smtClean="0">
                  <a:solidFill>
                    <a:srgbClr val="002D62"/>
                  </a:solidFill>
                </a:rPr>
                <a:t>“Desaprobé ”</a:t>
              </a:r>
              <a:endParaRPr lang="es-ES" b="1" dirty="0">
                <a:solidFill>
                  <a:srgbClr val="002D62"/>
                </a:solidFill>
              </a:endParaRPr>
            </a:p>
          </p:txBody>
        </p:sp>
        <p:sp>
          <p:nvSpPr>
            <p:cNvPr id="18" name="Right Arrow 17"/>
            <p:cNvSpPr/>
            <p:nvPr/>
          </p:nvSpPr>
          <p:spPr bwMode="auto">
            <a:xfrm>
              <a:off x="3895462" y="2283718"/>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65" name="Group 64"/>
          <p:cNvGrpSpPr/>
          <p:nvPr/>
        </p:nvGrpSpPr>
        <p:grpSpPr>
          <a:xfrm>
            <a:off x="223054" y="2715766"/>
            <a:ext cx="8693150" cy="360040"/>
            <a:chOff x="223054" y="2715766"/>
            <a:chExt cx="8693150" cy="360040"/>
          </a:xfrm>
        </p:grpSpPr>
        <p:sp>
          <p:nvSpPr>
            <p:cNvPr id="27" name="Rectangle 4"/>
            <p:cNvSpPr>
              <a:spLocks noChangeArrowheads="1"/>
            </p:cNvSpPr>
            <p:nvPr/>
          </p:nvSpPr>
          <p:spPr bwMode="auto">
            <a:xfrm>
              <a:off x="223054" y="2715766"/>
              <a:ext cx="8693150" cy="360040"/>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4484688" algn="l"/>
                </a:tabLst>
              </a:pPr>
              <a:r>
                <a:rPr lang="es-ES" sz="1400" b="1" dirty="0" smtClean="0">
                  <a:solidFill>
                    <a:srgbClr val="002D62"/>
                  </a:solidFill>
                </a:rPr>
                <a:t>¿</a:t>
              </a:r>
              <a:r>
                <a:rPr lang="es-ES" sz="1400" b="1" dirty="0">
                  <a:solidFill>
                    <a:srgbClr val="002D62"/>
                  </a:solidFill>
                </a:rPr>
                <a:t>Porqué contestaste el teléfono? </a:t>
              </a:r>
              <a:r>
                <a:rPr lang="es-ES" b="1" dirty="0">
                  <a:solidFill>
                    <a:srgbClr val="002D62"/>
                  </a:solidFill>
                </a:rPr>
                <a:t>	</a:t>
              </a:r>
              <a:r>
                <a:rPr lang="es-ES" sz="1400" b="1" dirty="0">
                  <a:solidFill>
                    <a:srgbClr val="002D62"/>
                  </a:solidFill>
                </a:rPr>
                <a:t>“Porque </a:t>
              </a:r>
              <a:r>
                <a:rPr lang="es-ES" sz="1400" dirty="0" smtClean="0"/>
                <a:t>quise saber quién llamaba</a:t>
              </a:r>
              <a:r>
                <a:rPr lang="es-ES" sz="1400" b="1" dirty="0" smtClean="0">
                  <a:solidFill>
                    <a:srgbClr val="002D62"/>
                  </a:solidFill>
                </a:rPr>
                <a:t>”</a:t>
              </a:r>
              <a:endParaRPr lang="es-ES" b="1" dirty="0">
                <a:solidFill>
                  <a:srgbClr val="002D62"/>
                </a:solidFill>
              </a:endParaRPr>
            </a:p>
          </p:txBody>
        </p:sp>
        <p:sp>
          <p:nvSpPr>
            <p:cNvPr id="19" name="Right Arrow 18"/>
            <p:cNvSpPr/>
            <p:nvPr/>
          </p:nvSpPr>
          <p:spPr bwMode="auto">
            <a:xfrm>
              <a:off x="3895462" y="2715766"/>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66" name="Group 65"/>
          <p:cNvGrpSpPr/>
          <p:nvPr/>
        </p:nvGrpSpPr>
        <p:grpSpPr>
          <a:xfrm>
            <a:off x="223054" y="3203548"/>
            <a:ext cx="8693150" cy="347286"/>
            <a:chOff x="223054" y="3203548"/>
            <a:chExt cx="8693150" cy="347286"/>
          </a:xfrm>
        </p:grpSpPr>
        <p:sp>
          <p:nvSpPr>
            <p:cNvPr id="26" name="Rectangle 4"/>
            <p:cNvSpPr>
              <a:spLocks noChangeArrowheads="1"/>
            </p:cNvSpPr>
            <p:nvPr/>
          </p:nvSpPr>
          <p:spPr bwMode="auto">
            <a:xfrm>
              <a:off x="223054" y="3203548"/>
              <a:ext cx="8693150" cy="347286"/>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4484688" algn="l"/>
                </a:tabLst>
              </a:pPr>
              <a:r>
                <a:rPr lang="es-ES" sz="1400" b="1" dirty="0" smtClean="0">
                  <a:solidFill>
                    <a:srgbClr val="002D62"/>
                  </a:solidFill>
                </a:rPr>
                <a:t>¿</a:t>
              </a:r>
              <a:r>
                <a:rPr lang="es-ES" sz="1400" b="1" dirty="0">
                  <a:solidFill>
                    <a:srgbClr val="002D62"/>
                  </a:solidFill>
                </a:rPr>
                <a:t>Por qué te mojaste? </a:t>
              </a:r>
              <a:r>
                <a:rPr lang="es-ES" b="1" dirty="0">
                  <a:solidFill>
                    <a:srgbClr val="002D62"/>
                  </a:solidFill>
                </a:rPr>
                <a:t>	</a:t>
              </a:r>
              <a:r>
                <a:rPr lang="es-ES" sz="1400" b="1" dirty="0">
                  <a:solidFill>
                    <a:srgbClr val="002D62"/>
                  </a:solidFill>
                </a:rPr>
                <a:t>“Porque </a:t>
              </a:r>
              <a:r>
                <a:rPr lang="es-ES" sz="1400" dirty="0" smtClean="0"/>
                <a:t>olvidé el paraguas</a:t>
              </a:r>
              <a:r>
                <a:rPr lang="es-ES" sz="1400" b="1" dirty="0" smtClean="0">
                  <a:solidFill>
                    <a:srgbClr val="002D62"/>
                  </a:solidFill>
                </a:rPr>
                <a:t>”</a:t>
              </a:r>
              <a:endParaRPr lang="es-ES" b="1" dirty="0">
                <a:solidFill>
                  <a:srgbClr val="002D62"/>
                </a:solidFill>
              </a:endParaRPr>
            </a:p>
          </p:txBody>
        </p:sp>
        <p:sp>
          <p:nvSpPr>
            <p:cNvPr id="20" name="Right Arrow 19"/>
            <p:cNvSpPr/>
            <p:nvPr/>
          </p:nvSpPr>
          <p:spPr bwMode="auto">
            <a:xfrm>
              <a:off x="3895462" y="3205870"/>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67" name="Group 66"/>
          <p:cNvGrpSpPr/>
          <p:nvPr/>
        </p:nvGrpSpPr>
        <p:grpSpPr>
          <a:xfrm>
            <a:off x="223054" y="3637356"/>
            <a:ext cx="8693150" cy="374554"/>
            <a:chOff x="223054" y="3637356"/>
            <a:chExt cx="8693150" cy="374554"/>
          </a:xfrm>
        </p:grpSpPr>
        <p:sp>
          <p:nvSpPr>
            <p:cNvPr id="31" name="Rectangle 4"/>
            <p:cNvSpPr>
              <a:spLocks noChangeArrowheads="1"/>
            </p:cNvSpPr>
            <p:nvPr/>
          </p:nvSpPr>
          <p:spPr bwMode="auto">
            <a:xfrm>
              <a:off x="223054" y="3637356"/>
              <a:ext cx="8693150" cy="374554"/>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4484688" algn="l"/>
                </a:tabLst>
              </a:pPr>
              <a:r>
                <a:rPr lang="es-ES" sz="1400" b="1" dirty="0" smtClean="0">
                  <a:solidFill>
                    <a:srgbClr val="002D62"/>
                  </a:solidFill>
                </a:rPr>
                <a:t>¿</a:t>
              </a:r>
              <a:r>
                <a:rPr lang="es-ES" sz="1400" b="1" dirty="0">
                  <a:solidFill>
                    <a:srgbClr val="002D62"/>
                  </a:solidFill>
                </a:rPr>
                <a:t>Por qué te atrasaste con el informe? 	“No </a:t>
              </a:r>
              <a:r>
                <a:rPr lang="es-ES" sz="1400" dirty="0" smtClean="0"/>
                <a:t>calculé bien los tiempos</a:t>
              </a:r>
              <a:r>
                <a:rPr lang="es-ES" sz="1400" b="1" dirty="0" smtClean="0">
                  <a:solidFill>
                    <a:srgbClr val="002D62"/>
                  </a:solidFill>
                </a:rPr>
                <a:t>”</a:t>
              </a:r>
              <a:endParaRPr lang="es-ES" sz="1400" b="1" dirty="0">
                <a:solidFill>
                  <a:srgbClr val="002D62"/>
                </a:solidFill>
              </a:endParaRPr>
            </a:p>
            <a:p>
              <a:pPr marL="231775" indent="-231775">
                <a:lnSpc>
                  <a:spcPct val="90000"/>
                </a:lnSpc>
                <a:spcBef>
                  <a:spcPts val="900"/>
                </a:spcBef>
                <a:spcAft>
                  <a:spcPts val="900"/>
                </a:spcAft>
                <a:buClr>
                  <a:srgbClr val="D77C2A"/>
                </a:buClr>
                <a:tabLst>
                  <a:tab pos="5381625" algn="l"/>
                </a:tabLst>
              </a:pPr>
              <a:endParaRPr lang="es-ES" b="1" dirty="0">
                <a:solidFill>
                  <a:srgbClr val="002D62"/>
                </a:solidFill>
              </a:endParaRPr>
            </a:p>
          </p:txBody>
        </p:sp>
        <p:sp>
          <p:nvSpPr>
            <p:cNvPr id="21" name="Right Arrow 20"/>
            <p:cNvSpPr/>
            <p:nvPr/>
          </p:nvSpPr>
          <p:spPr bwMode="auto">
            <a:xfrm>
              <a:off x="3895462" y="3651870"/>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grpSp>
        <p:nvGrpSpPr>
          <p:cNvPr id="68" name="Group 67"/>
          <p:cNvGrpSpPr/>
          <p:nvPr/>
        </p:nvGrpSpPr>
        <p:grpSpPr>
          <a:xfrm>
            <a:off x="223054" y="4082794"/>
            <a:ext cx="8920946" cy="361164"/>
            <a:chOff x="223054" y="4082794"/>
            <a:chExt cx="8920946" cy="361164"/>
          </a:xfrm>
        </p:grpSpPr>
        <p:sp>
          <p:nvSpPr>
            <p:cNvPr id="30" name="Rectangle 4"/>
            <p:cNvSpPr>
              <a:spLocks noChangeArrowheads="1"/>
            </p:cNvSpPr>
            <p:nvPr/>
          </p:nvSpPr>
          <p:spPr bwMode="auto">
            <a:xfrm>
              <a:off x="223054" y="4082794"/>
              <a:ext cx="8920946" cy="361164"/>
            </a:xfrm>
            <a:prstGeom prst="rect">
              <a:avLst/>
            </a:prstGeom>
            <a:noFill/>
            <a:ln w="9525">
              <a:noFill/>
              <a:miter lim="800000"/>
              <a:headEnd/>
              <a:tailEnd/>
            </a:ln>
          </p:spPr>
          <p:txBody>
            <a:bodyPr lIns="91420" tIns="45710" rIns="91420" bIns="45710"/>
            <a:lstStyle/>
            <a:p>
              <a:pPr marL="231775" indent="-231775">
                <a:lnSpc>
                  <a:spcPct val="90000"/>
                </a:lnSpc>
                <a:spcBef>
                  <a:spcPts val="900"/>
                </a:spcBef>
                <a:spcAft>
                  <a:spcPts val="900"/>
                </a:spcAft>
                <a:buClr>
                  <a:srgbClr val="D77C2A"/>
                </a:buClr>
                <a:tabLst>
                  <a:tab pos="4484688" algn="l"/>
                </a:tabLst>
              </a:pPr>
              <a:r>
                <a:rPr lang="es-ES" sz="1400" b="1" dirty="0" smtClean="0">
                  <a:solidFill>
                    <a:srgbClr val="002D62"/>
                  </a:solidFill>
                </a:rPr>
                <a:t>¿</a:t>
              </a:r>
              <a:r>
                <a:rPr lang="es-ES" sz="1400" b="1" dirty="0">
                  <a:solidFill>
                    <a:srgbClr val="002D62"/>
                  </a:solidFill>
                </a:rPr>
                <a:t>Por qué perdimos la cuenta? </a:t>
              </a:r>
              <a:r>
                <a:rPr lang="es-ES" b="1" dirty="0">
                  <a:solidFill>
                    <a:srgbClr val="002D62"/>
                  </a:solidFill>
                </a:rPr>
                <a:t>	</a:t>
              </a:r>
              <a:r>
                <a:rPr lang="es-ES" b="1" dirty="0" smtClean="0">
                  <a:solidFill>
                    <a:srgbClr val="002D62"/>
                  </a:solidFill>
                </a:rPr>
                <a:t>“</a:t>
              </a:r>
              <a:r>
                <a:rPr lang="es-ES" sz="1400" dirty="0" smtClean="0"/>
                <a:t>No encontré opciones que interesaran al cliente”</a:t>
              </a:r>
              <a:endParaRPr lang="es-ES" b="1" dirty="0">
                <a:solidFill>
                  <a:srgbClr val="002D62"/>
                </a:solidFill>
              </a:endParaRPr>
            </a:p>
          </p:txBody>
        </p:sp>
        <p:sp>
          <p:nvSpPr>
            <p:cNvPr id="22" name="Right Arrow 21"/>
            <p:cNvSpPr/>
            <p:nvPr/>
          </p:nvSpPr>
          <p:spPr bwMode="auto">
            <a:xfrm>
              <a:off x="3895462" y="4112384"/>
              <a:ext cx="504056" cy="288032"/>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left)">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wipe(left)">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left)">
                                      <p:cBhvr>
                                        <p:cTn id="27" dur="500"/>
                                        <p:tgtEl>
                                          <p:spTgt spid="6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left)">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left)">
                                      <p:cBhvr>
                                        <p:cTn id="3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002338" y="14514"/>
            <a:ext cx="6120680" cy="77155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61444" name="AutoShape 4"/>
          <p:cNvSpPr>
            <a:spLocks noChangeArrowheads="1"/>
          </p:cNvSpPr>
          <p:nvPr/>
        </p:nvSpPr>
        <p:spPr bwMode="auto">
          <a:xfrm>
            <a:off x="1763688" y="1909812"/>
            <a:ext cx="800373" cy="949970"/>
          </a:xfrm>
          <a:prstGeom prst="downArrow">
            <a:avLst>
              <a:gd name="adj1" fmla="val 50000"/>
              <a:gd name="adj2" fmla="val 41987"/>
            </a:avLst>
          </a:prstGeom>
          <a:solidFill>
            <a:schemeClr val="bg1"/>
          </a:solidFill>
          <a:ln w="9525">
            <a:solidFill>
              <a:schemeClr val="tx1"/>
            </a:solidFill>
            <a:miter lim="800000"/>
            <a:headEnd/>
            <a:tailEnd/>
          </a:ln>
        </p:spPr>
        <p:txBody>
          <a:bodyPr vert="eaVert" wrap="none" anchor="ctr"/>
          <a:lstStyle/>
          <a:p>
            <a:pPr eaLnBrk="1" hangingPunct="1">
              <a:spcBef>
                <a:spcPct val="0"/>
              </a:spcBef>
            </a:pPr>
            <a:endParaRPr lang="es-MX" sz="1600" b="0">
              <a:solidFill>
                <a:srgbClr val="002060"/>
              </a:solidFill>
            </a:endParaRPr>
          </a:p>
        </p:txBody>
      </p:sp>
      <p:pic>
        <p:nvPicPr>
          <p:cNvPr id="226306" name="Picture 2" descr="Resultado de imagen para arremangarse la camisa"/>
          <p:cNvPicPr>
            <a:picLocks noChangeAspect="1" noChangeArrowheads="1"/>
          </p:cNvPicPr>
          <p:nvPr/>
        </p:nvPicPr>
        <p:blipFill>
          <a:blip r:embed="rId3" cstate="print"/>
          <a:srcRect/>
          <a:stretch>
            <a:fillRect/>
          </a:stretch>
        </p:blipFill>
        <p:spPr bwMode="auto">
          <a:xfrm>
            <a:off x="6467" y="585224"/>
            <a:ext cx="6077701" cy="4558276"/>
          </a:xfrm>
          <a:prstGeom prst="rect">
            <a:avLst/>
          </a:prstGeom>
          <a:noFill/>
        </p:spPr>
      </p:pic>
      <p:sp>
        <p:nvSpPr>
          <p:cNvPr id="61445" name="Text Box 5"/>
          <p:cNvSpPr txBox="1">
            <a:spLocks noChangeArrowheads="1"/>
          </p:cNvSpPr>
          <p:nvPr/>
        </p:nvSpPr>
        <p:spPr bwMode="auto">
          <a:xfrm>
            <a:off x="5914210" y="699542"/>
            <a:ext cx="2254143" cy="1138773"/>
          </a:xfrm>
          <a:prstGeom prst="rect">
            <a:avLst/>
          </a:prstGeom>
          <a:noFill/>
          <a:ln w="9525">
            <a:noFill/>
            <a:miter lim="800000"/>
            <a:headEnd/>
            <a:tailEnd/>
          </a:ln>
        </p:spPr>
        <p:txBody>
          <a:bodyPr wrap="none">
            <a:spAutoFit/>
          </a:bodyPr>
          <a:lstStyle/>
          <a:p>
            <a:pPr algn="ctr" eaLnBrk="1" hangingPunct="1">
              <a:spcBef>
                <a:spcPct val="0"/>
              </a:spcBef>
            </a:pPr>
            <a:r>
              <a:rPr lang="en-US" sz="3600" dirty="0" err="1" smtClean="0">
                <a:solidFill>
                  <a:srgbClr val="002060"/>
                </a:solidFill>
              </a:rPr>
              <a:t>Poder</a:t>
            </a:r>
            <a:endParaRPr lang="en-US" sz="3600" dirty="0" smtClean="0">
              <a:solidFill>
                <a:srgbClr val="002060"/>
              </a:solidFill>
            </a:endParaRPr>
          </a:p>
          <a:p>
            <a:pPr algn="ctr" eaLnBrk="1" hangingPunct="1">
              <a:spcBef>
                <a:spcPct val="0"/>
              </a:spcBef>
            </a:pPr>
            <a:r>
              <a:rPr lang="en-US" sz="3200" dirty="0" smtClean="0">
                <a:solidFill>
                  <a:srgbClr val="002060"/>
                </a:solidFill>
              </a:rPr>
              <a:t>(</a:t>
            </a:r>
            <a:r>
              <a:rPr lang="en-US" sz="3200" dirty="0" err="1" smtClean="0">
                <a:solidFill>
                  <a:srgbClr val="002060"/>
                </a:solidFill>
              </a:rPr>
              <a:t>beneficio</a:t>
            </a:r>
            <a:r>
              <a:rPr lang="en-US" sz="3200" dirty="0" smtClean="0">
                <a:solidFill>
                  <a:srgbClr val="002060"/>
                </a:solidFill>
              </a:rPr>
              <a:t>)</a:t>
            </a:r>
            <a:endParaRPr lang="es-ES" sz="3200" dirty="0">
              <a:solidFill>
                <a:srgbClr val="002060"/>
              </a:solidFill>
            </a:endParaRPr>
          </a:p>
        </p:txBody>
      </p:sp>
      <p:sp>
        <p:nvSpPr>
          <p:cNvPr id="1182725" name="Text Box 6"/>
          <p:cNvSpPr txBox="1">
            <a:spLocks noChangeArrowheads="1"/>
          </p:cNvSpPr>
          <p:nvPr/>
        </p:nvSpPr>
        <p:spPr bwMode="auto">
          <a:xfrm>
            <a:off x="5508104" y="2567682"/>
            <a:ext cx="3096344" cy="2308324"/>
          </a:xfrm>
          <a:prstGeom prst="rect">
            <a:avLst/>
          </a:prstGeom>
          <a:noFill/>
          <a:ln w="9525">
            <a:noFill/>
            <a:miter lim="800000"/>
            <a:headEnd/>
            <a:tailEnd/>
          </a:ln>
        </p:spPr>
        <p:txBody>
          <a:bodyPr wrap="square">
            <a:spAutoFit/>
          </a:bodyPr>
          <a:lstStyle/>
          <a:p>
            <a:pPr algn="ctr" eaLnBrk="1" hangingPunct="1">
              <a:spcBef>
                <a:spcPct val="0"/>
              </a:spcBef>
            </a:pPr>
            <a:r>
              <a:rPr lang="en-US" sz="3600" dirty="0" err="1" smtClean="0">
                <a:solidFill>
                  <a:srgbClr val="000204"/>
                </a:solidFill>
              </a:rPr>
              <a:t>Riesgo</a:t>
            </a:r>
            <a:r>
              <a:rPr lang="en-US" sz="3600" dirty="0" smtClean="0">
                <a:solidFill>
                  <a:srgbClr val="000204"/>
                </a:solidFill>
              </a:rPr>
              <a:t> de </a:t>
            </a:r>
            <a:r>
              <a:rPr lang="en-US" sz="3600" dirty="0" err="1" smtClean="0">
                <a:solidFill>
                  <a:srgbClr val="000204"/>
                </a:solidFill>
              </a:rPr>
              <a:t>sentimiento</a:t>
            </a:r>
            <a:r>
              <a:rPr lang="en-US" sz="3600" dirty="0" smtClean="0">
                <a:solidFill>
                  <a:srgbClr val="000204"/>
                </a:solidFill>
              </a:rPr>
              <a:t> de culpa</a:t>
            </a:r>
          </a:p>
          <a:p>
            <a:pPr algn="ctr" eaLnBrk="1" hangingPunct="1">
              <a:spcBef>
                <a:spcPct val="0"/>
              </a:spcBef>
            </a:pPr>
            <a:r>
              <a:rPr lang="en-US" sz="3200" dirty="0" smtClean="0">
                <a:solidFill>
                  <a:srgbClr val="000204"/>
                </a:solidFill>
              </a:rPr>
              <a:t>(</a:t>
            </a:r>
            <a:r>
              <a:rPr lang="en-US" sz="3200" dirty="0" err="1" smtClean="0">
                <a:solidFill>
                  <a:srgbClr val="000204"/>
                </a:solidFill>
              </a:rPr>
              <a:t>costo</a:t>
            </a:r>
            <a:r>
              <a:rPr lang="en-US" sz="3200" dirty="0" smtClean="0">
                <a:solidFill>
                  <a:srgbClr val="000204"/>
                </a:solidFill>
              </a:rPr>
              <a:t>)</a:t>
            </a:r>
            <a:endParaRPr lang="es-ES" sz="3200" dirty="0">
              <a:solidFill>
                <a:srgbClr val="000204"/>
              </a:solidFill>
            </a:endParaRPr>
          </a:p>
        </p:txBody>
      </p:sp>
      <p:sp>
        <p:nvSpPr>
          <p:cNvPr id="9" name="Rectangle 8"/>
          <p:cNvSpPr/>
          <p:nvPr/>
        </p:nvSpPr>
        <p:spPr bwMode="auto">
          <a:xfrm>
            <a:off x="323528" y="411510"/>
            <a:ext cx="8820472" cy="2160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1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p:cNvSpPr txBox="1">
            <a:spLocks noChangeArrowheads="1"/>
          </p:cNvSpPr>
          <p:nvPr/>
        </p:nvSpPr>
        <p:spPr bwMode="auto">
          <a:xfrm>
            <a:off x="215892" y="23004"/>
            <a:ext cx="8964620" cy="5232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0" cap="none" spc="0" normalizeH="0" baseline="0" noProof="0" dirty="0" err="1" smtClean="0">
                <a:ln>
                  <a:noFill/>
                </a:ln>
                <a:solidFill>
                  <a:srgbClr val="002D62"/>
                </a:solidFill>
                <a:effectLst/>
                <a:uLnTx/>
                <a:uFillTx/>
                <a:latin typeface="+mj-lt"/>
                <a:ea typeface="+mj-ea"/>
                <a:cs typeface="+mj-cs"/>
              </a:rPr>
              <a:t>explicaciones</a:t>
            </a:r>
            <a:r>
              <a:rPr kumimoji="0" lang="en-US" sz="2800" b="1" i="0" u="none" strike="noStrike" kern="0" cap="none" spc="0" normalizeH="0" baseline="0" noProof="0" dirty="0" smtClean="0">
                <a:ln>
                  <a:noFill/>
                </a:ln>
                <a:solidFill>
                  <a:srgbClr val="002D62"/>
                </a:solidFill>
                <a:effectLst/>
                <a:uLnTx/>
                <a:uFillTx/>
                <a:latin typeface="+mj-lt"/>
                <a:ea typeface="+mj-ea"/>
                <a:cs typeface="+mj-cs"/>
              </a:rPr>
              <a:t> </a:t>
            </a:r>
            <a:r>
              <a:rPr kumimoji="0" lang="en-US" sz="2800" b="1" i="0" u="none" strike="noStrike" kern="0" cap="none" spc="0" normalizeH="0" baseline="0" noProof="0" dirty="0" err="1" smtClean="0">
                <a:ln>
                  <a:noFill/>
                </a:ln>
                <a:solidFill>
                  <a:srgbClr val="002D62"/>
                </a:solidFill>
                <a:effectLst/>
                <a:uLnTx/>
                <a:uFillTx/>
                <a:latin typeface="+mj-lt"/>
                <a:ea typeface="+mj-ea"/>
                <a:cs typeface="+mj-cs"/>
              </a:rPr>
              <a:t>generativas</a:t>
            </a:r>
            <a:r>
              <a:rPr kumimoji="0" lang="en-US" sz="2800" b="1" i="0" u="none" strike="noStrike" kern="0" cap="none" spc="0" normalizeH="0" baseline="0" noProof="0" dirty="0" smtClean="0">
                <a:ln>
                  <a:noFill/>
                </a:ln>
                <a:solidFill>
                  <a:srgbClr val="002D62"/>
                </a:solidFill>
                <a:effectLst/>
                <a:uLnTx/>
                <a:uFillTx/>
                <a:latin typeface="+mj-lt"/>
                <a:ea typeface="+mj-ea"/>
                <a:cs typeface="+mj-cs"/>
              </a:rPr>
              <a:t>:</a:t>
            </a:r>
            <a:r>
              <a:rPr kumimoji="0" lang="en-US" sz="2800" b="1" i="0" u="none" strike="noStrike" kern="0" cap="none" spc="0" normalizeH="0" noProof="0" dirty="0" smtClean="0">
                <a:ln>
                  <a:noFill/>
                </a:ln>
                <a:solidFill>
                  <a:srgbClr val="002D62"/>
                </a:solidFill>
                <a:effectLst/>
                <a:uLnTx/>
                <a:uFillTx/>
                <a:latin typeface="+mj-lt"/>
                <a:ea typeface="+mj-ea"/>
                <a:cs typeface="+mj-cs"/>
              </a:rPr>
              <a:t> </a:t>
            </a:r>
            <a:r>
              <a:rPr kumimoji="0" lang="en-US" sz="2800" b="1" i="0" u="none" strike="noStrike" kern="0" cap="none" spc="0" normalizeH="0" noProof="0" dirty="0" err="1" smtClean="0">
                <a:ln>
                  <a:noFill/>
                </a:ln>
                <a:solidFill>
                  <a:srgbClr val="002D62"/>
                </a:solidFill>
                <a:effectLst/>
                <a:uLnTx/>
                <a:uFillTx/>
                <a:latin typeface="+mj-lt"/>
                <a:ea typeface="+mj-ea"/>
                <a:cs typeface="+mj-cs"/>
              </a:rPr>
              <a:t>beneficios</a:t>
            </a:r>
            <a:r>
              <a:rPr kumimoji="0" lang="en-US" sz="2800" b="1" i="0" u="none" strike="noStrike" kern="0" cap="none" spc="0" normalizeH="0" noProof="0" dirty="0" smtClean="0">
                <a:ln>
                  <a:noFill/>
                </a:ln>
                <a:solidFill>
                  <a:srgbClr val="002D62"/>
                </a:solidFill>
                <a:effectLst/>
                <a:uLnTx/>
                <a:uFillTx/>
                <a:latin typeface="+mj-lt"/>
                <a:ea typeface="+mj-ea"/>
                <a:cs typeface="+mj-cs"/>
              </a:rPr>
              <a:t> y </a:t>
            </a:r>
            <a:r>
              <a:rPr kumimoji="0" lang="en-US" sz="2800" b="1" i="0" u="none" strike="noStrike" kern="0" cap="none" spc="0" normalizeH="0" noProof="0" dirty="0" err="1" smtClean="0">
                <a:ln>
                  <a:noFill/>
                </a:ln>
                <a:solidFill>
                  <a:srgbClr val="002D62"/>
                </a:solidFill>
                <a:effectLst/>
                <a:uLnTx/>
                <a:uFillTx/>
                <a:latin typeface="+mj-lt"/>
                <a:ea typeface="+mj-ea"/>
                <a:cs typeface="+mj-cs"/>
              </a:rPr>
              <a:t>costos</a:t>
            </a:r>
            <a:endParaRPr kumimoji="0" lang="es-ES" sz="2800" b="1" i="0" u="none" strike="noStrike" kern="0" cap="none" spc="0" normalizeH="0" baseline="0" noProof="0" dirty="0" smtClean="0">
              <a:ln>
                <a:noFill/>
              </a:ln>
              <a:solidFill>
                <a:srgbClr val="002D62"/>
              </a:solidFill>
              <a:effectLst/>
              <a:uLnTx/>
              <a:uFillTx/>
              <a:latin typeface="+mj-lt"/>
              <a:ea typeface="+mj-ea"/>
              <a:cs typeface="+mj-cs"/>
            </a:endParaRPr>
          </a:p>
        </p:txBody>
      </p:sp>
      <p:sp>
        <p:nvSpPr>
          <p:cNvPr id="12" name="AutoShape 6"/>
          <p:cNvSpPr>
            <a:spLocks noChangeArrowheads="1"/>
          </p:cNvSpPr>
          <p:nvPr/>
        </p:nvSpPr>
        <p:spPr bwMode="auto">
          <a:xfrm>
            <a:off x="6698482" y="1866184"/>
            <a:ext cx="825846" cy="788452"/>
          </a:xfrm>
          <a:prstGeom prst="downArrow">
            <a:avLst>
              <a:gd name="adj1" fmla="val 50000"/>
              <a:gd name="adj2" fmla="val 41987"/>
            </a:avLst>
          </a:prstGeom>
          <a:solidFill>
            <a:schemeClr val="tx1">
              <a:lumMod val="90000"/>
              <a:lumOff val="10000"/>
            </a:schemeClr>
          </a:solidFill>
          <a:ln w="9525">
            <a:noFill/>
            <a:miter lim="800000"/>
            <a:headEnd/>
            <a:tailEnd/>
          </a:ln>
        </p:spPr>
        <p:txBody>
          <a:bodyPr vert="eaVert" wrap="none" anchor="ctr"/>
          <a:lstStyle/>
          <a:p>
            <a:pPr eaLnBrk="1" hangingPunct="1">
              <a:spcBef>
                <a:spcPct val="0"/>
              </a:spcBef>
            </a:pPr>
            <a:endParaRPr lang="es-MX" sz="1600" b="0">
              <a:solidFill>
                <a:schemeClr val="tx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4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82725"/>
                                        </p:tgtEl>
                                        <p:attrNameLst>
                                          <p:attrName>style.visibility</p:attrName>
                                        </p:attrNameLst>
                                      </p:cBhvr>
                                      <p:to>
                                        <p:strVal val="visible"/>
                                      </p:to>
                                    </p:set>
                                    <p:animEffect transition="in" filter="fade">
                                      <p:cBhvr>
                                        <p:cTn id="20" dur="500"/>
                                        <p:tgtEl>
                                          <p:spTgt spid="1182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animBg="1"/>
      <p:bldP spid="61445" grpId="0"/>
      <p:bldP spid="1182725" grpId="0"/>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4770" name="Picture 4" descr="iStock_000003385140Medium"/>
          <p:cNvPicPr>
            <a:picLocks noChangeAspect="1" noChangeArrowheads="1"/>
          </p:cNvPicPr>
          <p:nvPr/>
        </p:nvPicPr>
        <p:blipFill>
          <a:blip r:embed="rId3" cstate="print"/>
          <a:srcRect/>
          <a:stretch>
            <a:fillRect/>
          </a:stretch>
        </p:blipFill>
        <p:spPr bwMode="auto">
          <a:xfrm>
            <a:off x="0" y="1"/>
            <a:ext cx="10015470" cy="5143500"/>
          </a:xfrm>
          <a:prstGeom prst="rect">
            <a:avLst/>
          </a:prstGeom>
          <a:noFill/>
          <a:ln w="9525">
            <a:noFill/>
            <a:miter lim="800000"/>
            <a:headEnd/>
            <a:tailEnd/>
          </a:ln>
        </p:spPr>
      </p:pic>
      <p:sp>
        <p:nvSpPr>
          <p:cNvPr id="1184771" name="Text Box 5"/>
          <p:cNvSpPr txBox="1">
            <a:spLocks noChangeArrowheads="1"/>
          </p:cNvSpPr>
          <p:nvPr/>
        </p:nvSpPr>
        <p:spPr bwMode="auto">
          <a:xfrm>
            <a:off x="193878" y="195486"/>
            <a:ext cx="4378122" cy="923330"/>
          </a:xfrm>
          <a:prstGeom prst="rect">
            <a:avLst/>
          </a:prstGeom>
          <a:noFill/>
          <a:ln w="9525">
            <a:noFill/>
            <a:miter lim="800000"/>
            <a:headEnd/>
            <a:tailEnd/>
          </a:ln>
        </p:spPr>
        <p:txBody>
          <a:bodyPr wrap="none">
            <a:spAutoFit/>
          </a:bodyPr>
          <a:lstStyle/>
          <a:p>
            <a:pPr eaLnBrk="1" hangingPunct="1">
              <a:spcBef>
                <a:spcPct val="0"/>
              </a:spcBef>
            </a:pPr>
            <a:r>
              <a:rPr lang="en-US" sz="5400" b="1" dirty="0" err="1"/>
              <a:t>protagonista</a:t>
            </a:r>
            <a:endParaRPr lang="es-ES" sz="5400" b="1" dirty="0"/>
          </a:p>
        </p:txBody>
      </p:sp>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50980" name="Rectangle 2"/>
          <p:cNvSpPr>
            <a:spLocks noGrp="1" noChangeArrowheads="1"/>
          </p:cNvSpPr>
          <p:nvPr>
            <p:ph type="title" idx="4294967295"/>
          </p:nvPr>
        </p:nvSpPr>
        <p:spPr>
          <a:xfrm>
            <a:off x="299134" y="12376"/>
            <a:ext cx="8685212" cy="523220"/>
          </a:xfrm>
        </p:spPr>
        <p:txBody>
          <a:bodyPr anchor="ctr">
            <a:spAutoFit/>
          </a:bodyPr>
          <a:lstStyle/>
          <a:p>
            <a:r>
              <a:rPr lang="es-ES" dirty="0" smtClean="0"/>
              <a:t>ejercicio: alimentando al protagonista</a:t>
            </a:r>
            <a:endParaRPr lang="es-AR" dirty="0" smtClean="0"/>
          </a:p>
        </p:txBody>
      </p:sp>
      <p:sp>
        <p:nvSpPr>
          <p:cNvPr id="257034" name="Rectangle 10"/>
          <p:cNvSpPr>
            <a:spLocks noGrp="1" noChangeArrowheads="1"/>
          </p:cNvSpPr>
          <p:nvPr>
            <p:ph type="body" idx="4294967295"/>
          </p:nvPr>
        </p:nvSpPr>
        <p:spPr>
          <a:xfrm>
            <a:off x="467544" y="627534"/>
            <a:ext cx="7992888" cy="1338729"/>
          </a:xfrm>
          <a:noFill/>
        </p:spPr>
        <p:txBody>
          <a:bodyPr wrap="square" lIns="91391" tIns="91391" rIns="91391" bIns="91391">
            <a:spAutoFit/>
          </a:bodyPr>
          <a:lstStyle/>
          <a:p>
            <a:pPr marL="355600" lvl="0" indent="-342900">
              <a:spcBef>
                <a:spcPts val="300"/>
              </a:spcBef>
              <a:spcAft>
                <a:spcPts val="300"/>
              </a:spcAft>
              <a:buSzPct val="100000"/>
              <a:buFont typeface="Arial"/>
              <a:buAutoNum type="arabicPeriod"/>
              <a:defRPr/>
            </a:pPr>
            <a:r>
              <a:rPr lang="es-AR" sz="1200" b="0" dirty="0" smtClean="0">
                <a:solidFill>
                  <a:srgbClr val="002960"/>
                </a:solidFill>
                <a:ea typeface="Arial"/>
                <a:sym typeface="Arial"/>
              </a:rPr>
              <a:t>Trabajen en parejas (“A” y “B”).</a:t>
            </a:r>
          </a:p>
          <a:p>
            <a:pPr marL="355600" lvl="0" indent="-342900">
              <a:spcBef>
                <a:spcPts val="300"/>
              </a:spcBef>
              <a:spcAft>
                <a:spcPts val="300"/>
              </a:spcAft>
              <a:buSzPct val="100000"/>
              <a:buFont typeface="Arial"/>
              <a:buAutoNum type="arabicPeriod"/>
              <a:defRPr/>
            </a:pPr>
            <a:r>
              <a:rPr lang="es-AR" sz="1200" b="0" dirty="0" smtClean="0">
                <a:solidFill>
                  <a:srgbClr val="002960"/>
                </a:solidFill>
                <a:ea typeface="Arial"/>
                <a:sym typeface="Arial"/>
              </a:rPr>
              <a:t>“A” piensa en una situación problemática o insatisfactoria presente (o pasada</a:t>
            </a:r>
            <a:r>
              <a:rPr lang="es-AR" sz="1200" b="0" dirty="0" smtClean="0">
                <a:solidFill>
                  <a:srgbClr val="002960"/>
                </a:solidFill>
                <a:ea typeface="Arial"/>
                <a:sym typeface="Arial"/>
              </a:rPr>
              <a:t>) a la que experimenta como víctima de sus circunstancias. </a:t>
            </a:r>
            <a:r>
              <a:rPr lang="es-AR" sz="1200" b="0" dirty="0" smtClean="0">
                <a:solidFill>
                  <a:srgbClr val="002960"/>
                </a:solidFill>
                <a:ea typeface="Arial"/>
                <a:sym typeface="Arial"/>
              </a:rPr>
              <a:t>Cuanto peor la situación, mejor.</a:t>
            </a:r>
          </a:p>
          <a:p>
            <a:pPr marL="355600" lvl="0" indent="-342900">
              <a:spcBef>
                <a:spcPts val="300"/>
              </a:spcBef>
              <a:spcAft>
                <a:spcPts val="300"/>
              </a:spcAft>
              <a:buSzPct val="100000"/>
              <a:buFont typeface="Arial"/>
              <a:buAutoNum type="arabicPeriod"/>
              <a:defRPr/>
            </a:pPr>
            <a:r>
              <a:rPr lang="es-AR" sz="1200" b="0" dirty="0" smtClean="0">
                <a:solidFill>
                  <a:srgbClr val="002960"/>
                </a:solidFill>
                <a:ea typeface="Arial"/>
                <a:sym typeface="Arial"/>
              </a:rPr>
              <a:t>“B” indaga la situación de “A” usando las siguientes preguntas </a:t>
            </a:r>
            <a:endParaRPr lang="es-AR" sz="1200" b="0" dirty="0" smtClean="0">
              <a:solidFill>
                <a:srgbClr val="002960"/>
              </a:solidFill>
              <a:ea typeface="Arial"/>
              <a:sym typeface="Arial"/>
            </a:endParaRPr>
          </a:p>
          <a:p>
            <a:pPr marL="355600" lvl="0" indent="-342900">
              <a:spcBef>
                <a:spcPts val="300"/>
              </a:spcBef>
              <a:spcAft>
                <a:spcPts val="300"/>
              </a:spcAft>
              <a:buSzPct val="100000"/>
              <a:buFont typeface="Arial"/>
              <a:buAutoNum type="arabicPeriod"/>
              <a:defRPr/>
            </a:pPr>
            <a:r>
              <a:rPr lang="es-AR" sz="1200" b="0" dirty="0" smtClean="0">
                <a:solidFill>
                  <a:srgbClr val="002960"/>
                </a:solidFill>
              </a:rPr>
              <a:t>Intercambian </a:t>
            </a:r>
            <a:r>
              <a:rPr lang="es-AR" sz="1200" b="0" dirty="0" smtClean="0">
                <a:solidFill>
                  <a:srgbClr val="002960"/>
                </a:solidFill>
              </a:rPr>
              <a:t>roles y repiten paso anterior.</a:t>
            </a:r>
          </a:p>
        </p:txBody>
      </p:sp>
      <p:sp>
        <p:nvSpPr>
          <p:cNvPr id="9"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257033" name="Rectangle 9"/>
          <p:cNvSpPr>
            <a:spLocks noChangeArrowheads="1"/>
          </p:cNvSpPr>
          <p:nvPr/>
        </p:nvSpPr>
        <p:spPr bwMode="auto">
          <a:xfrm>
            <a:off x="611560" y="1921450"/>
            <a:ext cx="8208912" cy="2954556"/>
          </a:xfrm>
          <a:prstGeom prst="rect">
            <a:avLst/>
          </a:prstGeom>
          <a:noFill/>
          <a:ln w="28575">
            <a:solidFill>
              <a:srgbClr val="002960"/>
            </a:solidFill>
            <a:miter lim="800000"/>
            <a:headEnd/>
            <a:tailEnd/>
          </a:ln>
        </p:spPr>
        <p:txBody>
          <a:bodyPr wrap="square" lIns="91391" tIns="91391" rIns="91391" bIns="91391">
            <a:spAutoFit/>
          </a:bodyPr>
          <a:lstStyle/>
          <a:p>
            <a:pPr marL="234950" indent="-234950" eaLnBrk="1" hangingPunct="1">
              <a:spcBef>
                <a:spcPts val="600"/>
              </a:spcBef>
              <a:buClr>
                <a:schemeClr val="accent2"/>
              </a:buClr>
              <a:buFont typeface="Arial" pitchFamily="34" charset="0"/>
              <a:buChar char="•"/>
            </a:pPr>
            <a:r>
              <a:rPr lang="es-ES" sz="1400" b="0" dirty="0">
                <a:solidFill>
                  <a:srgbClr val="002960"/>
                </a:solidFill>
              </a:rPr>
              <a:t>¿A qué</a:t>
            </a:r>
            <a:r>
              <a:rPr lang="es-ES" sz="1400" b="0" dirty="0">
                <a:solidFill>
                  <a:schemeClr val="accent4"/>
                </a:solidFill>
              </a:rPr>
              <a:t> desafío </a:t>
            </a:r>
            <a:r>
              <a:rPr lang="es-ES" sz="1400" b="0" dirty="0">
                <a:solidFill>
                  <a:srgbClr val="1E3069"/>
                </a:solidFill>
              </a:rPr>
              <a:t>te </a:t>
            </a:r>
            <a:r>
              <a:rPr lang="es-ES" sz="1400" b="0" dirty="0">
                <a:solidFill>
                  <a:srgbClr val="002960"/>
                </a:solidFill>
              </a:rPr>
              <a:t>enfrentaste? </a:t>
            </a:r>
          </a:p>
          <a:p>
            <a:pPr marL="234950" indent="-234950" eaLnBrk="1" hangingPunct="1">
              <a:spcBef>
                <a:spcPts val="600"/>
              </a:spcBef>
              <a:buClr>
                <a:schemeClr val="accent2"/>
              </a:buClr>
              <a:buFont typeface="Arial" pitchFamily="34" charset="0"/>
              <a:buChar char="•"/>
            </a:pPr>
            <a:r>
              <a:rPr lang="es-ES" sz="1400" b="0" dirty="0">
                <a:solidFill>
                  <a:srgbClr val="002960"/>
                </a:solidFill>
              </a:rPr>
              <a:t>¿Qué </a:t>
            </a:r>
            <a:r>
              <a:rPr lang="es-ES" sz="1400" b="0" dirty="0">
                <a:solidFill>
                  <a:schemeClr val="accent4"/>
                </a:solidFill>
              </a:rPr>
              <a:t>respuesta elegiste </a:t>
            </a:r>
            <a:r>
              <a:rPr lang="es-ES" sz="1400" b="0" dirty="0">
                <a:solidFill>
                  <a:srgbClr val="002960"/>
                </a:solidFill>
              </a:rPr>
              <a:t>frente a las circunstancias? </a:t>
            </a:r>
          </a:p>
          <a:p>
            <a:pPr marL="234950" indent="-234950" eaLnBrk="1" hangingPunct="1">
              <a:spcBef>
                <a:spcPts val="600"/>
              </a:spcBef>
              <a:buClr>
                <a:schemeClr val="accent2"/>
              </a:buClr>
              <a:buFont typeface="Arial" pitchFamily="34" charset="0"/>
              <a:buChar char="•"/>
            </a:pPr>
            <a:r>
              <a:rPr lang="es-ES" sz="1400" b="0" dirty="0">
                <a:solidFill>
                  <a:srgbClr val="002960"/>
                </a:solidFill>
              </a:rPr>
              <a:t>¿Qué objetivo </a:t>
            </a:r>
            <a:r>
              <a:rPr lang="es-ES" sz="1400" b="0" dirty="0">
                <a:solidFill>
                  <a:schemeClr val="accent4"/>
                </a:solidFill>
              </a:rPr>
              <a:t>perseguías</a:t>
            </a:r>
            <a:r>
              <a:rPr lang="es-ES" sz="1400" b="0" dirty="0">
                <a:solidFill>
                  <a:srgbClr val="002960"/>
                </a:solidFill>
              </a:rPr>
              <a:t>? </a:t>
            </a:r>
          </a:p>
          <a:p>
            <a:pPr marL="234950" indent="-234950" eaLnBrk="1" hangingPunct="1">
              <a:spcBef>
                <a:spcPts val="600"/>
              </a:spcBef>
              <a:buClr>
                <a:schemeClr val="accent2"/>
              </a:buClr>
              <a:buFont typeface="Arial" pitchFamily="34" charset="0"/>
              <a:buChar char="•"/>
            </a:pPr>
            <a:r>
              <a:rPr lang="es-ES" sz="1400" b="0" dirty="0">
                <a:solidFill>
                  <a:srgbClr val="002960"/>
                </a:solidFill>
              </a:rPr>
              <a:t>¿Cuáles fueron las </a:t>
            </a:r>
            <a:r>
              <a:rPr lang="es-ES" sz="1400" b="0" dirty="0">
                <a:solidFill>
                  <a:schemeClr val="accent4"/>
                </a:solidFill>
              </a:rPr>
              <a:t>consecuencias </a:t>
            </a:r>
            <a:r>
              <a:rPr lang="es-ES" sz="1400" b="0" dirty="0">
                <a:solidFill>
                  <a:srgbClr val="002960"/>
                </a:solidFill>
              </a:rPr>
              <a:t>(insatisfactorias) de tu comportamiento? </a:t>
            </a:r>
          </a:p>
          <a:p>
            <a:pPr marL="234950" indent="-234950" eaLnBrk="1" hangingPunct="1">
              <a:spcBef>
                <a:spcPts val="600"/>
              </a:spcBef>
              <a:buClr>
                <a:schemeClr val="accent2"/>
              </a:buClr>
              <a:buFont typeface="Arial" pitchFamily="34" charset="0"/>
              <a:buChar char="•"/>
            </a:pPr>
            <a:r>
              <a:rPr lang="es-ES" sz="1400" b="0" dirty="0" smtClean="0">
                <a:solidFill>
                  <a:srgbClr val="002960"/>
                </a:solidFill>
              </a:rPr>
              <a:t>¿</a:t>
            </a:r>
            <a:r>
              <a:rPr lang="es-ES" sz="1400" b="0" dirty="0" smtClean="0">
                <a:solidFill>
                  <a:srgbClr val="C00000"/>
                </a:solidFill>
              </a:rPr>
              <a:t>Podrías haber hecho algo distinto </a:t>
            </a:r>
            <a:r>
              <a:rPr lang="es-ES" sz="1400" b="0" dirty="0">
                <a:solidFill>
                  <a:srgbClr val="002960"/>
                </a:solidFill>
              </a:rPr>
              <a:t>(o más coherente con tus valores) para alcanzar tus objetivos?</a:t>
            </a:r>
          </a:p>
          <a:p>
            <a:pPr marL="234950" indent="-234950" eaLnBrk="1" hangingPunct="1">
              <a:spcBef>
                <a:spcPts val="600"/>
              </a:spcBef>
              <a:buClr>
                <a:schemeClr val="accent2"/>
              </a:buClr>
              <a:buFont typeface="Arial" pitchFamily="34" charset="0"/>
              <a:buChar char="•"/>
            </a:pPr>
            <a:r>
              <a:rPr lang="es-ES" sz="1400" b="0" dirty="0">
                <a:solidFill>
                  <a:srgbClr val="002960"/>
                </a:solidFill>
              </a:rPr>
              <a:t>¿Hay algo que </a:t>
            </a:r>
            <a:r>
              <a:rPr lang="es-ES" sz="1400" b="0" dirty="0" smtClean="0">
                <a:solidFill>
                  <a:schemeClr val="accent4"/>
                </a:solidFill>
              </a:rPr>
              <a:t>podrías haber </a:t>
            </a:r>
            <a:r>
              <a:rPr lang="es-ES" sz="1400" b="0" dirty="0">
                <a:solidFill>
                  <a:schemeClr val="accent4"/>
                </a:solidFill>
              </a:rPr>
              <a:t>hecho antes</a:t>
            </a:r>
            <a:r>
              <a:rPr lang="es-ES" sz="1400" b="0" dirty="0">
                <a:solidFill>
                  <a:srgbClr val="002960"/>
                </a:solidFill>
              </a:rPr>
              <a:t> para prepararte, que hubiera </a:t>
            </a:r>
            <a:r>
              <a:rPr lang="es-ES" sz="1400" b="0" dirty="0" smtClean="0">
                <a:solidFill>
                  <a:srgbClr val="002960"/>
                </a:solidFill>
              </a:rPr>
              <a:t>minimizado este </a:t>
            </a:r>
            <a:r>
              <a:rPr lang="es-ES" sz="1400" b="0" dirty="0">
                <a:solidFill>
                  <a:srgbClr val="002960"/>
                </a:solidFill>
              </a:rPr>
              <a:t>impacto? </a:t>
            </a:r>
          </a:p>
          <a:p>
            <a:pPr marL="234950" indent="-234950" eaLnBrk="1" hangingPunct="1">
              <a:spcBef>
                <a:spcPts val="600"/>
              </a:spcBef>
              <a:buClr>
                <a:schemeClr val="accent2"/>
              </a:buClr>
              <a:buFont typeface="Arial" pitchFamily="34" charset="0"/>
              <a:buChar char="•"/>
            </a:pPr>
            <a:r>
              <a:rPr lang="es-ES" sz="1400" b="0" dirty="0">
                <a:solidFill>
                  <a:srgbClr val="002960"/>
                </a:solidFill>
              </a:rPr>
              <a:t>¿Hay algo que puedas </a:t>
            </a:r>
            <a:r>
              <a:rPr lang="es-ES" sz="1400" b="0" dirty="0">
                <a:solidFill>
                  <a:schemeClr val="accent4"/>
                </a:solidFill>
              </a:rPr>
              <a:t>hacer ahora </a:t>
            </a:r>
            <a:r>
              <a:rPr lang="es-ES" sz="1400" b="0" dirty="0">
                <a:solidFill>
                  <a:srgbClr val="002960"/>
                </a:solidFill>
              </a:rPr>
              <a:t>para mejorar la situación? </a:t>
            </a:r>
          </a:p>
          <a:p>
            <a:pPr marL="234950" indent="-234950" eaLnBrk="1" hangingPunct="1">
              <a:spcBef>
                <a:spcPts val="600"/>
              </a:spcBef>
              <a:buClr>
                <a:schemeClr val="accent2"/>
              </a:buClr>
              <a:buFont typeface="Arial" pitchFamily="34" charset="0"/>
              <a:buChar char="•"/>
            </a:pPr>
            <a:r>
              <a:rPr lang="es-ES" sz="1400" b="0" dirty="0">
                <a:solidFill>
                  <a:srgbClr val="002960"/>
                </a:solidFill>
              </a:rPr>
              <a:t>¿Hay algún </a:t>
            </a:r>
            <a:r>
              <a:rPr lang="es-ES" sz="1400" b="0" dirty="0">
                <a:solidFill>
                  <a:srgbClr val="FF0000"/>
                </a:solidFill>
              </a:rPr>
              <a:t>a</a:t>
            </a:r>
            <a:r>
              <a:rPr lang="es-ES" sz="1400" b="0" dirty="0">
                <a:solidFill>
                  <a:schemeClr val="accent4"/>
                </a:solidFill>
              </a:rPr>
              <a:t>prendizaje</a:t>
            </a:r>
            <a:r>
              <a:rPr lang="es-ES" sz="1400" b="0" dirty="0">
                <a:solidFill>
                  <a:srgbClr val="002960"/>
                </a:solidFill>
              </a:rPr>
              <a:t> que puedas extraer de la experiencia, que te ayude a ser más efectivo e íntegro en el futuro? </a:t>
            </a:r>
          </a:p>
          <a:p>
            <a:pPr marL="234950" indent="-234950" eaLnBrk="1" hangingPunct="1">
              <a:spcBef>
                <a:spcPts val="600"/>
              </a:spcBef>
              <a:buClr>
                <a:schemeClr val="accent2"/>
              </a:buClr>
              <a:buFont typeface="Arial" pitchFamily="34" charset="0"/>
              <a:buChar char="•"/>
            </a:pPr>
            <a:r>
              <a:rPr lang="es-ES" sz="1400" b="0" dirty="0" smtClean="0">
                <a:solidFill>
                  <a:srgbClr val="002960"/>
                </a:solidFill>
              </a:rPr>
              <a:t>¿Cómo te sentís acerca de esto? ¿Cómo te sentís al contármelo?</a:t>
            </a:r>
            <a:endParaRPr lang="es-ES" sz="1400" b="0" dirty="0">
              <a:solidFill>
                <a:srgbClr val="002960"/>
              </a:solidFill>
            </a:endParaRPr>
          </a:p>
        </p:txBody>
      </p:sp>
      <p:sp>
        <p:nvSpPr>
          <p:cNvPr id="11" name="11 Marcador de número de diapositiva"/>
          <p:cNvSpPr>
            <a:spLocks noGrp="1"/>
          </p:cNvSpPr>
          <p:nvPr>
            <p:ph type="sldNum" sz="quarter" idx="10"/>
          </p:nvPr>
        </p:nvSpPr>
        <p:spPr>
          <a:xfrm>
            <a:off x="6948264" y="4892005"/>
            <a:ext cx="2133600" cy="200025"/>
          </a:xfrm>
        </p:spPr>
        <p:txBody>
          <a:bodyPr/>
          <a:lstStyle/>
          <a:p>
            <a:pPr>
              <a:defRPr/>
            </a:pPr>
            <a:r>
              <a:rPr lang="en-US" dirty="0" smtClean="0"/>
              <a:t>| </a:t>
            </a:r>
            <a:fld id="{D71F47B6-EF70-4B67-992A-44CDA86BB0A1}" type="slidenum">
              <a:rPr lang="en-US" smtClean="0">
                <a:solidFill>
                  <a:srgbClr val="B2B2B2"/>
                </a:solidFill>
              </a:rPr>
              <a:pPr>
                <a:defRPr/>
              </a:pPr>
              <a:t>76</a:t>
            </a:fld>
            <a:endParaRPr lang="en-US" dirty="0">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7034">
                                            <p:txEl>
                                              <p:pRg st="0" end="0"/>
                                            </p:txEl>
                                          </p:spTgt>
                                        </p:tgtEl>
                                        <p:attrNameLst>
                                          <p:attrName>style.visibility</p:attrName>
                                        </p:attrNameLst>
                                      </p:cBhvr>
                                      <p:to>
                                        <p:strVal val="visible"/>
                                      </p:to>
                                    </p:set>
                                    <p:animEffect transition="in" filter="fade">
                                      <p:cBhvr>
                                        <p:cTn id="7" dur="500"/>
                                        <p:tgtEl>
                                          <p:spTgt spid="2570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7034">
                                            <p:txEl>
                                              <p:pRg st="1" end="1"/>
                                            </p:txEl>
                                          </p:spTgt>
                                        </p:tgtEl>
                                        <p:attrNameLst>
                                          <p:attrName>style.visibility</p:attrName>
                                        </p:attrNameLst>
                                      </p:cBhvr>
                                      <p:to>
                                        <p:strVal val="visible"/>
                                      </p:to>
                                    </p:set>
                                    <p:animEffect transition="in" filter="fade">
                                      <p:cBhvr>
                                        <p:cTn id="12" dur="500"/>
                                        <p:tgtEl>
                                          <p:spTgt spid="2570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7034">
                                            <p:txEl>
                                              <p:pRg st="2" end="2"/>
                                            </p:txEl>
                                          </p:spTgt>
                                        </p:tgtEl>
                                        <p:attrNameLst>
                                          <p:attrName>style.visibility</p:attrName>
                                        </p:attrNameLst>
                                      </p:cBhvr>
                                      <p:to>
                                        <p:strVal val="visible"/>
                                      </p:to>
                                    </p:set>
                                    <p:animEffect transition="in" filter="fade">
                                      <p:cBhvr>
                                        <p:cTn id="17" dur="500"/>
                                        <p:tgtEl>
                                          <p:spTgt spid="2570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7034">
                                            <p:txEl>
                                              <p:pRg st="3" end="3"/>
                                            </p:txEl>
                                          </p:spTgt>
                                        </p:tgtEl>
                                        <p:attrNameLst>
                                          <p:attrName>style.visibility</p:attrName>
                                        </p:attrNameLst>
                                      </p:cBhvr>
                                      <p:to>
                                        <p:strVal val="visible"/>
                                      </p:to>
                                    </p:set>
                                    <p:animEffect transition="in" filter="fade">
                                      <p:cBhvr>
                                        <p:cTn id="22" dur="500"/>
                                        <p:tgtEl>
                                          <p:spTgt spid="2570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7033">
                                            <p:bg/>
                                          </p:spTgt>
                                        </p:tgtEl>
                                        <p:attrNameLst>
                                          <p:attrName>style.visibility</p:attrName>
                                        </p:attrNameLst>
                                      </p:cBhvr>
                                      <p:to>
                                        <p:strVal val="visible"/>
                                      </p:to>
                                    </p:set>
                                    <p:animEffect transition="in" filter="fade">
                                      <p:cBhvr>
                                        <p:cTn id="27" dur="500"/>
                                        <p:tgtEl>
                                          <p:spTgt spid="257033">
                                            <p:bg/>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7033">
                                            <p:txEl>
                                              <p:pRg st="0" end="0"/>
                                            </p:txEl>
                                          </p:spTgt>
                                        </p:tgtEl>
                                        <p:attrNameLst>
                                          <p:attrName>style.visibility</p:attrName>
                                        </p:attrNameLst>
                                      </p:cBhvr>
                                      <p:to>
                                        <p:strVal val="visible"/>
                                      </p:to>
                                    </p:set>
                                    <p:animEffect transition="in" filter="fade">
                                      <p:cBhvr>
                                        <p:cTn id="32" dur="500"/>
                                        <p:tgtEl>
                                          <p:spTgt spid="25703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7033">
                                            <p:txEl>
                                              <p:pRg st="1" end="1"/>
                                            </p:txEl>
                                          </p:spTgt>
                                        </p:tgtEl>
                                        <p:attrNameLst>
                                          <p:attrName>style.visibility</p:attrName>
                                        </p:attrNameLst>
                                      </p:cBhvr>
                                      <p:to>
                                        <p:strVal val="visible"/>
                                      </p:to>
                                    </p:set>
                                    <p:animEffect transition="in" filter="fade">
                                      <p:cBhvr>
                                        <p:cTn id="37" dur="500"/>
                                        <p:tgtEl>
                                          <p:spTgt spid="25703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7033">
                                            <p:txEl>
                                              <p:pRg st="2" end="2"/>
                                            </p:txEl>
                                          </p:spTgt>
                                        </p:tgtEl>
                                        <p:attrNameLst>
                                          <p:attrName>style.visibility</p:attrName>
                                        </p:attrNameLst>
                                      </p:cBhvr>
                                      <p:to>
                                        <p:strVal val="visible"/>
                                      </p:to>
                                    </p:set>
                                    <p:animEffect transition="in" filter="fade">
                                      <p:cBhvr>
                                        <p:cTn id="42" dur="500"/>
                                        <p:tgtEl>
                                          <p:spTgt spid="25703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7033">
                                            <p:txEl>
                                              <p:pRg st="3" end="3"/>
                                            </p:txEl>
                                          </p:spTgt>
                                        </p:tgtEl>
                                        <p:attrNameLst>
                                          <p:attrName>style.visibility</p:attrName>
                                        </p:attrNameLst>
                                      </p:cBhvr>
                                      <p:to>
                                        <p:strVal val="visible"/>
                                      </p:to>
                                    </p:set>
                                    <p:animEffect transition="in" filter="fade">
                                      <p:cBhvr>
                                        <p:cTn id="47" dur="500"/>
                                        <p:tgtEl>
                                          <p:spTgt spid="25703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7033">
                                            <p:txEl>
                                              <p:pRg st="4" end="4"/>
                                            </p:txEl>
                                          </p:spTgt>
                                        </p:tgtEl>
                                        <p:attrNameLst>
                                          <p:attrName>style.visibility</p:attrName>
                                        </p:attrNameLst>
                                      </p:cBhvr>
                                      <p:to>
                                        <p:strVal val="visible"/>
                                      </p:to>
                                    </p:set>
                                    <p:animEffect transition="in" filter="fade">
                                      <p:cBhvr>
                                        <p:cTn id="52" dur="500"/>
                                        <p:tgtEl>
                                          <p:spTgt spid="25703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7033">
                                            <p:txEl>
                                              <p:pRg st="5" end="5"/>
                                            </p:txEl>
                                          </p:spTgt>
                                        </p:tgtEl>
                                        <p:attrNameLst>
                                          <p:attrName>style.visibility</p:attrName>
                                        </p:attrNameLst>
                                      </p:cBhvr>
                                      <p:to>
                                        <p:strVal val="visible"/>
                                      </p:to>
                                    </p:set>
                                    <p:animEffect transition="in" filter="fade">
                                      <p:cBhvr>
                                        <p:cTn id="57" dur="500"/>
                                        <p:tgtEl>
                                          <p:spTgt spid="257033">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7033">
                                            <p:txEl>
                                              <p:pRg st="6" end="6"/>
                                            </p:txEl>
                                          </p:spTgt>
                                        </p:tgtEl>
                                        <p:attrNameLst>
                                          <p:attrName>style.visibility</p:attrName>
                                        </p:attrNameLst>
                                      </p:cBhvr>
                                      <p:to>
                                        <p:strVal val="visible"/>
                                      </p:to>
                                    </p:set>
                                    <p:animEffect transition="in" filter="fade">
                                      <p:cBhvr>
                                        <p:cTn id="62" dur="500"/>
                                        <p:tgtEl>
                                          <p:spTgt spid="257033">
                                            <p:txEl>
                                              <p:pRg st="6" end="6"/>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57033">
                                            <p:txEl>
                                              <p:pRg st="7" end="7"/>
                                            </p:txEl>
                                          </p:spTgt>
                                        </p:tgtEl>
                                        <p:attrNameLst>
                                          <p:attrName>style.visibility</p:attrName>
                                        </p:attrNameLst>
                                      </p:cBhvr>
                                      <p:to>
                                        <p:strVal val="visible"/>
                                      </p:to>
                                    </p:set>
                                    <p:animEffect transition="in" filter="fade">
                                      <p:cBhvr>
                                        <p:cTn id="67" dur="500"/>
                                        <p:tgtEl>
                                          <p:spTgt spid="257033">
                                            <p:txEl>
                                              <p:pRg st="7" end="7"/>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7033">
                                            <p:txEl>
                                              <p:pRg st="8" end="8"/>
                                            </p:txEl>
                                          </p:spTgt>
                                        </p:tgtEl>
                                        <p:attrNameLst>
                                          <p:attrName>style.visibility</p:attrName>
                                        </p:attrNameLst>
                                      </p:cBhvr>
                                      <p:to>
                                        <p:strVal val="visible"/>
                                      </p:to>
                                    </p:set>
                                    <p:animEffect transition="in" filter="fade">
                                      <p:cBhvr>
                                        <p:cTn id="72" dur="500"/>
                                        <p:tgtEl>
                                          <p:spTgt spid="25703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4" grpId="0" build="p" bldLvl="5"/>
      <p:bldP spid="257033" grpId="0" build="p" bldLvl="5"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8" name="Text Box 2"/>
          <p:cNvSpPr txBox="1">
            <a:spLocks noChangeArrowheads="1"/>
          </p:cNvSpPr>
          <p:nvPr/>
        </p:nvSpPr>
        <p:spPr bwMode="auto">
          <a:xfrm>
            <a:off x="1498087" y="739606"/>
            <a:ext cx="6147837" cy="3416320"/>
          </a:xfrm>
          <a:prstGeom prst="rect">
            <a:avLst/>
          </a:prstGeom>
          <a:noFill/>
          <a:ln w="9525">
            <a:noFill/>
            <a:miter lim="800000"/>
            <a:headEnd/>
            <a:tailEnd/>
          </a:ln>
        </p:spPr>
        <p:txBody>
          <a:bodyPr wrap="none">
            <a:spAutoFit/>
          </a:bodyPr>
          <a:lstStyle/>
          <a:p>
            <a:pPr algn="ctr" eaLnBrk="1" hangingPunct="1">
              <a:spcBef>
                <a:spcPct val="0"/>
              </a:spcBef>
            </a:pPr>
            <a:r>
              <a:rPr lang="es-AR" sz="5400" b="1" dirty="0" smtClean="0">
                <a:solidFill>
                  <a:schemeClr val="tx1"/>
                </a:solidFill>
              </a:rPr>
              <a:t>resultado =</a:t>
            </a:r>
            <a:br>
              <a:rPr lang="es-AR" sz="5400" b="1" dirty="0" smtClean="0">
                <a:solidFill>
                  <a:schemeClr val="tx1"/>
                </a:solidFill>
              </a:rPr>
            </a:br>
            <a:r>
              <a:rPr lang="es-AR" sz="5400" b="1" dirty="0" smtClean="0">
                <a:solidFill>
                  <a:schemeClr val="accent4"/>
                </a:solidFill>
              </a:rPr>
              <a:t>desafío</a:t>
            </a:r>
          </a:p>
          <a:p>
            <a:pPr algn="ctr" eaLnBrk="1" hangingPunct="1">
              <a:spcBef>
                <a:spcPct val="0"/>
              </a:spcBef>
            </a:pPr>
            <a:r>
              <a:rPr lang="es-AR" sz="5400" b="1" dirty="0" smtClean="0">
                <a:solidFill>
                  <a:schemeClr val="tx1"/>
                </a:solidFill>
              </a:rPr>
              <a:t>vs.</a:t>
            </a:r>
          </a:p>
          <a:p>
            <a:pPr algn="ctr" eaLnBrk="1" hangingPunct="1">
              <a:spcBef>
                <a:spcPct val="0"/>
              </a:spcBef>
            </a:pPr>
            <a:r>
              <a:rPr lang="es-AR" sz="5400" b="1" dirty="0" err="1" smtClean="0">
                <a:solidFill>
                  <a:schemeClr val="tx1">
                    <a:lumMod val="75000"/>
                    <a:lumOff val="25000"/>
                  </a:schemeClr>
                </a:solidFill>
              </a:rPr>
              <a:t>respons</a:t>
            </a:r>
            <a:r>
              <a:rPr lang="es-AR" sz="5400" b="1" dirty="0" smtClean="0">
                <a:solidFill>
                  <a:schemeClr val="tx1">
                    <a:lumMod val="75000"/>
                    <a:lumOff val="25000"/>
                  </a:schemeClr>
                </a:solidFill>
              </a:rPr>
              <a:t>-habilidad</a:t>
            </a:r>
            <a:endParaRPr lang="es-AR" sz="5400" b="1" dirty="0">
              <a:solidFill>
                <a:schemeClr val="tx1">
                  <a:lumMod val="75000"/>
                  <a:lumOff val="25000"/>
                </a:schemeClr>
              </a:solidFill>
            </a:endParaRPr>
          </a:p>
        </p:txBody>
      </p:sp>
      <p:sp>
        <p:nvSpPr>
          <p:cNvPr id="1186819" name="Rectangle 3"/>
          <p:cNvSpPr>
            <a:spLocks noChangeArrowheads="1"/>
          </p:cNvSpPr>
          <p:nvPr/>
        </p:nvSpPr>
        <p:spPr bwMode="auto">
          <a:xfrm>
            <a:off x="144470" y="350431"/>
            <a:ext cx="8986837" cy="338554"/>
          </a:xfrm>
          <a:prstGeom prst="rect">
            <a:avLst/>
          </a:prstGeom>
          <a:solidFill>
            <a:schemeClr val="accent1"/>
          </a:solidFill>
          <a:ln w="9525" algn="ctr">
            <a:solidFill>
              <a:schemeClr val="bg1"/>
            </a:solidFill>
            <a:miter lim="800000"/>
            <a:headEnd/>
            <a:tailEnd/>
          </a:ln>
          <a:effectLst/>
        </p:spPr>
        <p:txBody>
          <a:bodyPr anchor="ctr">
            <a:spAutoFit/>
          </a:bodyPr>
          <a:lstStyle/>
          <a:p>
            <a:endParaRPr lang="es-AR"/>
          </a:p>
        </p:txBody>
      </p:sp>
      <p:sp>
        <p:nvSpPr>
          <p:cNvPr id="4"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5" name="11 Marcador de número de diapositiva"/>
          <p:cNvSpPr>
            <a:spLocks noGrp="1"/>
          </p:cNvSpPr>
          <p:nvPr>
            <p:ph type="sldNum" sz="quarter" idx="10"/>
          </p:nvPr>
        </p:nvSpPr>
        <p:spPr>
          <a:xfrm>
            <a:off x="6948264" y="4892005"/>
            <a:ext cx="2133600" cy="200025"/>
          </a:xfrm>
        </p:spPr>
        <p:txBody>
          <a:bodyPr/>
          <a:lstStyle/>
          <a:p>
            <a:pPr>
              <a:defRPr/>
            </a:pPr>
            <a:r>
              <a:rPr lang="en-US" dirty="0" smtClean="0"/>
              <a:t>| </a:t>
            </a:r>
            <a:fld id="{D71F47B6-EF70-4B67-992A-44CDA86BB0A1}" type="slidenum">
              <a:rPr lang="en-US" smtClean="0">
                <a:solidFill>
                  <a:srgbClr val="B2B2B2"/>
                </a:solidFill>
              </a:rPr>
              <a:pPr>
                <a:defRPr/>
              </a:pPr>
              <a:t>77</a:t>
            </a:fld>
            <a:endParaRPr lang="en-US" dirty="0">
              <a:solidFill>
                <a:srgbClr val="B2B2B2"/>
              </a:solidFill>
            </a:endParaRP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82946" name="Rectangle 2"/>
          <p:cNvSpPr>
            <a:spLocks noGrp="1" noChangeArrowheads="1"/>
          </p:cNvSpPr>
          <p:nvPr>
            <p:ph type="title"/>
          </p:nvPr>
        </p:nvSpPr>
        <p:spPr>
          <a:xfrm>
            <a:off x="251520" y="36956"/>
            <a:ext cx="8685213" cy="367903"/>
          </a:xfrm>
        </p:spPr>
        <p:txBody>
          <a:bodyPr/>
          <a:lstStyle/>
          <a:p>
            <a:pPr eaLnBrk="1" hangingPunct="1"/>
            <a:r>
              <a:rPr lang="en-US" dirty="0" smtClean="0"/>
              <a:t>¿</a:t>
            </a:r>
            <a:r>
              <a:rPr lang="en-US" dirty="0" err="1" smtClean="0"/>
              <a:t>víctima</a:t>
            </a:r>
            <a:r>
              <a:rPr lang="en-US" dirty="0" smtClean="0"/>
              <a:t> o </a:t>
            </a:r>
            <a:r>
              <a:rPr lang="en-US" dirty="0" err="1" smtClean="0"/>
              <a:t>protagonista</a:t>
            </a:r>
            <a:r>
              <a:rPr lang="en-US" dirty="0" smtClean="0"/>
              <a:t>?</a:t>
            </a:r>
            <a:endParaRPr lang="es-ES" dirty="0" smtClean="0"/>
          </a:p>
        </p:txBody>
      </p:sp>
      <p:sp>
        <p:nvSpPr>
          <p:cNvPr id="82947" name="3 Marcador de número de diapositiva"/>
          <p:cNvSpPr>
            <a:spLocks noGrp="1"/>
          </p:cNvSpPr>
          <p:nvPr>
            <p:ph type="sldNum" sz="quarter" idx="10"/>
          </p:nvPr>
        </p:nvSpPr>
        <p:spPr>
          <a:xfrm>
            <a:off x="6948264" y="4876006"/>
            <a:ext cx="2133600" cy="200025"/>
          </a:xfrm>
          <a:noFill/>
        </p:spPr>
        <p:txBody>
          <a:bodyPr/>
          <a:lstStyle/>
          <a:p>
            <a:r>
              <a:rPr lang="en-US" smtClean="0">
                <a:latin typeface="Arial" pitchFamily="34" charset="0"/>
                <a:cs typeface="Arial" pitchFamily="34" charset="0"/>
              </a:rPr>
              <a:t>| </a:t>
            </a:r>
            <a:fld id="{B67AAEBB-B3F2-4759-81B6-5224B9BD6114}" type="slidenum">
              <a:rPr lang="en-US" smtClean="0">
                <a:solidFill>
                  <a:srgbClr val="B2B2B2"/>
                </a:solidFill>
                <a:latin typeface="Arial" pitchFamily="34" charset="0"/>
                <a:cs typeface="Arial" pitchFamily="34" charset="0"/>
              </a:rPr>
              <a:pPr/>
              <a:t>78</a:t>
            </a:fld>
            <a:endParaRPr lang="en-US" smtClean="0">
              <a:solidFill>
                <a:srgbClr val="B2B2B2"/>
              </a:solidFill>
              <a:latin typeface="Arial" pitchFamily="34" charset="0"/>
              <a:cs typeface="Arial" pitchFamily="34" charset="0"/>
            </a:endParaRPr>
          </a:p>
        </p:txBody>
      </p:sp>
      <p:sp>
        <p:nvSpPr>
          <p:cNvPr id="88089" name="Text Box 25"/>
          <p:cNvSpPr txBox="1">
            <a:spLocks noChangeArrowheads="1"/>
          </p:cNvSpPr>
          <p:nvPr/>
        </p:nvSpPr>
        <p:spPr bwMode="auto">
          <a:xfrm>
            <a:off x="5661025" y="3240882"/>
            <a:ext cx="609600" cy="1015634"/>
          </a:xfrm>
          <a:prstGeom prst="rect">
            <a:avLst/>
          </a:prstGeom>
          <a:noFill/>
          <a:ln w="38100" algn="ctr">
            <a:noFill/>
            <a:miter lim="800000"/>
            <a:headEnd/>
            <a:tailEnd/>
          </a:ln>
        </p:spPr>
        <p:txBody>
          <a:bodyPr lIns="91410" tIns="45706" rIns="91410" bIns="45706">
            <a:spAutoFit/>
          </a:bodyPr>
          <a:lstStyle/>
          <a:p>
            <a:pPr defTabSz="912813"/>
            <a:r>
              <a:rPr lang="en-US" sz="6000">
                <a:solidFill>
                  <a:schemeClr val="bg2"/>
                </a:solidFill>
              </a:rPr>
              <a:t>&lt;</a:t>
            </a:r>
          </a:p>
        </p:txBody>
      </p:sp>
      <p:sp>
        <p:nvSpPr>
          <p:cNvPr id="88090" name="Text Box 26"/>
          <p:cNvSpPr txBox="1">
            <a:spLocks noChangeArrowheads="1"/>
          </p:cNvSpPr>
          <p:nvPr/>
        </p:nvSpPr>
        <p:spPr bwMode="auto">
          <a:xfrm>
            <a:off x="5661025" y="3887392"/>
            <a:ext cx="609600" cy="1015634"/>
          </a:xfrm>
          <a:prstGeom prst="rect">
            <a:avLst/>
          </a:prstGeom>
          <a:noFill/>
          <a:ln w="38100" algn="ctr">
            <a:noFill/>
            <a:miter lim="800000"/>
            <a:headEnd/>
            <a:tailEnd/>
          </a:ln>
        </p:spPr>
        <p:txBody>
          <a:bodyPr lIns="91410" tIns="45706" rIns="91410" bIns="45706">
            <a:spAutoFit/>
          </a:bodyPr>
          <a:lstStyle/>
          <a:p>
            <a:pPr defTabSz="912813"/>
            <a:r>
              <a:rPr lang="en-US" sz="6000">
                <a:solidFill>
                  <a:schemeClr val="bg2"/>
                </a:solidFill>
              </a:rPr>
              <a:t>&gt;</a:t>
            </a:r>
          </a:p>
        </p:txBody>
      </p:sp>
      <p:sp>
        <p:nvSpPr>
          <p:cNvPr id="88091" name="Line 27"/>
          <p:cNvSpPr>
            <a:spLocks noChangeShapeType="1"/>
          </p:cNvSpPr>
          <p:nvPr/>
        </p:nvSpPr>
        <p:spPr bwMode="auto">
          <a:xfrm flipH="1">
            <a:off x="2895607" y="4276725"/>
            <a:ext cx="2760663" cy="0"/>
          </a:xfrm>
          <a:prstGeom prst="line">
            <a:avLst/>
          </a:prstGeom>
          <a:noFill/>
          <a:ln w="38100">
            <a:solidFill>
              <a:schemeClr val="bg2"/>
            </a:solidFill>
            <a:round/>
            <a:headEnd/>
            <a:tailEnd type="triangle" w="med" len="med"/>
          </a:ln>
        </p:spPr>
        <p:txBody>
          <a:bodyPr/>
          <a:lstStyle/>
          <a:p>
            <a:endParaRPr lang="en-US"/>
          </a:p>
        </p:txBody>
      </p:sp>
      <p:sp>
        <p:nvSpPr>
          <p:cNvPr id="88092" name="Text Box 28"/>
          <p:cNvSpPr txBox="1">
            <a:spLocks noChangeArrowheads="1"/>
          </p:cNvSpPr>
          <p:nvPr/>
        </p:nvSpPr>
        <p:spPr bwMode="auto">
          <a:xfrm>
            <a:off x="900113" y="4137423"/>
            <a:ext cx="1828800" cy="338526"/>
          </a:xfrm>
          <a:prstGeom prst="rect">
            <a:avLst/>
          </a:prstGeom>
          <a:solidFill>
            <a:schemeClr val="tx1">
              <a:lumMod val="75000"/>
              <a:lumOff val="25000"/>
              <a:alpha val="87842"/>
            </a:schemeClr>
          </a:solidFill>
          <a:ln w="15875">
            <a:noFill/>
            <a:miter lim="800000"/>
            <a:headEnd/>
            <a:tailEnd/>
          </a:ln>
        </p:spPr>
        <p:txBody>
          <a:bodyPr lIns="91410" tIns="45706" rIns="91410" bIns="45706">
            <a:spAutoFit/>
          </a:bodyPr>
          <a:lstStyle/>
          <a:p>
            <a:pPr algn="ctr" defTabSz="912813">
              <a:defRPr/>
            </a:pPr>
            <a:r>
              <a:rPr lang="en-US" b="1" dirty="0" err="1">
                <a:solidFill>
                  <a:schemeClr val="bg1"/>
                </a:solidFill>
                <a:latin typeface="Arial" charset="0"/>
                <a:cs typeface="Arial" charset="0"/>
              </a:rPr>
              <a:t>Éxito</a:t>
            </a:r>
            <a:endParaRPr lang="en-US" b="1" dirty="0">
              <a:solidFill>
                <a:schemeClr val="bg1"/>
              </a:solidFill>
              <a:latin typeface="Arial" charset="0"/>
              <a:cs typeface="Arial" charset="0"/>
            </a:endParaRPr>
          </a:p>
        </p:txBody>
      </p:sp>
      <p:sp>
        <p:nvSpPr>
          <p:cNvPr id="88093" name="Line 29"/>
          <p:cNvSpPr>
            <a:spLocks noChangeShapeType="1"/>
          </p:cNvSpPr>
          <p:nvPr/>
        </p:nvSpPr>
        <p:spPr bwMode="auto">
          <a:xfrm flipH="1">
            <a:off x="2895600" y="3643313"/>
            <a:ext cx="2776538" cy="0"/>
          </a:xfrm>
          <a:prstGeom prst="line">
            <a:avLst/>
          </a:prstGeom>
          <a:noFill/>
          <a:ln w="38100">
            <a:solidFill>
              <a:schemeClr val="bg2"/>
            </a:solidFill>
            <a:round/>
            <a:headEnd/>
            <a:tailEnd type="triangle" w="med" len="med"/>
          </a:ln>
        </p:spPr>
        <p:txBody>
          <a:bodyPr/>
          <a:lstStyle/>
          <a:p>
            <a:endParaRPr lang="en-US"/>
          </a:p>
        </p:txBody>
      </p:sp>
      <p:sp>
        <p:nvSpPr>
          <p:cNvPr id="88094" name="Text Box 30"/>
          <p:cNvSpPr txBox="1">
            <a:spLocks noChangeArrowheads="1"/>
          </p:cNvSpPr>
          <p:nvPr/>
        </p:nvSpPr>
        <p:spPr bwMode="auto">
          <a:xfrm>
            <a:off x="900113" y="3543300"/>
            <a:ext cx="1828800" cy="338526"/>
          </a:xfrm>
          <a:prstGeom prst="rect">
            <a:avLst/>
          </a:prstGeom>
          <a:solidFill>
            <a:schemeClr val="accent4"/>
          </a:solidFill>
          <a:ln w="15875">
            <a:noFill/>
            <a:miter lim="800000"/>
            <a:headEnd/>
            <a:tailEnd/>
          </a:ln>
        </p:spPr>
        <p:txBody>
          <a:bodyPr lIns="91410" tIns="45706" rIns="91410" bIns="45706">
            <a:spAutoFit/>
          </a:bodyPr>
          <a:lstStyle/>
          <a:p>
            <a:pPr algn="ctr" defTabSz="912813"/>
            <a:r>
              <a:rPr lang="en-US" b="1">
                <a:solidFill>
                  <a:schemeClr val="bg1"/>
                </a:solidFill>
              </a:rPr>
              <a:t>Fracaso</a:t>
            </a:r>
          </a:p>
        </p:txBody>
      </p:sp>
      <p:sp>
        <p:nvSpPr>
          <p:cNvPr id="88095" name="AutoShape 31"/>
          <p:cNvSpPr>
            <a:spLocks noChangeArrowheads="1"/>
          </p:cNvSpPr>
          <p:nvPr/>
        </p:nvSpPr>
        <p:spPr bwMode="auto">
          <a:xfrm>
            <a:off x="4356100" y="1658543"/>
            <a:ext cx="495300" cy="397457"/>
          </a:xfrm>
          <a:prstGeom prst="upArrow">
            <a:avLst>
              <a:gd name="adj1" fmla="val 50000"/>
              <a:gd name="adj2" fmla="val 31170"/>
            </a:avLst>
          </a:prstGeom>
          <a:solidFill>
            <a:schemeClr val="tx1">
              <a:lumMod val="75000"/>
              <a:lumOff val="25000"/>
            </a:schemeClr>
          </a:solidFill>
          <a:ln w="15875" algn="ctr">
            <a:noFill/>
            <a:miter lim="800000"/>
            <a:headEnd/>
            <a:tailEnd/>
          </a:ln>
        </p:spPr>
        <p:txBody>
          <a:bodyPr lIns="91410" tIns="45706" rIns="91410" bIns="45706">
            <a:spAutoFit/>
          </a:bodyPr>
          <a:lstStyle/>
          <a:p>
            <a:pPr>
              <a:defRPr/>
            </a:pPr>
            <a:endParaRPr lang="es-AR">
              <a:latin typeface="Arial" charset="0"/>
              <a:cs typeface="Arial" charset="0"/>
            </a:endParaRPr>
          </a:p>
        </p:txBody>
      </p:sp>
      <p:sp>
        <p:nvSpPr>
          <p:cNvPr id="88096" name="AutoShape 32"/>
          <p:cNvSpPr>
            <a:spLocks noChangeArrowheads="1"/>
          </p:cNvSpPr>
          <p:nvPr/>
        </p:nvSpPr>
        <p:spPr bwMode="auto">
          <a:xfrm>
            <a:off x="7100888" y="1658543"/>
            <a:ext cx="495300" cy="397457"/>
          </a:xfrm>
          <a:prstGeom prst="upArrow">
            <a:avLst>
              <a:gd name="adj1" fmla="val 50000"/>
              <a:gd name="adj2" fmla="val 31170"/>
            </a:avLst>
          </a:prstGeom>
          <a:solidFill>
            <a:schemeClr val="accent4"/>
          </a:solidFill>
          <a:ln w="15875" algn="ctr">
            <a:noFill/>
            <a:miter lim="800000"/>
            <a:headEnd/>
            <a:tailEnd/>
          </a:ln>
        </p:spPr>
        <p:txBody>
          <a:bodyPr lIns="91410" tIns="45706" rIns="91410" bIns="45706">
            <a:spAutoFit/>
          </a:bodyPr>
          <a:lstStyle/>
          <a:p>
            <a:endParaRPr lang="en-US"/>
          </a:p>
        </p:txBody>
      </p:sp>
      <p:sp>
        <p:nvSpPr>
          <p:cNvPr id="6156" name="Oval 34"/>
          <p:cNvSpPr>
            <a:spLocks noChangeArrowheads="1"/>
          </p:cNvSpPr>
          <p:nvPr/>
        </p:nvSpPr>
        <p:spPr bwMode="auto">
          <a:xfrm>
            <a:off x="3402186" y="2240969"/>
            <a:ext cx="2393950" cy="822305"/>
          </a:xfrm>
          <a:prstGeom prst="ellipse">
            <a:avLst/>
          </a:prstGeom>
          <a:noFill/>
          <a:ln w="28575" algn="ctr">
            <a:solidFill>
              <a:schemeClr val="tx1">
                <a:lumMod val="50000"/>
                <a:lumOff val="50000"/>
              </a:schemeClr>
            </a:solidFill>
            <a:round/>
            <a:headEnd/>
            <a:tailEnd/>
          </a:ln>
        </p:spPr>
        <p:txBody>
          <a:bodyPr lIns="45720" rIns="45720" anchor="ctr">
            <a:spAutoFit/>
          </a:bodyPr>
          <a:lstStyle/>
          <a:p>
            <a:pPr algn="ctr">
              <a:defRPr/>
            </a:pPr>
            <a:r>
              <a:rPr lang="en-GB" b="1" dirty="0" err="1">
                <a:solidFill>
                  <a:schemeClr val="tx1">
                    <a:lumMod val="90000"/>
                    <a:lumOff val="10000"/>
                  </a:schemeClr>
                </a:solidFill>
                <a:latin typeface="Arial" charset="0"/>
                <a:cs typeface="Arial" charset="0"/>
              </a:rPr>
              <a:t>Enfoque</a:t>
            </a:r>
            <a:r>
              <a:rPr lang="en-GB" b="1" dirty="0">
                <a:solidFill>
                  <a:schemeClr val="tx1">
                    <a:lumMod val="90000"/>
                    <a:lumOff val="10000"/>
                  </a:schemeClr>
                </a:solidFill>
                <a:latin typeface="Arial" charset="0"/>
                <a:cs typeface="Arial" charset="0"/>
              </a:rPr>
              <a:t> del </a:t>
            </a:r>
            <a:r>
              <a:rPr lang="en-GB" b="1" dirty="0" err="1">
                <a:solidFill>
                  <a:schemeClr val="tx1">
                    <a:lumMod val="90000"/>
                    <a:lumOff val="10000"/>
                  </a:schemeClr>
                </a:solidFill>
                <a:latin typeface="Arial" charset="0"/>
                <a:cs typeface="Arial" charset="0"/>
              </a:rPr>
              <a:t>Protagonista</a:t>
            </a:r>
            <a:endParaRPr lang="en-GB" b="1" dirty="0">
              <a:solidFill>
                <a:schemeClr val="tx1">
                  <a:lumMod val="90000"/>
                  <a:lumOff val="10000"/>
                </a:schemeClr>
              </a:solidFill>
              <a:latin typeface="Arial" charset="0"/>
              <a:cs typeface="Arial" charset="0"/>
            </a:endParaRPr>
          </a:p>
        </p:txBody>
      </p:sp>
      <p:sp>
        <p:nvSpPr>
          <p:cNvPr id="88103" name="Line 39"/>
          <p:cNvSpPr>
            <a:spLocks noChangeShapeType="1"/>
          </p:cNvSpPr>
          <p:nvPr/>
        </p:nvSpPr>
        <p:spPr bwMode="auto">
          <a:xfrm>
            <a:off x="5976938" y="1662116"/>
            <a:ext cx="0" cy="1627585"/>
          </a:xfrm>
          <a:prstGeom prst="line">
            <a:avLst/>
          </a:prstGeom>
          <a:noFill/>
          <a:ln w="28575">
            <a:solidFill>
              <a:schemeClr val="bg2"/>
            </a:solidFill>
            <a:round/>
            <a:headEnd/>
            <a:tailEnd type="triangle" w="med" len="med"/>
          </a:ln>
        </p:spPr>
        <p:txBody>
          <a:bodyPr lIns="45720" rIns="45720">
            <a:spAutoFit/>
          </a:bodyPr>
          <a:lstStyle/>
          <a:p>
            <a:endParaRPr lang="en-US"/>
          </a:p>
        </p:txBody>
      </p:sp>
      <p:sp>
        <p:nvSpPr>
          <p:cNvPr id="82959" name="Text Box 42"/>
          <p:cNvSpPr txBox="1">
            <a:spLocks noChangeArrowheads="1"/>
          </p:cNvSpPr>
          <p:nvPr/>
        </p:nvSpPr>
        <p:spPr bwMode="auto">
          <a:xfrm>
            <a:off x="684213" y="1087438"/>
            <a:ext cx="1936750" cy="338534"/>
          </a:xfrm>
          <a:prstGeom prst="rect">
            <a:avLst/>
          </a:prstGeom>
          <a:solidFill>
            <a:schemeClr val="tx1"/>
          </a:solidFill>
          <a:ln w="15875" algn="ctr">
            <a:noFill/>
            <a:miter lim="800000"/>
            <a:headEnd/>
            <a:tailEnd/>
          </a:ln>
        </p:spPr>
        <p:txBody>
          <a:bodyPr lIns="45710" tIns="45710" rIns="45710" bIns="45710" anchor="ctr">
            <a:spAutoFit/>
          </a:bodyPr>
          <a:lstStyle/>
          <a:p>
            <a:pPr algn="ctr" defTabSz="895350"/>
            <a:r>
              <a:rPr lang="en-US" b="1">
                <a:solidFill>
                  <a:schemeClr val="bg1"/>
                </a:solidFill>
              </a:rPr>
              <a:t>RESULTADO</a:t>
            </a:r>
          </a:p>
        </p:txBody>
      </p:sp>
      <p:sp>
        <p:nvSpPr>
          <p:cNvPr id="82960" name="Text Box 43"/>
          <p:cNvSpPr txBox="1">
            <a:spLocks noChangeArrowheads="1"/>
          </p:cNvSpPr>
          <p:nvPr/>
        </p:nvSpPr>
        <p:spPr bwMode="auto">
          <a:xfrm>
            <a:off x="3602038" y="991795"/>
            <a:ext cx="1936750" cy="584755"/>
          </a:xfrm>
          <a:prstGeom prst="rect">
            <a:avLst/>
          </a:prstGeom>
          <a:solidFill>
            <a:schemeClr val="tx1"/>
          </a:solidFill>
          <a:ln w="15875" algn="ctr">
            <a:noFill/>
            <a:miter lim="800000"/>
            <a:headEnd/>
            <a:tailEnd/>
          </a:ln>
        </p:spPr>
        <p:txBody>
          <a:bodyPr lIns="45710" tIns="45710" rIns="45710" bIns="45710">
            <a:spAutoFit/>
          </a:bodyPr>
          <a:lstStyle/>
          <a:p>
            <a:pPr algn="ctr" defTabSz="895350"/>
            <a:r>
              <a:rPr lang="en-US" b="1">
                <a:solidFill>
                  <a:schemeClr val="bg1"/>
                </a:solidFill>
              </a:rPr>
              <a:t>Capacidad de Respuesta</a:t>
            </a:r>
          </a:p>
        </p:txBody>
      </p:sp>
      <p:sp>
        <p:nvSpPr>
          <p:cNvPr id="82961" name="Text Box 44"/>
          <p:cNvSpPr txBox="1">
            <a:spLocks noChangeArrowheads="1"/>
          </p:cNvSpPr>
          <p:nvPr/>
        </p:nvSpPr>
        <p:spPr bwMode="auto">
          <a:xfrm>
            <a:off x="6346825" y="991795"/>
            <a:ext cx="1936750" cy="584755"/>
          </a:xfrm>
          <a:prstGeom prst="rect">
            <a:avLst/>
          </a:prstGeom>
          <a:solidFill>
            <a:schemeClr val="tx1"/>
          </a:solidFill>
          <a:ln w="15875" algn="ctr">
            <a:noFill/>
            <a:miter lim="800000"/>
            <a:headEnd/>
            <a:tailEnd/>
          </a:ln>
        </p:spPr>
        <p:txBody>
          <a:bodyPr lIns="45710" tIns="45710" rIns="45710" bIns="45710">
            <a:spAutoFit/>
          </a:bodyPr>
          <a:lstStyle/>
          <a:p>
            <a:pPr algn="ctr" defTabSz="895350"/>
            <a:r>
              <a:rPr lang="en-US" b="1">
                <a:solidFill>
                  <a:schemeClr val="bg1"/>
                </a:solidFill>
              </a:rPr>
              <a:t>Desafío del Entorno</a:t>
            </a:r>
          </a:p>
        </p:txBody>
      </p:sp>
      <p:sp>
        <p:nvSpPr>
          <p:cNvPr id="82962" name="Text Box 45"/>
          <p:cNvSpPr txBox="1">
            <a:spLocks noChangeArrowheads="1"/>
          </p:cNvSpPr>
          <p:nvPr/>
        </p:nvSpPr>
        <p:spPr bwMode="auto">
          <a:xfrm>
            <a:off x="2902568" y="1023941"/>
            <a:ext cx="332763" cy="584755"/>
          </a:xfrm>
          <a:prstGeom prst="rect">
            <a:avLst/>
          </a:prstGeom>
          <a:noFill/>
          <a:ln w="9525" algn="ctr">
            <a:noFill/>
            <a:miter lim="800000"/>
            <a:headEnd/>
            <a:tailEnd/>
          </a:ln>
        </p:spPr>
        <p:txBody>
          <a:bodyPr wrap="none" lIns="45710" tIns="45710" rIns="45710" bIns="45710">
            <a:spAutoFit/>
          </a:bodyPr>
          <a:lstStyle/>
          <a:p>
            <a:pPr algn="r" defTabSz="895350"/>
            <a:r>
              <a:rPr lang="en-US" sz="3200" b="1">
                <a:solidFill>
                  <a:schemeClr val="bg2"/>
                </a:solidFill>
              </a:rPr>
              <a:t>=</a:t>
            </a:r>
          </a:p>
        </p:txBody>
      </p:sp>
      <p:sp>
        <p:nvSpPr>
          <p:cNvPr id="82963" name="Oval 46"/>
          <p:cNvSpPr>
            <a:spLocks noChangeArrowheads="1"/>
          </p:cNvSpPr>
          <p:nvPr/>
        </p:nvSpPr>
        <p:spPr bwMode="auto">
          <a:xfrm>
            <a:off x="6429382" y="2240373"/>
            <a:ext cx="1928813" cy="822305"/>
          </a:xfrm>
          <a:prstGeom prst="ellipse">
            <a:avLst/>
          </a:prstGeom>
          <a:noFill/>
          <a:ln w="28575" algn="ctr">
            <a:solidFill>
              <a:schemeClr val="accent4"/>
            </a:solidFill>
            <a:round/>
            <a:headEnd/>
            <a:tailEnd/>
          </a:ln>
        </p:spPr>
        <p:txBody>
          <a:bodyPr lIns="45720" rIns="45720" anchor="ctr">
            <a:spAutoFit/>
          </a:bodyPr>
          <a:lstStyle/>
          <a:p>
            <a:pPr algn="ctr"/>
            <a:r>
              <a:rPr lang="en-GB" b="1">
                <a:solidFill>
                  <a:schemeClr val="accent4"/>
                </a:solidFill>
              </a:rPr>
              <a:t>Enfoque de la Víctima</a:t>
            </a:r>
          </a:p>
        </p:txBody>
      </p:sp>
      <p:sp>
        <p:nvSpPr>
          <p:cNvPr id="21" name="TextBox 20"/>
          <p:cNvSpPr txBox="1"/>
          <p:nvPr/>
        </p:nvSpPr>
        <p:spPr>
          <a:xfrm>
            <a:off x="5704216" y="1096647"/>
            <a:ext cx="492443" cy="338554"/>
          </a:xfrm>
          <a:prstGeom prst="rect">
            <a:avLst/>
          </a:prstGeom>
          <a:noFill/>
        </p:spPr>
        <p:txBody>
          <a:bodyPr wrap="none" rtlCol="0">
            <a:spAutoFit/>
          </a:bodyPr>
          <a:lstStyle/>
          <a:p>
            <a:r>
              <a:rPr lang="es-AR" dirty="0" smtClean="0"/>
              <a:t>Vs.</a:t>
            </a:r>
            <a:endParaRPr lang="es-AR" dirty="0"/>
          </a:p>
        </p:txBody>
      </p:sp>
      <p:sp>
        <p:nvSpPr>
          <p:cNvPr id="23"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8096"/>
                                        </p:tgtEl>
                                        <p:attrNameLst>
                                          <p:attrName>style.visibility</p:attrName>
                                        </p:attrNameLst>
                                      </p:cBhvr>
                                      <p:to>
                                        <p:strVal val="visible"/>
                                      </p:to>
                                    </p:set>
                                    <p:animEffect transition="in" filter="box(in)">
                                      <p:cBhvr>
                                        <p:cTn id="7" dur="500"/>
                                        <p:tgtEl>
                                          <p:spTgt spid="8809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88095"/>
                                        </p:tgtEl>
                                        <p:attrNameLst>
                                          <p:attrName>style.visibility</p:attrName>
                                        </p:attrNameLst>
                                      </p:cBhvr>
                                      <p:to>
                                        <p:strVal val="visible"/>
                                      </p:to>
                                    </p:set>
                                    <p:animEffect transition="in" filter="box(in)">
                                      <p:cBhvr>
                                        <p:cTn id="12" dur="500"/>
                                        <p:tgtEl>
                                          <p:spTgt spid="8809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8103"/>
                                        </p:tgtEl>
                                        <p:attrNameLst>
                                          <p:attrName>style.visibility</p:attrName>
                                        </p:attrNameLst>
                                      </p:cBhvr>
                                      <p:to>
                                        <p:strVal val="visible"/>
                                      </p:to>
                                    </p:set>
                                    <p:animEffect transition="in" filter="box(in)">
                                      <p:cBhvr>
                                        <p:cTn id="17" dur="500"/>
                                        <p:tgtEl>
                                          <p:spTgt spid="88103"/>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88093"/>
                                        </p:tgtEl>
                                        <p:attrNameLst>
                                          <p:attrName>style.visibility</p:attrName>
                                        </p:attrNameLst>
                                      </p:cBhvr>
                                      <p:to>
                                        <p:strVal val="visible"/>
                                      </p:to>
                                    </p:set>
                                    <p:animEffect transition="in" filter="box(in)">
                                      <p:cBhvr>
                                        <p:cTn id="20" dur="500"/>
                                        <p:tgtEl>
                                          <p:spTgt spid="88093"/>
                                        </p:tgtEl>
                                      </p:cBhvr>
                                    </p:animEffect>
                                  </p:childTnLst>
                                </p:cTn>
                              </p:par>
                              <p:par>
                                <p:cTn id="21" presetID="4" presetClass="entr" presetSubtype="16" fill="hold" nodeType="withEffect">
                                  <p:stCondLst>
                                    <p:cond delay="0"/>
                                  </p:stCondLst>
                                  <p:childTnLst>
                                    <p:set>
                                      <p:cBhvr>
                                        <p:cTn id="22" dur="1" fill="hold">
                                          <p:stCondLst>
                                            <p:cond delay="0"/>
                                          </p:stCondLst>
                                        </p:cTn>
                                        <p:tgtEl>
                                          <p:spTgt spid="88094"/>
                                        </p:tgtEl>
                                        <p:attrNameLst>
                                          <p:attrName>style.visibility</p:attrName>
                                        </p:attrNameLst>
                                      </p:cBhvr>
                                      <p:to>
                                        <p:strVal val="visible"/>
                                      </p:to>
                                    </p:set>
                                    <p:animEffect transition="in" filter="box(in)">
                                      <p:cBhvr>
                                        <p:cTn id="23" dur="500"/>
                                        <p:tgtEl>
                                          <p:spTgt spid="88094"/>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88089"/>
                                        </p:tgtEl>
                                        <p:attrNameLst>
                                          <p:attrName>style.visibility</p:attrName>
                                        </p:attrNameLst>
                                      </p:cBhvr>
                                      <p:to>
                                        <p:strVal val="visible"/>
                                      </p:to>
                                    </p:set>
                                    <p:animEffect transition="in" filter="box(in)">
                                      <p:cBhvr>
                                        <p:cTn id="26" dur="500"/>
                                        <p:tgtEl>
                                          <p:spTgt spid="88089"/>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88090"/>
                                        </p:tgtEl>
                                        <p:attrNameLst>
                                          <p:attrName>style.visibility</p:attrName>
                                        </p:attrNameLst>
                                      </p:cBhvr>
                                      <p:to>
                                        <p:strVal val="visible"/>
                                      </p:to>
                                    </p:set>
                                    <p:animEffect transition="in" filter="box(in)">
                                      <p:cBhvr>
                                        <p:cTn id="31" dur="500"/>
                                        <p:tgtEl>
                                          <p:spTgt spid="88090"/>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88091"/>
                                        </p:tgtEl>
                                        <p:attrNameLst>
                                          <p:attrName>style.visibility</p:attrName>
                                        </p:attrNameLst>
                                      </p:cBhvr>
                                      <p:to>
                                        <p:strVal val="visible"/>
                                      </p:to>
                                    </p:set>
                                    <p:animEffect transition="in" filter="box(in)">
                                      <p:cBhvr>
                                        <p:cTn id="34" dur="500"/>
                                        <p:tgtEl>
                                          <p:spTgt spid="88091"/>
                                        </p:tgtEl>
                                      </p:cBhvr>
                                    </p:animEffect>
                                  </p:childTnLst>
                                </p:cTn>
                              </p:par>
                              <p:par>
                                <p:cTn id="35" presetID="4" presetClass="entr" presetSubtype="16" fill="hold" nodeType="withEffect">
                                  <p:stCondLst>
                                    <p:cond delay="0"/>
                                  </p:stCondLst>
                                  <p:childTnLst>
                                    <p:set>
                                      <p:cBhvr>
                                        <p:cTn id="36" dur="1" fill="hold">
                                          <p:stCondLst>
                                            <p:cond delay="0"/>
                                          </p:stCondLst>
                                        </p:cTn>
                                        <p:tgtEl>
                                          <p:spTgt spid="88092"/>
                                        </p:tgtEl>
                                        <p:attrNameLst>
                                          <p:attrName>style.visibility</p:attrName>
                                        </p:attrNameLst>
                                      </p:cBhvr>
                                      <p:to>
                                        <p:strVal val="visible"/>
                                      </p:to>
                                    </p:set>
                                    <p:animEffect transition="in" filter="box(in)">
                                      <p:cBhvr>
                                        <p:cTn id="37" dur="500"/>
                                        <p:tgtEl>
                                          <p:spTgt spid="88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89" grpId="0"/>
      <p:bldP spid="88090" grpId="0"/>
      <p:bldP spid="88091" grpId="0" animBg="1"/>
      <p:bldP spid="88093" grpId="0" animBg="1"/>
      <p:bldP spid="8810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8" name="Rectangle 2"/>
          <p:cNvSpPr>
            <a:spLocks noChangeArrowheads="1"/>
          </p:cNvSpPr>
          <p:nvPr/>
        </p:nvSpPr>
        <p:spPr bwMode="auto">
          <a:xfrm>
            <a:off x="251527" y="915566"/>
            <a:ext cx="8712967" cy="2936168"/>
          </a:xfrm>
          <a:prstGeom prst="rect">
            <a:avLst/>
          </a:prstGeom>
          <a:noFill/>
          <a:ln w="9525">
            <a:noFill/>
            <a:miter lim="800000"/>
            <a:headEnd/>
            <a:tailEnd/>
          </a:ln>
          <a:effectLst/>
        </p:spPr>
        <p:txBody>
          <a:bodyPr wrap="square" lIns="91420" tIns="45710" rIns="91420" bIns="45710">
            <a:spAutoFit/>
          </a:bodyPr>
          <a:lstStyle/>
          <a:p>
            <a:pPr marL="174625" indent="-174625" algn="ctr" eaLnBrk="1" hangingPunct="1">
              <a:spcBef>
                <a:spcPct val="30000"/>
              </a:spcBef>
              <a:spcAft>
                <a:spcPct val="30000"/>
              </a:spcAft>
              <a:buFont typeface="Wingdings" pitchFamily="2" charset="2"/>
              <a:buNone/>
              <a:tabLst>
                <a:tab pos="87313" algn="l"/>
                <a:tab pos="363538" algn="l"/>
                <a:tab pos="4933950" algn="l"/>
              </a:tabLst>
            </a:pPr>
            <a:r>
              <a:rPr lang="es-ES" sz="4400" b="1" dirty="0" smtClean="0">
                <a:solidFill>
                  <a:schemeClr val="accent5">
                    <a:lumMod val="75000"/>
                  </a:schemeClr>
                </a:solidFill>
                <a:latin typeface="+mn-lt"/>
              </a:rPr>
              <a:t>La </a:t>
            </a:r>
            <a:r>
              <a:rPr lang="es-ES" sz="4400" b="1" dirty="0">
                <a:solidFill>
                  <a:schemeClr val="accent5">
                    <a:lumMod val="75000"/>
                  </a:schemeClr>
                </a:solidFill>
                <a:latin typeface="+mn-lt"/>
              </a:rPr>
              <a:t>vida no es lo que nos </a:t>
            </a:r>
            <a:r>
              <a:rPr lang="es-ES" sz="4400" b="1" dirty="0" smtClean="0">
                <a:solidFill>
                  <a:schemeClr val="accent5">
                    <a:lumMod val="75000"/>
                  </a:schemeClr>
                </a:solidFill>
                <a:latin typeface="+mn-lt"/>
              </a:rPr>
              <a:t>pasa,</a:t>
            </a:r>
            <a:endParaRPr lang="es-ES" sz="4400" b="1" dirty="0">
              <a:solidFill>
                <a:schemeClr val="accent5">
                  <a:lumMod val="75000"/>
                </a:schemeClr>
              </a:solidFill>
              <a:latin typeface="+mn-lt"/>
            </a:endParaRPr>
          </a:p>
          <a:p>
            <a:pPr marL="174625" indent="-174625" algn="ctr" eaLnBrk="1" hangingPunct="1">
              <a:spcBef>
                <a:spcPct val="30000"/>
              </a:spcBef>
              <a:spcAft>
                <a:spcPct val="30000"/>
              </a:spcAft>
              <a:buFont typeface="Wingdings" pitchFamily="2" charset="2"/>
              <a:buNone/>
              <a:tabLst>
                <a:tab pos="87313" algn="l"/>
                <a:tab pos="363538" algn="l"/>
                <a:tab pos="4933950" algn="l"/>
              </a:tabLst>
            </a:pPr>
            <a:r>
              <a:rPr lang="es-MX" sz="4400" b="1" dirty="0">
                <a:solidFill>
                  <a:schemeClr val="accent5">
                    <a:lumMod val="75000"/>
                  </a:schemeClr>
                </a:solidFill>
                <a:latin typeface="+mn-lt"/>
              </a:rPr>
              <a:t>sino aquello que hacemos </a:t>
            </a:r>
          </a:p>
          <a:p>
            <a:pPr marL="174625" indent="-174625" algn="ctr" eaLnBrk="1" hangingPunct="1">
              <a:spcBef>
                <a:spcPct val="30000"/>
              </a:spcBef>
              <a:spcAft>
                <a:spcPct val="30000"/>
              </a:spcAft>
              <a:buFont typeface="Wingdings" pitchFamily="2" charset="2"/>
              <a:buNone/>
              <a:tabLst>
                <a:tab pos="87313" algn="l"/>
                <a:tab pos="363538" algn="l"/>
                <a:tab pos="4933950" algn="l"/>
              </a:tabLst>
            </a:pPr>
            <a:r>
              <a:rPr lang="es-MX" sz="4400" b="1" dirty="0">
                <a:solidFill>
                  <a:schemeClr val="accent5">
                    <a:lumMod val="75000"/>
                  </a:schemeClr>
                </a:solidFill>
                <a:latin typeface="+mn-lt"/>
              </a:rPr>
              <a:t>con lo que nos pasa.</a:t>
            </a:r>
            <a:endParaRPr lang="es-ES" sz="4400" b="1" dirty="0">
              <a:solidFill>
                <a:schemeClr val="accent5">
                  <a:lumMod val="75000"/>
                </a:schemeClr>
              </a:solidFill>
              <a:latin typeface="+mn-lt"/>
            </a:endParaRPr>
          </a:p>
        </p:txBody>
      </p:sp>
      <p:sp>
        <p:nvSpPr>
          <p:cNvPr id="3" name="Rectangle 2"/>
          <p:cNvSpPr/>
          <p:nvPr/>
        </p:nvSpPr>
        <p:spPr bwMode="auto">
          <a:xfrm>
            <a:off x="323528" y="411510"/>
            <a:ext cx="8820472" cy="2160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sp>
        <p:nvSpPr>
          <p:cNvPr id="5"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6" name="11 Marcador de número de diapositiva"/>
          <p:cNvSpPr>
            <a:spLocks noGrp="1"/>
          </p:cNvSpPr>
          <p:nvPr>
            <p:ph type="sldNum" sz="quarter" idx="10"/>
          </p:nvPr>
        </p:nvSpPr>
        <p:spPr>
          <a:xfrm>
            <a:off x="6948264" y="4892005"/>
            <a:ext cx="2133600" cy="200025"/>
          </a:xfrm>
        </p:spPr>
        <p:txBody>
          <a:bodyPr/>
          <a:lstStyle/>
          <a:p>
            <a:pPr>
              <a:defRPr/>
            </a:pPr>
            <a:r>
              <a:rPr lang="en-US" dirty="0" smtClean="0"/>
              <a:t>| </a:t>
            </a:r>
            <a:fld id="{D71F47B6-EF70-4B67-992A-44CDA86BB0A1}" type="slidenum">
              <a:rPr lang="en-US" smtClean="0">
                <a:solidFill>
                  <a:srgbClr val="B2B2B2"/>
                </a:solidFill>
              </a:rPr>
              <a:pPr>
                <a:defRPr/>
              </a:pPr>
              <a:t>79</a:t>
            </a:fld>
            <a:endParaRPr lang="en-US" dirty="0">
              <a:solidFill>
                <a:srgbClr val="B2B2B2"/>
              </a:solidFill>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dolores.hernandez\Downloads\whistle.jpg"/>
          <p:cNvPicPr>
            <a:picLocks noChangeAspect="1" noChangeArrowheads="1"/>
          </p:cNvPicPr>
          <p:nvPr/>
        </p:nvPicPr>
        <p:blipFill rotWithShape="1">
          <a:blip r:embed="rId3" cstate="print"/>
          <a:srcRect t="3238" r="12095" b="21122"/>
          <a:stretch/>
        </p:blipFill>
        <p:spPr bwMode="auto">
          <a:xfrm>
            <a:off x="-1" y="-6724"/>
            <a:ext cx="9324529" cy="5150223"/>
          </a:xfrm>
          <a:prstGeom prst="rect">
            <a:avLst/>
          </a:prstGeom>
          <a:noFill/>
        </p:spPr>
      </p:pic>
      <p:sp>
        <p:nvSpPr>
          <p:cNvPr id="4101" name="Text Box 2"/>
          <p:cNvSpPr txBox="1">
            <a:spLocks noChangeArrowheads="1"/>
          </p:cNvSpPr>
          <p:nvPr/>
        </p:nvSpPr>
        <p:spPr bwMode="auto">
          <a:xfrm>
            <a:off x="1835157" y="2031207"/>
            <a:ext cx="3889375" cy="369332"/>
          </a:xfrm>
          <a:prstGeom prst="rect">
            <a:avLst/>
          </a:prstGeom>
          <a:noFill/>
          <a:ln w="9525">
            <a:noFill/>
            <a:miter lim="800000"/>
            <a:headEnd/>
            <a:tailEnd/>
          </a:ln>
        </p:spPr>
        <p:txBody>
          <a:bodyPr>
            <a:spAutoFit/>
          </a:bodyPr>
          <a:lstStyle/>
          <a:p>
            <a:pPr eaLnBrk="1" hangingPunct="1"/>
            <a:endParaRPr lang="en-US" sz="1800" b="0" dirty="0">
              <a:solidFill>
                <a:schemeClr val="tx1"/>
              </a:solidFill>
            </a:endParaRPr>
          </a:p>
        </p:txBody>
      </p:sp>
      <p:sp>
        <p:nvSpPr>
          <p:cNvPr id="5" name="4 Título"/>
          <p:cNvSpPr>
            <a:spLocks noGrp="1"/>
          </p:cNvSpPr>
          <p:nvPr>
            <p:ph type="title"/>
          </p:nvPr>
        </p:nvSpPr>
        <p:spPr>
          <a:xfrm>
            <a:off x="4860032" y="1203598"/>
            <a:ext cx="4032580" cy="776261"/>
          </a:xfrm>
        </p:spPr>
        <p:txBody>
          <a:bodyPr/>
          <a:lstStyle/>
          <a:p>
            <a:pPr algn="ctr"/>
            <a:r>
              <a:rPr lang="es-ES" sz="4400" dirty="0" smtClean="0">
                <a:solidFill>
                  <a:schemeClr val="bg1"/>
                </a:solidFill>
                <a:effectLst>
                  <a:outerShdw blurRad="38100" dist="38100" dir="2700000" algn="tl">
                    <a:srgbClr val="000000">
                      <a:alpha val="43137"/>
                    </a:srgbClr>
                  </a:outerShdw>
                </a:effectLst>
              </a:rPr>
              <a:t>Acuerdos operativos</a:t>
            </a:r>
            <a:endParaRPr lang="es-ES" sz="4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47132159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30082" name="Rectangle 2"/>
          <p:cNvSpPr>
            <a:spLocks noGrp="1" noChangeArrowheads="1"/>
          </p:cNvSpPr>
          <p:nvPr>
            <p:ph type="title" idx="4294967295"/>
          </p:nvPr>
        </p:nvSpPr>
        <p:spPr>
          <a:xfrm>
            <a:off x="217654" y="82612"/>
            <a:ext cx="8892480" cy="544921"/>
          </a:xfrm>
          <a:noFill/>
        </p:spPr>
        <p:txBody>
          <a:bodyPr/>
          <a:lstStyle/>
          <a:p>
            <a:r>
              <a:rPr lang="es-AR" sz="2400" dirty="0" smtClean="0"/>
              <a:t>ejercicio: explicaciones tranquilizadoras de su organización</a:t>
            </a:r>
          </a:p>
        </p:txBody>
      </p:sp>
      <p:sp>
        <p:nvSpPr>
          <p:cNvPr id="430083" name="Rectangle 3"/>
          <p:cNvSpPr>
            <a:spLocks noGrp="1" noChangeArrowheads="1"/>
          </p:cNvSpPr>
          <p:nvPr>
            <p:ph type="body" idx="4294967295"/>
          </p:nvPr>
        </p:nvSpPr>
        <p:spPr>
          <a:xfrm>
            <a:off x="467548" y="1419622"/>
            <a:ext cx="8328025" cy="2769949"/>
          </a:xfrm>
        </p:spPr>
        <p:txBody>
          <a:bodyPr lIns="91420" tIns="91420" rIns="91420" bIns="91420">
            <a:spAutoFit/>
          </a:bodyPr>
          <a:lstStyle/>
          <a:p>
            <a:pPr marL="514350" indent="-514350">
              <a:spcBef>
                <a:spcPct val="100000"/>
              </a:spcBef>
              <a:spcAft>
                <a:spcPct val="100000"/>
              </a:spcAft>
              <a:buFont typeface="+mj-lt"/>
              <a:buAutoNum type="arabicPeriod"/>
            </a:pPr>
            <a:r>
              <a:rPr lang="es-AR" sz="2400" b="0" dirty="0" smtClean="0"/>
              <a:t>Identifique al menos 2 “historias </a:t>
            </a:r>
            <a:r>
              <a:rPr lang="es-AR" sz="2400" b="0" dirty="0"/>
              <a:t>de víctima” típicas que usted y otras personas utilizan </a:t>
            </a:r>
            <a:r>
              <a:rPr lang="es-AR" sz="2400" b="0" dirty="0" smtClean="0"/>
              <a:t>en el MT o en la organización.</a:t>
            </a:r>
            <a:endParaRPr lang="es-AR" sz="2400" b="0" dirty="0"/>
          </a:p>
          <a:p>
            <a:pPr marL="514350" indent="-514350">
              <a:spcBef>
                <a:spcPct val="100000"/>
              </a:spcBef>
              <a:spcAft>
                <a:spcPct val="100000"/>
              </a:spcAft>
              <a:buFont typeface="+mj-lt"/>
              <a:buAutoNum type="arabicPeriod"/>
            </a:pPr>
            <a:r>
              <a:rPr lang="es-AR" sz="2400" b="0" dirty="0" smtClean="0"/>
              <a:t>Transforme las </a:t>
            </a:r>
            <a:r>
              <a:rPr lang="es-AR" sz="2400" b="0" dirty="0"/>
              <a:t>“historia de víctima” </a:t>
            </a:r>
            <a:r>
              <a:rPr lang="es-AR" sz="2400" b="0" dirty="0" smtClean="0"/>
              <a:t>en “historias </a:t>
            </a:r>
            <a:r>
              <a:rPr lang="es-AR" sz="2400" b="0" dirty="0"/>
              <a:t>de protagonista</a:t>
            </a:r>
            <a:r>
              <a:rPr lang="es-AR" sz="2400" b="0" dirty="0" smtClean="0"/>
              <a:t>” para las mismas situaciones.</a:t>
            </a:r>
            <a:endParaRPr lang="es-AR" sz="2400" b="0" dirty="0"/>
          </a:p>
        </p:txBody>
      </p:sp>
      <p:sp>
        <p:nvSpPr>
          <p:cNvPr id="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7" name="11 Marcador de número de diapositiva"/>
          <p:cNvSpPr>
            <a:spLocks noGrp="1"/>
          </p:cNvSpPr>
          <p:nvPr>
            <p:ph type="sldNum" sz="quarter" idx="10"/>
          </p:nvPr>
        </p:nvSpPr>
        <p:spPr>
          <a:xfrm>
            <a:off x="6948264" y="4892005"/>
            <a:ext cx="2133600" cy="200025"/>
          </a:xfrm>
        </p:spPr>
        <p:txBody>
          <a:bodyPr/>
          <a:lstStyle/>
          <a:p>
            <a:pPr>
              <a:defRPr/>
            </a:pPr>
            <a:r>
              <a:rPr lang="en-US" dirty="0" smtClean="0"/>
              <a:t>| </a:t>
            </a:r>
            <a:fld id="{D71F47B6-EF70-4B67-992A-44CDA86BB0A1}" type="slidenum">
              <a:rPr lang="en-US" smtClean="0">
                <a:solidFill>
                  <a:srgbClr val="B2B2B2"/>
                </a:solidFill>
              </a:rPr>
              <a:pPr>
                <a:defRPr/>
              </a:pPr>
              <a:t>80</a:t>
            </a:fld>
            <a:endParaRPr lang="en-US" dirty="0">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0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08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Stock_000005807489Medium"/>
          <p:cNvPicPr>
            <a:picLocks noChangeAspect="1" noChangeArrowheads="1"/>
          </p:cNvPicPr>
          <p:nvPr/>
        </p:nvPicPr>
        <p:blipFill>
          <a:blip r:embed="rId2" cstate="print"/>
          <a:srcRect/>
          <a:stretch>
            <a:fillRect/>
          </a:stretch>
        </p:blipFill>
        <p:spPr bwMode="auto">
          <a:xfrm>
            <a:off x="-36512" y="-236562"/>
            <a:ext cx="9394230" cy="5827587"/>
          </a:xfrm>
          <a:prstGeom prst="rect">
            <a:avLst/>
          </a:prstGeom>
          <a:noFill/>
          <a:ln w="9525">
            <a:noFill/>
            <a:miter lim="800000"/>
            <a:headEnd/>
            <a:tailEnd/>
          </a:ln>
        </p:spPr>
      </p:pic>
      <p:sp>
        <p:nvSpPr>
          <p:cNvPr id="14339" name="Text Box 5"/>
          <p:cNvSpPr txBox="1">
            <a:spLocks noChangeArrowheads="1"/>
          </p:cNvSpPr>
          <p:nvPr/>
        </p:nvSpPr>
        <p:spPr bwMode="auto">
          <a:xfrm>
            <a:off x="347663" y="209553"/>
            <a:ext cx="2507418" cy="769441"/>
          </a:xfrm>
          <a:prstGeom prst="rect">
            <a:avLst/>
          </a:prstGeom>
          <a:noFill/>
          <a:ln w="9525">
            <a:noFill/>
            <a:miter lim="800000"/>
            <a:headEnd/>
            <a:tailEnd/>
          </a:ln>
        </p:spPr>
        <p:txBody>
          <a:bodyPr wrap="none">
            <a:spAutoFit/>
          </a:bodyPr>
          <a:lstStyle/>
          <a:p>
            <a:r>
              <a:rPr lang="en-US" sz="4400"/>
              <a:t>Elección</a:t>
            </a:r>
            <a:endParaRPr lang="es-ES" sz="4400"/>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41090" name="Rectangle 2"/>
          <p:cNvSpPr>
            <a:spLocks noGrp="1" noChangeArrowheads="1"/>
          </p:cNvSpPr>
          <p:nvPr>
            <p:ph type="title"/>
          </p:nvPr>
        </p:nvSpPr>
        <p:spPr>
          <a:xfrm>
            <a:off x="264893" y="22442"/>
            <a:ext cx="8685213" cy="434578"/>
          </a:xfrm>
        </p:spPr>
        <p:txBody>
          <a:bodyPr/>
          <a:lstStyle/>
          <a:p>
            <a:r>
              <a:rPr lang="es-ES" dirty="0" smtClean="0"/>
              <a:t>la pregunta esencial</a:t>
            </a:r>
            <a:endParaRPr lang="es-AR" dirty="0" smtClean="0"/>
          </a:p>
        </p:txBody>
      </p:sp>
      <p:sp>
        <p:nvSpPr>
          <p:cNvPr id="1241092" name="Rectangle 4"/>
          <p:cNvSpPr>
            <a:spLocks noChangeArrowheads="1"/>
          </p:cNvSpPr>
          <p:nvPr/>
        </p:nvSpPr>
        <p:spPr bwMode="auto">
          <a:xfrm>
            <a:off x="899592" y="1347614"/>
            <a:ext cx="5364163" cy="2376264"/>
          </a:xfrm>
          <a:prstGeom prst="rect">
            <a:avLst/>
          </a:prstGeom>
          <a:noFill/>
          <a:ln w="28575" algn="ctr">
            <a:noFill/>
            <a:miter lim="800000"/>
            <a:headEnd/>
            <a:tailEnd/>
          </a:ln>
          <a:effectLst/>
        </p:spPr>
        <p:txBody>
          <a:bodyPr wrap="none" lIns="45695" tIns="45695" rIns="45695" bIns="45695" anchor="ctr" anchorCtr="1"/>
          <a:lstStyle/>
          <a:p>
            <a:pPr algn="ctr" defTabSz="895350" eaLnBrk="1" hangingPunct="1">
              <a:lnSpc>
                <a:spcPct val="150000"/>
              </a:lnSpc>
              <a:spcBef>
                <a:spcPct val="5000"/>
              </a:spcBef>
              <a:buClr>
                <a:schemeClr val="bg2"/>
              </a:buClr>
              <a:buSzPct val="75000"/>
              <a:buFont typeface="Wingdings" pitchFamily="2" charset="2"/>
              <a:buNone/>
            </a:pPr>
            <a:r>
              <a:rPr lang="es-ES" sz="3200" dirty="0">
                <a:solidFill>
                  <a:srgbClr val="002960"/>
                </a:solidFill>
              </a:rPr>
              <a:t>¿Cómo vas elegir </a:t>
            </a:r>
            <a:r>
              <a:rPr lang="es-ES" sz="3200" dirty="0" smtClean="0">
                <a:solidFill>
                  <a:srgbClr val="002960"/>
                </a:solidFill>
              </a:rPr>
              <a:t>responder</a:t>
            </a:r>
            <a:endParaRPr lang="es-ES" sz="3200" dirty="0">
              <a:solidFill>
                <a:srgbClr val="002960"/>
              </a:solidFill>
            </a:endParaRPr>
          </a:p>
          <a:p>
            <a:pPr algn="ctr" defTabSz="895350" eaLnBrk="1" hangingPunct="1">
              <a:lnSpc>
                <a:spcPct val="150000"/>
              </a:lnSpc>
              <a:spcBef>
                <a:spcPct val="5000"/>
              </a:spcBef>
              <a:buClr>
                <a:schemeClr val="bg2"/>
              </a:buClr>
              <a:buSzPct val="75000"/>
              <a:buFont typeface="Wingdings" pitchFamily="2" charset="2"/>
              <a:buNone/>
            </a:pPr>
            <a:r>
              <a:rPr lang="es-ES" sz="3200" dirty="0" smtClean="0">
                <a:solidFill>
                  <a:srgbClr val="002960"/>
                </a:solidFill>
              </a:rPr>
              <a:t>cuando </a:t>
            </a:r>
            <a:r>
              <a:rPr lang="es-ES" sz="3200" dirty="0">
                <a:solidFill>
                  <a:srgbClr val="002960"/>
                </a:solidFill>
              </a:rPr>
              <a:t>la vida te presente </a:t>
            </a:r>
          </a:p>
          <a:p>
            <a:pPr algn="ctr" defTabSz="895350" eaLnBrk="1" hangingPunct="1">
              <a:lnSpc>
                <a:spcPct val="150000"/>
              </a:lnSpc>
              <a:spcBef>
                <a:spcPct val="5000"/>
              </a:spcBef>
              <a:buClr>
                <a:schemeClr val="bg2"/>
              </a:buClr>
              <a:buSzPct val="75000"/>
              <a:buFont typeface="Wingdings" pitchFamily="2" charset="2"/>
              <a:buNone/>
            </a:pPr>
            <a:r>
              <a:rPr lang="es-ES" sz="3200" dirty="0" smtClean="0">
                <a:solidFill>
                  <a:srgbClr val="002960"/>
                </a:solidFill>
              </a:rPr>
              <a:t>con estas circunstancias?</a:t>
            </a:r>
            <a:endParaRPr lang="es-ES" sz="3200" dirty="0">
              <a:solidFill>
                <a:srgbClr val="002960"/>
              </a:solidFill>
            </a:endParaRPr>
          </a:p>
        </p:txBody>
      </p:sp>
      <p:sp>
        <p:nvSpPr>
          <p:cNvPr id="1241094" name="Text Box 6"/>
          <p:cNvSpPr txBox="1">
            <a:spLocks noChangeArrowheads="1"/>
          </p:cNvSpPr>
          <p:nvPr/>
        </p:nvSpPr>
        <p:spPr bwMode="auto">
          <a:xfrm>
            <a:off x="6948264" y="1059582"/>
            <a:ext cx="1446819" cy="2754550"/>
          </a:xfrm>
          <a:prstGeom prst="rect">
            <a:avLst/>
          </a:prstGeom>
          <a:noFill/>
          <a:ln w="9525" algn="ctr">
            <a:noFill/>
            <a:miter lim="800000"/>
            <a:headEnd/>
            <a:tailEnd/>
          </a:ln>
          <a:effectLst/>
        </p:spPr>
        <p:txBody>
          <a:bodyPr wrap="none" lIns="45695" tIns="45695" rIns="45695" bIns="45695">
            <a:spAutoFit/>
          </a:bodyPr>
          <a:lstStyle/>
          <a:p>
            <a:pPr algn="r" defTabSz="895350" eaLnBrk="1" hangingPunct="1"/>
            <a:r>
              <a:rPr lang="es-ES" sz="17300" dirty="0" smtClean="0">
                <a:solidFill>
                  <a:srgbClr val="002960"/>
                </a:solidFill>
                <a:latin typeface="Arial Rounded MT Bold" pitchFamily="34" charset="0"/>
              </a:rPr>
              <a:t>?</a:t>
            </a:r>
            <a:endParaRPr lang="es-ES" sz="17300" dirty="0">
              <a:solidFill>
                <a:srgbClr val="002960"/>
              </a:solidFill>
              <a:latin typeface="Arial Rounded MT Bold" pitchFamily="34" charset="0"/>
            </a:endParaRPr>
          </a:p>
        </p:txBody>
      </p:sp>
      <p:sp>
        <p:nvSpPr>
          <p:cNvPr id="9"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7" name="11 Marcador de número de diapositiva"/>
          <p:cNvSpPr>
            <a:spLocks noGrp="1"/>
          </p:cNvSpPr>
          <p:nvPr>
            <p:ph type="sldNum" sz="quarter" idx="10"/>
          </p:nvPr>
        </p:nvSpPr>
        <p:spPr>
          <a:xfrm>
            <a:off x="6948264" y="4892005"/>
            <a:ext cx="2133600" cy="200025"/>
          </a:xfrm>
        </p:spPr>
        <p:txBody>
          <a:bodyPr/>
          <a:lstStyle/>
          <a:p>
            <a:pPr>
              <a:defRPr/>
            </a:pPr>
            <a:r>
              <a:rPr lang="en-US" dirty="0" smtClean="0"/>
              <a:t>| </a:t>
            </a:r>
            <a:fld id="{D71F47B6-EF70-4B67-992A-44CDA86BB0A1}" type="slidenum">
              <a:rPr lang="en-US" smtClean="0">
                <a:solidFill>
                  <a:srgbClr val="B2B2B2"/>
                </a:solidFill>
              </a:rPr>
              <a:pPr>
                <a:defRPr/>
              </a:pPr>
              <a:t>82</a:t>
            </a:fld>
            <a:endParaRPr lang="en-US" dirty="0">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241094"/>
                                        </p:tgtEl>
                                        <p:attrNameLst>
                                          <p:attrName>style.visibility</p:attrName>
                                        </p:attrNameLst>
                                      </p:cBhvr>
                                      <p:to>
                                        <p:strVal val="visible"/>
                                      </p:to>
                                    </p:set>
                                    <p:animEffect transition="in" filter="box(in)">
                                      <p:cBhvr>
                                        <p:cTn id="7" dur="500"/>
                                        <p:tgtEl>
                                          <p:spTgt spid="1241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109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23528" y="339502"/>
            <a:ext cx="8820472"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nvGrpSpPr>
          <p:cNvPr id="11" name="Group 10"/>
          <p:cNvGrpSpPr/>
          <p:nvPr/>
        </p:nvGrpSpPr>
        <p:grpSpPr>
          <a:xfrm>
            <a:off x="323528" y="267494"/>
            <a:ext cx="3960440" cy="4117355"/>
            <a:chOff x="323528" y="267494"/>
            <a:chExt cx="3960440" cy="4117355"/>
          </a:xfrm>
        </p:grpSpPr>
        <p:pic>
          <p:nvPicPr>
            <p:cNvPr id="1184770" name="Picture 4" descr="iStock_000003385140Medium"/>
            <p:cNvPicPr>
              <a:picLocks noChangeAspect="1" noChangeArrowheads="1"/>
            </p:cNvPicPr>
            <p:nvPr/>
          </p:nvPicPr>
          <p:blipFill>
            <a:blip r:embed="rId3" cstate="print"/>
            <a:srcRect/>
            <a:stretch>
              <a:fillRect/>
            </a:stretch>
          </p:blipFill>
          <p:spPr bwMode="auto">
            <a:xfrm>
              <a:off x="467544" y="1923678"/>
              <a:ext cx="3600400" cy="2461171"/>
            </a:xfrm>
            <a:prstGeom prst="rect">
              <a:avLst/>
            </a:prstGeom>
            <a:noFill/>
            <a:ln w="9525">
              <a:noFill/>
              <a:miter lim="800000"/>
              <a:headEnd/>
              <a:tailEnd/>
            </a:ln>
          </p:spPr>
        </p:pic>
        <p:sp>
          <p:nvSpPr>
            <p:cNvPr id="1184771" name="Text Box 5"/>
            <p:cNvSpPr txBox="1">
              <a:spLocks noChangeArrowheads="1"/>
            </p:cNvSpPr>
            <p:nvPr/>
          </p:nvSpPr>
          <p:spPr bwMode="auto">
            <a:xfrm>
              <a:off x="323528" y="267494"/>
              <a:ext cx="3960440" cy="1323439"/>
            </a:xfrm>
            <a:prstGeom prst="rect">
              <a:avLst/>
            </a:prstGeom>
            <a:noFill/>
            <a:ln w="9525">
              <a:noFill/>
              <a:miter lim="800000"/>
              <a:headEnd/>
              <a:tailEnd/>
            </a:ln>
          </p:spPr>
          <p:txBody>
            <a:bodyPr wrap="square">
              <a:spAutoFit/>
            </a:bodyPr>
            <a:lstStyle/>
            <a:p>
              <a:pPr algn="ctr" eaLnBrk="1" hangingPunct="1">
                <a:spcBef>
                  <a:spcPct val="0"/>
                </a:spcBef>
              </a:pPr>
              <a:r>
                <a:rPr lang="en-US" sz="4000" b="1" dirty="0" smtClean="0"/>
                <a:t>Si me </a:t>
              </a:r>
              <a:r>
                <a:rPr lang="en-US" sz="4000" b="1" dirty="0" err="1" smtClean="0"/>
                <a:t>afecta</a:t>
              </a:r>
              <a:r>
                <a:rPr lang="en-US" sz="4000" b="1" dirty="0" smtClean="0"/>
                <a:t>, </a:t>
              </a:r>
              <a:r>
                <a:rPr lang="en-US" sz="4000" b="1" dirty="0" err="1" smtClean="0"/>
                <a:t>es</a:t>
              </a:r>
              <a:r>
                <a:rPr lang="en-US" sz="4000" b="1" dirty="0" smtClean="0"/>
                <a:t> mi </a:t>
              </a:r>
              <a:r>
                <a:rPr lang="en-US" sz="4000" b="1" dirty="0" err="1" smtClean="0"/>
                <a:t>problema</a:t>
              </a:r>
              <a:endParaRPr lang="es-ES" sz="4000" b="1" dirty="0"/>
            </a:p>
          </p:txBody>
        </p:sp>
      </p:grpSp>
      <p:grpSp>
        <p:nvGrpSpPr>
          <p:cNvPr id="13" name="Group 12"/>
          <p:cNvGrpSpPr/>
          <p:nvPr/>
        </p:nvGrpSpPr>
        <p:grpSpPr>
          <a:xfrm>
            <a:off x="4499992" y="267494"/>
            <a:ext cx="4176464" cy="4392488"/>
            <a:chOff x="4499992" y="267494"/>
            <a:chExt cx="4176464" cy="4392488"/>
          </a:xfrm>
        </p:grpSpPr>
        <p:sp>
          <p:nvSpPr>
            <p:cNvPr id="4" name="Text Box 5"/>
            <p:cNvSpPr txBox="1">
              <a:spLocks noChangeArrowheads="1"/>
            </p:cNvSpPr>
            <p:nvPr/>
          </p:nvSpPr>
          <p:spPr bwMode="auto">
            <a:xfrm>
              <a:off x="4499992" y="267494"/>
              <a:ext cx="4176464" cy="1323439"/>
            </a:xfrm>
            <a:prstGeom prst="rect">
              <a:avLst/>
            </a:prstGeom>
            <a:noFill/>
            <a:ln w="9525">
              <a:noFill/>
              <a:miter lim="800000"/>
              <a:headEnd/>
              <a:tailEnd/>
            </a:ln>
          </p:spPr>
          <p:txBody>
            <a:bodyPr wrap="square">
              <a:spAutoFit/>
            </a:bodyPr>
            <a:lstStyle/>
            <a:p>
              <a:pPr algn="ctr" eaLnBrk="1" hangingPunct="1">
                <a:spcBef>
                  <a:spcPct val="0"/>
                </a:spcBef>
              </a:pPr>
              <a:r>
                <a:rPr lang="en-US" sz="4000" b="1" dirty="0" smtClean="0"/>
                <a:t>Si </a:t>
              </a:r>
              <a:r>
                <a:rPr lang="en-US" sz="4000" b="1" dirty="0" err="1" smtClean="0"/>
                <a:t>te</a:t>
              </a:r>
              <a:r>
                <a:rPr lang="en-US" sz="4000" b="1" dirty="0" smtClean="0"/>
                <a:t> </a:t>
              </a:r>
              <a:r>
                <a:rPr lang="en-US" sz="4000" b="1" dirty="0" err="1" smtClean="0"/>
                <a:t>afecta</a:t>
              </a:r>
              <a:r>
                <a:rPr lang="en-US" sz="4000" b="1" dirty="0" smtClean="0"/>
                <a:t>, </a:t>
              </a:r>
              <a:r>
                <a:rPr lang="en-US" sz="4000" b="1" dirty="0" err="1" smtClean="0"/>
                <a:t>te</a:t>
              </a:r>
              <a:r>
                <a:rPr lang="en-US" sz="4000" b="1" dirty="0" smtClean="0"/>
                <a:t> </a:t>
              </a:r>
              <a:r>
                <a:rPr lang="en-US" sz="4000" b="1" dirty="0" err="1" smtClean="0"/>
                <a:t>involucro</a:t>
              </a:r>
              <a:endParaRPr lang="es-ES" sz="4000" b="1" dirty="0"/>
            </a:p>
          </p:txBody>
        </p:sp>
        <p:pic>
          <p:nvPicPr>
            <p:cNvPr id="2050" name="Picture 2" descr="Resultado de imagen para reunión de trabajo"/>
            <p:cNvPicPr>
              <a:picLocks noChangeAspect="1" noChangeArrowheads="1"/>
            </p:cNvPicPr>
            <p:nvPr/>
          </p:nvPicPr>
          <p:blipFill>
            <a:blip r:embed="rId4" cstate="print"/>
            <a:srcRect/>
            <a:stretch>
              <a:fillRect/>
            </a:stretch>
          </p:blipFill>
          <p:spPr bwMode="auto">
            <a:xfrm>
              <a:off x="5364088" y="2283718"/>
              <a:ext cx="3168352" cy="2376264"/>
            </a:xfrm>
            <a:prstGeom prst="rect">
              <a:avLst/>
            </a:prstGeom>
            <a:noFill/>
          </p:spPr>
        </p:pic>
      </p:grpSp>
      <p:grpSp>
        <p:nvGrpSpPr>
          <p:cNvPr id="14" name="Group 13"/>
          <p:cNvGrpSpPr/>
          <p:nvPr/>
        </p:nvGrpSpPr>
        <p:grpSpPr>
          <a:xfrm>
            <a:off x="7164288" y="1563638"/>
            <a:ext cx="1630779" cy="839153"/>
            <a:chOff x="7164288" y="1563638"/>
            <a:chExt cx="1630779" cy="839153"/>
          </a:xfrm>
        </p:grpSpPr>
        <p:pic>
          <p:nvPicPr>
            <p:cNvPr id="7" name="Picture 2"/>
            <p:cNvPicPr>
              <a:picLocks noChangeAspect="1" noChangeArrowheads="1"/>
            </p:cNvPicPr>
            <p:nvPr/>
          </p:nvPicPr>
          <p:blipFill>
            <a:blip r:embed="rId5" cstate="print"/>
            <a:srcRect/>
            <a:stretch>
              <a:fillRect/>
            </a:stretch>
          </p:blipFill>
          <p:spPr bwMode="auto">
            <a:xfrm>
              <a:off x="7740352" y="1563638"/>
              <a:ext cx="1054715" cy="839153"/>
            </a:xfrm>
            <a:prstGeom prst="rect">
              <a:avLst/>
            </a:prstGeom>
            <a:noFill/>
            <a:ln w="9525">
              <a:noFill/>
              <a:miter lim="800000"/>
              <a:headEnd/>
              <a:tailEnd/>
            </a:ln>
            <a:effectLst/>
          </p:spPr>
        </p:pic>
        <p:sp>
          <p:nvSpPr>
            <p:cNvPr id="8" name="Right Arrow 7"/>
            <p:cNvSpPr/>
            <p:nvPr/>
          </p:nvSpPr>
          <p:spPr bwMode="auto">
            <a:xfrm>
              <a:off x="7164288" y="2038666"/>
              <a:ext cx="504056" cy="288032"/>
            </a:xfrm>
            <a:prstGeom prst="rightArrow">
              <a:avLst/>
            </a:prstGeom>
            <a:solidFill>
              <a:schemeClr val="tx1">
                <a:lumMod val="75000"/>
                <a:lumOff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smtClean="0">
                <a:ln>
                  <a:noFill/>
                </a:ln>
                <a:solidFill>
                  <a:schemeClr val="tx1"/>
                </a:solidFill>
                <a:effectLst/>
                <a:latin typeface="Arial" charset="0"/>
                <a:cs typeface="Arial" charset="0"/>
              </a:endParaRPr>
            </a:p>
          </p:txBody>
        </p:sp>
      </p:grpSp>
      <p:sp>
        <p:nvSpPr>
          <p:cNvPr id="9"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10" name="1 Marcador de número de diapositiva"/>
          <p:cNvSpPr>
            <a:spLocks noGrp="1"/>
          </p:cNvSpPr>
          <p:nvPr>
            <p:ph type="sldNum" sz="quarter" idx="10"/>
          </p:nvPr>
        </p:nvSpPr>
        <p:spPr>
          <a:xfrm>
            <a:off x="7020272" y="4876006"/>
            <a:ext cx="2133600" cy="200025"/>
          </a:xfrm>
          <a:noFill/>
        </p:spPr>
        <p:txBody>
          <a:bodyPr/>
          <a:lstStyle/>
          <a:p>
            <a:pPr algn="r"/>
            <a:r>
              <a:rPr lang="en-US" dirty="0" smtClean="0"/>
              <a:t>| </a:t>
            </a:r>
            <a:fld id="{F073800D-1DB0-44C5-A09E-A586D052E14E}" type="slidenum">
              <a:rPr lang="en-US" smtClean="0">
                <a:solidFill>
                  <a:srgbClr val="B2B2B2"/>
                </a:solidFill>
              </a:rPr>
              <a:pPr algn="r"/>
              <a:t>83</a:t>
            </a:fld>
            <a:endParaRPr lang="en-US" dirty="0" smtClean="0">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169168" y="7928"/>
            <a:ext cx="9083352" cy="583574"/>
          </a:xfrm>
        </p:spPr>
        <p:txBody>
          <a:bodyPr/>
          <a:lstStyle/>
          <a:p>
            <a:r>
              <a:rPr lang="es-AR" sz="2600" kern="1200" dirty="0" smtClean="0">
                <a:ea typeface="+mn-ea"/>
                <a:cs typeface="+mn-cs"/>
              </a:rPr>
              <a:t>ejercicio: replanteo y remoción de estacas</a:t>
            </a:r>
            <a:endParaRPr lang="es-AR" sz="2600" kern="1200" dirty="0">
              <a:ea typeface="+mn-ea"/>
              <a:cs typeface="+mn-cs"/>
            </a:endParaRPr>
          </a:p>
        </p:txBody>
      </p:sp>
      <p:sp>
        <p:nvSpPr>
          <p:cNvPr id="3" name="Content Placeholder 2"/>
          <p:cNvSpPr>
            <a:spLocks noGrp="1"/>
          </p:cNvSpPr>
          <p:nvPr>
            <p:ph idx="1"/>
          </p:nvPr>
        </p:nvSpPr>
        <p:spPr>
          <a:xfrm>
            <a:off x="423738" y="836020"/>
            <a:ext cx="8252718" cy="3535930"/>
          </a:xfrm>
        </p:spPr>
        <p:txBody>
          <a:bodyPr/>
          <a:lstStyle/>
          <a:p>
            <a:pPr>
              <a:spcBef>
                <a:spcPts val="600"/>
              </a:spcBef>
              <a:buNone/>
            </a:pPr>
            <a:r>
              <a:rPr lang="es-AR" sz="1800" b="0" dirty="0" smtClean="0"/>
              <a:t>	</a:t>
            </a:r>
            <a:r>
              <a:rPr lang="es-AR" sz="1600" b="0" dirty="0" smtClean="0"/>
              <a:t>En pequeños grupos :</a:t>
            </a:r>
          </a:p>
          <a:p>
            <a:pPr marL="342900" indent="-342900">
              <a:spcBef>
                <a:spcPts val="600"/>
              </a:spcBef>
              <a:buFont typeface="+mj-lt"/>
              <a:buAutoNum type="arabicPeriod"/>
            </a:pPr>
            <a:r>
              <a:rPr lang="es-AR" sz="1600" b="0" dirty="0" smtClean="0"/>
              <a:t>Revisen y eventualmente reformulen las estacas inhibidoras (=creencias limitantes) identificadas más temprano, desde una perspectiva Aprendiz y Protagónica. Para ello necesitarán:</a:t>
            </a:r>
          </a:p>
          <a:p>
            <a:pPr marL="1257300" lvl="2" indent="-342900">
              <a:spcBef>
                <a:spcPts val="600"/>
              </a:spcBef>
              <a:buClrTx/>
              <a:buFont typeface="+mj-lt"/>
              <a:buAutoNum type="alphaLcParenR"/>
            </a:pPr>
            <a:r>
              <a:rPr lang="es-AR" b="0" dirty="0" smtClean="0"/>
              <a:t>Admitir que la estaca es la expresión de sus perspectivas individuales</a:t>
            </a:r>
          </a:p>
          <a:p>
            <a:pPr marL="1257300" lvl="2" indent="-342900">
              <a:spcBef>
                <a:spcPts val="600"/>
              </a:spcBef>
              <a:buClrTx/>
              <a:buFont typeface="+mj-lt"/>
              <a:buAutoNum type="alphaLcParenR"/>
            </a:pPr>
            <a:r>
              <a:rPr lang="es-AR" b="0" dirty="0" err="1" smtClean="0"/>
              <a:t>Reexpresar</a:t>
            </a:r>
            <a:r>
              <a:rPr lang="es-AR" b="0" dirty="0" smtClean="0"/>
              <a:t> sus estacas protagónicamente (si su formulación original era “</a:t>
            </a:r>
            <a:r>
              <a:rPr lang="es-AR" b="0" dirty="0" err="1" smtClean="0"/>
              <a:t>tranqulizadora</a:t>
            </a:r>
            <a:r>
              <a:rPr lang="es-AR" b="0" dirty="0" smtClean="0"/>
              <a:t>”).</a:t>
            </a:r>
          </a:p>
          <a:p>
            <a:pPr marL="342900" indent="-342900">
              <a:spcBef>
                <a:spcPts val="600"/>
              </a:spcBef>
              <a:buFont typeface="+mj-lt"/>
              <a:buAutoNum type="arabicPeriod"/>
            </a:pPr>
            <a:r>
              <a:rPr lang="es-AR" sz="1600" b="0" dirty="0" smtClean="0"/>
              <a:t>“Remuevan” sus estacas, considerando las siguientes preguntas:</a:t>
            </a:r>
          </a:p>
          <a:p>
            <a:pPr marL="1257300" lvl="2" indent="-342900">
              <a:spcBef>
                <a:spcPts val="600"/>
              </a:spcBef>
              <a:buClrTx/>
              <a:buFont typeface="+mj-lt"/>
              <a:buAutoNum type="alphaLcParenR"/>
            </a:pPr>
            <a:r>
              <a:rPr lang="es-AR" b="0" dirty="0" smtClean="0"/>
              <a:t>¿Qué objetivo de mejora pueden adoptar para superar las estacas así </a:t>
            </a:r>
            <a:r>
              <a:rPr lang="es-AR" b="0" dirty="0" err="1" smtClean="0"/>
              <a:t>reexpresadas</a:t>
            </a:r>
            <a:r>
              <a:rPr lang="es-AR" b="0" dirty="0" smtClean="0"/>
              <a:t>?</a:t>
            </a:r>
          </a:p>
          <a:p>
            <a:pPr marL="1257300" lvl="2" indent="-342900">
              <a:spcBef>
                <a:spcPts val="600"/>
              </a:spcBef>
              <a:buClrTx/>
              <a:buFont typeface="+mj-lt"/>
              <a:buAutoNum type="alphaLcParenR"/>
            </a:pPr>
            <a:r>
              <a:rPr lang="es-AR" b="0" dirty="0" smtClean="0"/>
              <a:t>¿Qué “experimento” de riesgo moderado podrían encarar para verificar / refutar la validez de la estaca?</a:t>
            </a:r>
          </a:p>
          <a:p>
            <a:pPr marL="1257300" lvl="2" indent="-342900">
              <a:spcBef>
                <a:spcPts val="600"/>
              </a:spcBef>
              <a:buClrTx/>
              <a:buFont typeface="+mj-lt"/>
              <a:buAutoNum type="alphaLcParenR"/>
            </a:pPr>
            <a:r>
              <a:rPr lang="es-AR" b="0" dirty="0" smtClean="0"/>
              <a:t>¿Necesitan desarrollar alguna nueva habilidad para lograrlo?</a:t>
            </a:r>
          </a:p>
          <a:p>
            <a:pPr marL="1257300" lvl="2" indent="-342900">
              <a:spcBef>
                <a:spcPts val="600"/>
              </a:spcBef>
              <a:buClrTx/>
              <a:buFont typeface="+mj-lt"/>
              <a:buAutoNum type="alphaLcParenR"/>
            </a:pPr>
            <a:endParaRPr lang="es-AR" sz="1600" b="0" dirty="0" smtClean="0"/>
          </a:p>
          <a:p>
            <a:pPr marL="342900" indent="-342900" algn="ctr">
              <a:spcBef>
                <a:spcPts val="600"/>
              </a:spcBef>
              <a:buNone/>
            </a:pPr>
            <a:r>
              <a:rPr lang="es-AR" sz="1800" b="0" dirty="0" smtClean="0"/>
              <a:t>Tiempo: 15’</a:t>
            </a:r>
          </a:p>
          <a:p>
            <a:pPr marL="342900" indent="-342900">
              <a:spcBef>
                <a:spcPts val="600"/>
              </a:spcBef>
              <a:buFont typeface="+mj-lt"/>
              <a:buAutoNum type="arabicPeriod"/>
            </a:pPr>
            <a:endParaRPr lang="es-AR" sz="1800" b="0" dirty="0" smtClean="0"/>
          </a:p>
          <a:p>
            <a:pPr marL="342900" indent="-342900">
              <a:spcBef>
                <a:spcPts val="600"/>
              </a:spcBef>
              <a:buFont typeface="+mj-lt"/>
              <a:buAutoNum type="arabicPeriod"/>
            </a:pPr>
            <a:endParaRPr lang="es-AR" sz="1800" b="0" dirty="0" smtClean="0"/>
          </a:p>
          <a:p>
            <a:pPr>
              <a:spcBef>
                <a:spcPts val="600"/>
              </a:spcBef>
            </a:pPr>
            <a:endParaRPr lang="es-AR" sz="1800" b="0" dirty="0" smtClean="0"/>
          </a:p>
        </p:txBody>
      </p:sp>
      <p:sp>
        <p:nvSpPr>
          <p:cNvPr id="4" name="Slide Number Placeholder 3"/>
          <p:cNvSpPr>
            <a:spLocks noGrp="1"/>
          </p:cNvSpPr>
          <p:nvPr>
            <p:ph type="sldNum" sz="quarter" idx="10"/>
          </p:nvPr>
        </p:nvSpPr>
        <p:spPr>
          <a:xfrm>
            <a:off x="6948264" y="4892005"/>
            <a:ext cx="2133600" cy="200025"/>
          </a:xfrm>
        </p:spPr>
        <p:txBody>
          <a:bodyPr/>
          <a:lstStyle/>
          <a:p>
            <a:pPr>
              <a:defRPr/>
            </a:pPr>
            <a:r>
              <a:rPr lang="en-US" smtClean="0"/>
              <a:t>| </a:t>
            </a:r>
            <a:fld id="{A1E05332-54C3-48A0-89AF-A7F15008F0F8}" type="slidenum">
              <a:rPr lang="en-US" smtClean="0">
                <a:solidFill>
                  <a:srgbClr val="B2B2B2"/>
                </a:solidFill>
              </a:rPr>
              <a:pPr>
                <a:defRPr/>
              </a:pPr>
              <a:t>84</a:t>
            </a:fld>
            <a:endParaRPr lang="en-US">
              <a:solidFill>
                <a:srgbClr val="B2B2B2"/>
              </a:solidFill>
            </a:endParaRPr>
          </a:p>
        </p:txBody>
      </p:sp>
      <p:sp>
        <p:nvSpPr>
          <p:cNvPr id="9"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34946" name="Rectangle 2"/>
          <p:cNvSpPr>
            <a:spLocks noGrp="1" noChangeArrowheads="1"/>
          </p:cNvSpPr>
          <p:nvPr>
            <p:ph type="title"/>
          </p:nvPr>
        </p:nvSpPr>
        <p:spPr>
          <a:xfrm>
            <a:off x="207829" y="36956"/>
            <a:ext cx="8685213" cy="434578"/>
          </a:xfrm>
        </p:spPr>
        <p:txBody>
          <a:bodyPr/>
          <a:lstStyle/>
          <a:p>
            <a:r>
              <a:rPr lang="es-ES" dirty="0" smtClean="0"/>
              <a:t>ayudando a la victima a hacerse protagonista</a:t>
            </a:r>
            <a:endParaRPr lang="es-AR" dirty="0" smtClean="0">
              <a:hlinkClick r:id="rId3" action="ppaction://hlinkfile"/>
            </a:endParaRPr>
          </a:p>
        </p:txBody>
      </p:sp>
      <p:sp>
        <p:nvSpPr>
          <p:cNvPr id="4" name="Content Placeholder 3"/>
          <p:cNvSpPr>
            <a:spLocks noGrp="1"/>
          </p:cNvSpPr>
          <p:nvPr>
            <p:ph idx="1"/>
          </p:nvPr>
        </p:nvSpPr>
        <p:spPr>
          <a:xfrm>
            <a:off x="301625" y="1499536"/>
            <a:ext cx="8540750" cy="3394472"/>
          </a:xfrm>
        </p:spPr>
        <p:txBody>
          <a:bodyPr/>
          <a:lstStyle/>
          <a:p>
            <a:pPr marL="342900" indent="-342900">
              <a:buFont typeface="+mj-lt"/>
              <a:buAutoNum type="arabicPeriod"/>
            </a:pPr>
            <a:r>
              <a:rPr lang="es-AR" sz="1600" b="0" dirty="0" smtClean="0"/>
              <a:t>Escuche la historia en silencio y con empatía, sin interrumpir. </a:t>
            </a:r>
          </a:p>
          <a:p>
            <a:pPr marL="342900" indent="-342900">
              <a:buFont typeface="+mj-lt"/>
              <a:buAutoNum type="arabicPeriod"/>
            </a:pPr>
            <a:r>
              <a:rPr lang="es-AR" sz="1600" b="0" dirty="0" smtClean="0"/>
              <a:t>Reconozca y valide el dolor que la persona sufre por el problema. </a:t>
            </a:r>
          </a:p>
          <a:p>
            <a:pPr marL="342900" indent="-342900">
              <a:buFont typeface="+mj-lt"/>
              <a:buAutoNum type="arabicPeriod"/>
            </a:pPr>
            <a:r>
              <a:rPr lang="es-AR" sz="1600" b="0" dirty="0" smtClean="0"/>
              <a:t>Acepte que ese problema es consecuencia, en parte, de acciones de otros que están fuera de control. </a:t>
            </a:r>
          </a:p>
          <a:p>
            <a:pPr marL="342900" indent="-342900">
              <a:buFont typeface="+mj-lt"/>
              <a:buAutoNum type="arabicPeriod"/>
            </a:pPr>
            <a:r>
              <a:rPr lang="es-AR" sz="1600" b="0" dirty="0" smtClean="0"/>
              <a:t>Sugiera que además de factores exógenos, la situación es también consecuencia de acciones (o inacciones) de la persona.  Chequee que el otro acepte esta posibilidad.</a:t>
            </a:r>
          </a:p>
          <a:p>
            <a:pPr marL="342900" indent="-342900">
              <a:buFont typeface="+mj-lt"/>
              <a:buAutoNum type="arabicPeriod"/>
            </a:pPr>
            <a:r>
              <a:rPr lang="es-AR" sz="1600" b="0" dirty="0" smtClean="0"/>
              <a:t>Indague, usando las preguntas del protagonista del ejercicio anterior.</a:t>
            </a:r>
          </a:p>
          <a:p>
            <a:pPr marL="342900" indent="-342900">
              <a:buFont typeface="+mj-lt"/>
              <a:buAutoNum type="arabicPeriod"/>
            </a:pPr>
            <a:r>
              <a:rPr lang="es-AR" sz="1600" b="0" dirty="0" smtClean="0"/>
              <a:t>EN NINGUN MOMENTO le diga al otro que se esta “comportando como una víctima”. </a:t>
            </a:r>
          </a:p>
        </p:txBody>
      </p:sp>
      <p:sp>
        <p:nvSpPr>
          <p:cNvPr id="6" name="TextBox 5"/>
          <p:cNvSpPr txBox="1"/>
          <p:nvPr/>
        </p:nvSpPr>
        <p:spPr>
          <a:xfrm>
            <a:off x="539559" y="735546"/>
            <a:ext cx="7931417" cy="707886"/>
          </a:xfrm>
          <a:prstGeom prst="rect">
            <a:avLst/>
          </a:prstGeom>
          <a:noFill/>
        </p:spPr>
        <p:txBody>
          <a:bodyPr wrap="square" rtlCol="0">
            <a:spAutoFit/>
          </a:bodyPr>
          <a:lstStyle/>
          <a:p>
            <a:r>
              <a:rPr lang="es-AR" sz="2000" b="0" dirty="0" smtClean="0"/>
              <a:t>Cuando se encuentre ante alguien que adopta la actitud de Víctima ante una situación…:</a:t>
            </a:r>
            <a:endParaRPr lang="es-AR" sz="2000" b="0" dirty="0"/>
          </a:p>
        </p:txBody>
      </p:sp>
      <p:sp>
        <p:nvSpPr>
          <p:cNvPr id="13"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
        <p:nvSpPr>
          <p:cNvPr id="7" name="11 Marcador de número de diapositiva"/>
          <p:cNvSpPr>
            <a:spLocks noGrp="1"/>
          </p:cNvSpPr>
          <p:nvPr>
            <p:ph type="sldNum" sz="quarter" idx="10"/>
          </p:nvPr>
        </p:nvSpPr>
        <p:spPr>
          <a:xfrm>
            <a:off x="6948264" y="4892005"/>
            <a:ext cx="2133600" cy="200025"/>
          </a:xfrm>
        </p:spPr>
        <p:txBody>
          <a:bodyPr/>
          <a:lstStyle/>
          <a:p>
            <a:pPr>
              <a:defRPr/>
            </a:pPr>
            <a:r>
              <a:rPr lang="en-US" dirty="0" smtClean="0"/>
              <a:t>| </a:t>
            </a:r>
            <a:fld id="{D71F47B6-EF70-4B67-992A-44CDA86BB0A1}" type="slidenum">
              <a:rPr lang="en-US" smtClean="0">
                <a:solidFill>
                  <a:srgbClr val="B2B2B2"/>
                </a:solidFill>
              </a:rPr>
              <a:pPr>
                <a:defRPr/>
              </a:pPr>
              <a:t>85</a:t>
            </a:fld>
            <a:endParaRPr lang="en-US" dirty="0">
              <a:solidFill>
                <a:srgbClr val="B2B2B2"/>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7" name="Slide Number Placeholder 4"/>
          <p:cNvSpPr txBox="1">
            <a:spLocks noGrp="1"/>
          </p:cNvSpPr>
          <p:nvPr/>
        </p:nvSpPr>
        <p:spPr bwMode="auto">
          <a:xfrm>
            <a:off x="8639182" y="4948534"/>
            <a:ext cx="504825" cy="215504"/>
          </a:xfrm>
          <a:prstGeom prst="rect">
            <a:avLst/>
          </a:prstGeom>
          <a:noFill/>
          <a:ln>
            <a:miter lim="800000"/>
            <a:headEnd/>
            <a:tailEnd/>
          </a:ln>
        </p:spPr>
        <p:txBody>
          <a:bodyPr/>
          <a:lstStyle/>
          <a:p>
            <a:pPr algn="r" eaLnBrk="1" hangingPunct="1">
              <a:spcBef>
                <a:spcPct val="0"/>
              </a:spcBef>
              <a:defRPr/>
            </a:pPr>
            <a:fld id="{759BB53D-3626-4D29-8DBF-C884B8D5D31B}" type="slidenum">
              <a:rPr lang="es-ES" sz="1200">
                <a:solidFill>
                  <a:schemeClr val="bg1"/>
                </a:solidFill>
                <a:latin typeface="+mj-lt"/>
                <a:cs typeface="+mn-cs"/>
              </a:rPr>
              <a:pPr algn="r" eaLnBrk="1" hangingPunct="1">
                <a:spcBef>
                  <a:spcPct val="0"/>
                </a:spcBef>
                <a:defRPr/>
              </a:pPr>
              <a:t>86</a:t>
            </a:fld>
            <a:endParaRPr lang="es-ES" sz="1200">
              <a:solidFill>
                <a:schemeClr val="bg1"/>
              </a:solidFill>
              <a:latin typeface="+mj-lt"/>
              <a:cs typeface="+mn-cs"/>
            </a:endParaRPr>
          </a:p>
        </p:txBody>
      </p:sp>
      <p:sp>
        <p:nvSpPr>
          <p:cNvPr id="6" name="Slide Number Placeholder 4"/>
          <p:cNvSpPr txBox="1">
            <a:spLocks noGrp="1"/>
          </p:cNvSpPr>
          <p:nvPr/>
        </p:nvSpPr>
        <p:spPr bwMode="auto">
          <a:xfrm>
            <a:off x="8639182" y="4940202"/>
            <a:ext cx="504825" cy="215503"/>
          </a:xfrm>
          <a:prstGeom prst="rect">
            <a:avLst/>
          </a:prstGeom>
          <a:noFill/>
          <a:ln>
            <a:miter lim="800000"/>
            <a:headEnd/>
            <a:tailEnd/>
          </a:ln>
        </p:spPr>
        <p:txBody>
          <a:bodyPr/>
          <a:lstStyle/>
          <a:p>
            <a:pPr algn="r" eaLnBrk="1" hangingPunct="1">
              <a:spcBef>
                <a:spcPct val="0"/>
              </a:spcBef>
              <a:defRPr/>
            </a:pPr>
            <a:fld id="{92A09D61-DBD4-4FE3-A816-D37183659080}" type="slidenum">
              <a:rPr lang="es-ES" sz="1200">
                <a:solidFill>
                  <a:schemeClr val="bg1"/>
                </a:solidFill>
                <a:latin typeface="+mj-lt"/>
                <a:cs typeface="+mn-cs"/>
              </a:rPr>
              <a:pPr algn="r" eaLnBrk="1" hangingPunct="1">
                <a:spcBef>
                  <a:spcPct val="0"/>
                </a:spcBef>
                <a:defRPr/>
              </a:pPr>
              <a:t>86</a:t>
            </a:fld>
            <a:endParaRPr lang="es-ES" sz="1200">
              <a:solidFill>
                <a:schemeClr val="bg1"/>
              </a:solidFill>
              <a:latin typeface="+mj-lt"/>
              <a:cs typeface="+mn-cs"/>
            </a:endParaRPr>
          </a:p>
        </p:txBody>
      </p:sp>
      <p:sp>
        <p:nvSpPr>
          <p:cNvPr id="171010" name="Rectangle 2"/>
          <p:cNvSpPr>
            <a:spLocks noGrp="1" noChangeArrowheads="1"/>
          </p:cNvSpPr>
          <p:nvPr>
            <p:ph type="title" idx="4294967295"/>
          </p:nvPr>
        </p:nvSpPr>
        <p:spPr>
          <a:xfrm>
            <a:off x="351290" y="63084"/>
            <a:ext cx="8685213" cy="461665"/>
          </a:xfrm>
        </p:spPr>
        <p:txBody>
          <a:bodyPr anchor="ctr">
            <a:spAutoFit/>
          </a:bodyPr>
          <a:lstStyle/>
          <a:p>
            <a:pPr eaLnBrk="1" hangingPunct="1"/>
            <a:r>
              <a:rPr lang="en-US" sz="2400" dirty="0" smtClean="0"/>
              <a:t>MM de “</a:t>
            </a:r>
            <a:r>
              <a:rPr lang="en-US" sz="2400" dirty="0" err="1" smtClean="0"/>
              <a:t>Protagonista</a:t>
            </a:r>
            <a:r>
              <a:rPr lang="en-US" sz="2400" dirty="0" smtClean="0"/>
              <a:t>” y </a:t>
            </a:r>
            <a:r>
              <a:rPr lang="en-US" sz="2400" dirty="0" err="1" smtClean="0"/>
              <a:t>cultura</a:t>
            </a:r>
            <a:r>
              <a:rPr lang="en-US" sz="2400" dirty="0" smtClean="0"/>
              <a:t> </a:t>
            </a:r>
            <a:r>
              <a:rPr lang="en-US" sz="2400" dirty="0" err="1" smtClean="0"/>
              <a:t>deseada</a:t>
            </a:r>
            <a:r>
              <a:rPr lang="en-US" sz="2400" dirty="0" smtClean="0"/>
              <a:t> del MT</a:t>
            </a:r>
            <a:endParaRPr lang="es-ES" sz="2400" dirty="0" smtClean="0"/>
          </a:p>
        </p:txBody>
      </p:sp>
      <p:sp>
        <p:nvSpPr>
          <p:cNvPr id="1353733" name="Content Placeholder 2"/>
          <p:cNvSpPr>
            <a:spLocks noGrp="1"/>
          </p:cNvSpPr>
          <p:nvPr>
            <p:ph type="body" idx="4294967295"/>
          </p:nvPr>
        </p:nvSpPr>
        <p:spPr>
          <a:xfrm>
            <a:off x="323528" y="1661815"/>
            <a:ext cx="8328025" cy="2062063"/>
          </a:xfrm>
        </p:spPr>
        <p:txBody>
          <a:bodyPr lIns="91420" tIns="91420" rIns="91420" bIns="91420">
            <a:spAutoFit/>
          </a:bodyPr>
          <a:lstStyle/>
          <a:p>
            <a:pPr marL="342900" indent="-342900" algn="ctr" defTabSz="895350" eaLnBrk="1" hangingPunct="1">
              <a:spcBef>
                <a:spcPts val="600"/>
              </a:spcBef>
              <a:spcAft>
                <a:spcPts val="600"/>
              </a:spcAft>
              <a:buNone/>
            </a:pPr>
            <a:r>
              <a:rPr lang="es-AR" sz="2800" dirty="0" smtClean="0">
                <a:solidFill>
                  <a:srgbClr val="002960"/>
                </a:solidFill>
              </a:rPr>
              <a:t>¿Cómo conectan los MM de Protagonista/ Víctima con las actitudes y comportamientos más deseados y menos deseados del MT?</a:t>
            </a:r>
          </a:p>
          <a:p>
            <a:pPr marL="342900" indent="-342900" algn="ctr" defTabSz="895350" eaLnBrk="1" hangingPunct="1">
              <a:spcBef>
                <a:spcPts val="600"/>
              </a:spcBef>
              <a:spcAft>
                <a:spcPts val="600"/>
              </a:spcAft>
              <a:buFontTx/>
              <a:buAutoNum type="arabicPeriod"/>
            </a:pPr>
            <a:endParaRPr lang="es-AR" sz="2800" dirty="0" smtClean="0">
              <a:solidFill>
                <a:srgbClr val="002960"/>
              </a:solidFill>
            </a:endParaRPr>
          </a:p>
        </p:txBody>
      </p:sp>
      <p:sp>
        <p:nvSpPr>
          <p:cNvPr id="9" name="3 Marcador de número de diapositiva"/>
          <p:cNvSpPr txBox="1">
            <a:spLocks noGrp="1"/>
          </p:cNvSpPr>
          <p:nvPr/>
        </p:nvSpPr>
        <p:spPr bwMode="auto">
          <a:xfrm>
            <a:off x="7010400" y="4876006"/>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86</a:t>
            </a:fld>
            <a:endParaRPr lang="en-US" sz="1000" dirty="0">
              <a:solidFill>
                <a:srgbClr val="B2B2B2"/>
              </a:solidFill>
              <a:sym typeface="Trebuchet MS" pitchFamily="34" charset="0"/>
            </a:endParaRPr>
          </a:p>
        </p:txBody>
      </p:sp>
      <p:sp>
        <p:nvSpPr>
          <p:cNvPr id="13" name="3 Marcador de pie de página"/>
          <p:cNvSpPr>
            <a:spLocks noGrp="1"/>
          </p:cNvSpPr>
          <p:nvPr>
            <p:ph type="ftr" sz="quarter" idx="11"/>
          </p:nvPr>
        </p:nvSpPr>
        <p:spPr>
          <a:xfrm>
            <a:off x="1588" y="4876006"/>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3733">
                                            <p:txEl>
                                              <p:pRg st="0" end="0"/>
                                            </p:txEl>
                                          </p:spTgt>
                                        </p:tgtEl>
                                        <p:attrNameLst>
                                          <p:attrName>style.visibility</p:attrName>
                                        </p:attrNameLst>
                                      </p:cBhvr>
                                      <p:to>
                                        <p:strVal val="visible"/>
                                      </p:to>
                                    </p:set>
                                    <p:animEffect transition="in" filter="fade">
                                      <p:cBhvr>
                                        <p:cTn id="7" dur="500"/>
                                        <p:tgtEl>
                                          <p:spTgt spid="13537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73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2496237" y="2067694"/>
            <a:ext cx="2376264" cy="1388095"/>
          </a:xfrm>
          <a:noFill/>
          <a:ln/>
        </p:spPr>
        <p:txBody>
          <a:bodyPr/>
          <a:lstStyle/>
          <a:p>
            <a:pPr algn="ctr">
              <a:spcBef>
                <a:spcPct val="80000"/>
              </a:spcBef>
              <a:buClrTx/>
            </a:pPr>
            <a:r>
              <a:rPr lang="es-AR" sz="2000" dirty="0" smtClean="0"/>
              <a:t>TALLER</a:t>
            </a:r>
            <a:endParaRPr lang="es-AR" sz="2000" dirty="0"/>
          </a:p>
          <a:p>
            <a:pPr algn="ctr">
              <a:spcBef>
                <a:spcPct val="80000"/>
              </a:spcBef>
              <a:buClrTx/>
            </a:pPr>
            <a:r>
              <a:rPr lang="es-AR" sz="2800" dirty="0" smtClean="0"/>
              <a:t>DÍA 2</a:t>
            </a:r>
            <a:endParaRPr lang="es-AR" sz="2800" dirty="0"/>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1403648" y="555526"/>
            <a:ext cx="4561442" cy="661720"/>
          </a:xfrm>
          <a:prstGeom prst="rect">
            <a:avLst/>
          </a:prstGeom>
        </p:spPr>
        <p:txBody>
          <a:bodyPr wrap="none">
            <a:spAutoFit/>
          </a:bodyPr>
          <a:lstStyle/>
          <a:p>
            <a:pPr algn="ctr">
              <a:spcBef>
                <a:spcPts val="600"/>
              </a:spcBef>
            </a:pPr>
            <a:r>
              <a:rPr lang="en-US" dirty="0" err="1" smtClean="0">
                <a:solidFill>
                  <a:srgbClr val="002060"/>
                </a:solidFill>
                <a:latin typeface="Arial" charset="0"/>
                <a:ea typeface="Arial" charset="0"/>
                <a:cs typeface="Arial" charset="0"/>
              </a:rPr>
              <a:t>Programa</a:t>
            </a:r>
            <a:endParaRPr lang="en-US" dirty="0" smtClean="0">
              <a:solidFill>
                <a:srgbClr val="002060"/>
              </a:solidFill>
              <a:latin typeface="Arial" charset="0"/>
              <a:ea typeface="Arial" charset="0"/>
              <a:cs typeface="Arial" charset="0"/>
            </a:endParaRPr>
          </a:p>
          <a:p>
            <a:pPr algn="ctr">
              <a:spcBef>
                <a:spcPts val="600"/>
              </a:spcBef>
            </a:pPr>
            <a:r>
              <a:rPr lang="en-US" dirty="0" smtClean="0">
                <a:solidFill>
                  <a:srgbClr val="002060"/>
                </a:solidFill>
                <a:latin typeface="Arial" charset="0"/>
                <a:ea typeface="Arial" charset="0"/>
                <a:cs typeface="Arial" charset="0"/>
              </a:rPr>
              <a:t>IMPULSANDO EL DESEMPEÑO </a:t>
            </a:r>
            <a:r>
              <a:rPr lang="es-AR" dirty="0" smtClean="0">
                <a:solidFill>
                  <a:srgbClr val="002060"/>
                </a:solidFill>
                <a:latin typeface="Arial" charset="0"/>
                <a:ea typeface="Arial" charset="0"/>
                <a:cs typeface="Arial" charset="0"/>
              </a:rPr>
              <a:t>DEL EQUIPO</a:t>
            </a:r>
            <a:endParaRPr lang="es-AR" sz="1800" dirty="0" smtClean="0">
              <a:solidFill>
                <a:srgbClr val="002060"/>
              </a:solidFill>
              <a:latin typeface="Arial" charset="0"/>
              <a:ea typeface="Arial" charset="0"/>
              <a:cs typeface="Arial" charset="0"/>
            </a:endParaRPr>
          </a:p>
        </p:txBody>
      </p:sp>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p:txBody>
          <a:bodyPr/>
          <a:lstStyle/>
          <a:p>
            <a:pPr>
              <a:defRPr/>
            </a:pPr>
            <a:r>
              <a:rPr lang="en-US" smtClean="0">
                <a:ea typeface="MS PGothic" pitchFamily="34" charset="-128"/>
              </a:rPr>
              <a:t>| </a:t>
            </a:r>
            <a:fld id="{D3AC1059-18E3-4DCE-B898-32CC98451936}" type="slidenum">
              <a:rPr lang="en-US" smtClean="0">
                <a:solidFill>
                  <a:srgbClr val="B2B2B2"/>
                </a:solidFill>
                <a:ea typeface="MS PGothic" pitchFamily="34" charset="-128"/>
              </a:rPr>
              <a:pPr>
                <a:defRPr/>
              </a:pPr>
              <a:t>88</a:t>
            </a:fld>
            <a:endParaRPr lang="en-US" smtClean="0">
              <a:solidFill>
                <a:srgbClr val="B2B2B2"/>
              </a:solidFill>
              <a:ea typeface="MS PGothic" pitchFamily="34" charset="-128"/>
            </a:endParaRPr>
          </a:p>
        </p:txBody>
      </p:sp>
      <p:sp>
        <p:nvSpPr>
          <p:cNvPr id="3" name="Rectangle 2"/>
          <p:cNvSpPr/>
          <p:nvPr/>
        </p:nvSpPr>
        <p:spPr bwMode="auto">
          <a:xfrm>
            <a:off x="0" y="20538"/>
            <a:ext cx="9144000" cy="5143500"/>
          </a:xfrm>
          <a:prstGeom prst="rect">
            <a:avLst/>
          </a:prstGeom>
          <a:solidFill>
            <a:schemeClr val="bg1"/>
          </a:solidFill>
          <a:ln w="9525" cap="flat" cmpd="sng" algn="ctr">
            <a:noFill/>
            <a:prstDash val="solid"/>
            <a:round/>
            <a:headEnd type="none" w="med" len="med"/>
            <a:tailEnd type="none" w="med" len="med"/>
          </a:ln>
          <a:effectLst/>
        </p:spPr>
        <p:txBody>
          <a:bodyPr anchor="ctr"/>
          <a:lstStyle/>
          <a:p>
            <a:pPr algn="ctr">
              <a:defRPr/>
            </a:pPr>
            <a:r>
              <a:rPr lang="en-US" sz="6600" dirty="0" smtClean="0">
                <a:solidFill>
                  <a:srgbClr val="FF0000"/>
                </a:solidFill>
                <a:latin typeface="Arial" pitchFamily="34" charset="0"/>
                <a:cs typeface="Arial" pitchFamily="34" charset="0"/>
              </a:rPr>
              <a:t>DÍA 2, BLOQUE </a:t>
            </a:r>
            <a:r>
              <a:rPr lang="en-US" sz="6600" dirty="0" smtClean="0">
                <a:solidFill>
                  <a:srgbClr val="FF0000"/>
                </a:solidFill>
              </a:rPr>
              <a:t>1</a:t>
            </a:r>
            <a:endParaRPr lang="en-US" sz="6600" dirty="0">
              <a:solidFill>
                <a:srgbClr val="FF0000"/>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6.googleusercontent.com/RbIqfN98DshS25GZhkmTyZ_Ak-GNhmVBwscWUxgdBzPKCxTd9TKRAue7bmuKreSEWqpxcH1QaB_rc0r0W-UPN4v9479v2XIqgtb-VvPxhzWd"/>
          <p:cNvPicPr>
            <a:picLocks noChangeAspect="1" noChangeArrowheads="1"/>
          </p:cNvPicPr>
          <p:nvPr/>
        </p:nvPicPr>
        <p:blipFill rotWithShape="1">
          <a:blip r:embed="rId3" cstate="print"/>
          <a:srcRect l="12500" t="34398" r="12500"/>
          <a:stretch/>
        </p:blipFill>
        <p:spPr bwMode="auto">
          <a:xfrm>
            <a:off x="7030" y="-611678"/>
            <a:ext cx="9144000" cy="6398568"/>
          </a:xfrm>
          <a:prstGeom prst="rect">
            <a:avLst/>
          </a:prstGeom>
          <a:noFill/>
          <a:ln w="9525">
            <a:noFill/>
            <a:miter lim="800000"/>
            <a:headEnd/>
            <a:tailEnd/>
          </a:ln>
        </p:spPr>
      </p:pic>
      <p:sp>
        <p:nvSpPr>
          <p:cNvPr id="2" name="Title 1"/>
          <p:cNvSpPr>
            <a:spLocks noGrp="1"/>
          </p:cNvSpPr>
          <p:nvPr>
            <p:ph type="title"/>
          </p:nvPr>
        </p:nvSpPr>
        <p:spPr/>
        <p:txBody>
          <a:bodyPr/>
          <a:lstStyle/>
          <a:p>
            <a:r>
              <a:rPr lang="es-AR" dirty="0" err="1" smtClean="0">
                <a:solidFill>
                  <a:schemeClr val="bg1"/>
                </a:solidFill>
                <a:effectLst>
                  <a:outerShdw blurRad="38100" dist="38100" dir="2700000" algn="tl">
                    <a:srgbClr val="000000">
                      <a:alpha val="43137"/>
                    </a:srgbClr>
                  </a:outerShdw>
                </a:effectLst>
              </a:rPr>
              <a:t>check</a:t>
            </a:r>
            <a:r>
              <a:rPr lang="es-AR" dirty="0" smtClean="0">
                <a:solidFill>
                  <a:schemeClr val="bg1"/>
                </a:solidFill>
                <a:effectLst>
                  <a:outerShdw blurRad="38100" dist="38100" dir="2700000" algn="tl">
                    <a:srgbClr val="000000">
                      <a:alpha val="43137"/>
                    </a:srgbClr>
                  </a:outerShdw>
                </a:effectLst>
              </a:rPr>
              <a:t> in</a:t>
            </a:r>
            <a:endParaRPr lang="es-AR" dirty="0">
              <a:solidFill>
                <a:schemeClr val="bg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755576" y="987574"/>
            <a:ext cx="7920880" cy="2214246"/>
          </a:xfrm>
        </p:spPr>
        <p:txBody>
          <a:bodyPr/>
          <a:lstStyle/>
          <a:p>
            <a:pPr>
              <a:buNone/>
            </a:pPr>
            <a:r>
              <a:rPr lang="es-AR" sz="2400" dirty="0" smtClean="0">
                <a:solidFill>
                  <a:schemeClr val="bg1"/>
                </a:solidFill>
                <a:effectLst>
                  <a:outerShdw blurRad="38100" dist="38100" dir="2700000" algn="tl">
                    <a:srgbClr val="000000">
                      <a:alpha val="43137"/>
                    </a:srgbClr>
                  </a:outerShdw>
                </a:effectLst>
              </a:rPr>
              <a:t>En pequeños grupos:</a:t>
            </a:r>
          </a:p>
          <a:p>
            <a:endParaRPr lang="es-AR" sz="2400" dirty="0" smtClean="0">
              <a:solidFill>
                <a:schemeClr val="bg1"/>
              </a:solidFill>
              <a:effectLst>
                <a:outerShdw blurRad="38100" dist="38100" dir="2700000" algn="tl">
                  <a:srgbClr val="000000">
                    <a:alpha val="43137"/>
                  </a:srgbClr>
                </a:outerShdw>
              </a:effectLst>
            </a:endParaRPr>
          </a:p>
          <a:p>
            <a:r>
              <a:rPr lang="es-AR" sz="2400" dirty="0" smtClean="0">
                <a:solidFill>
                  <a:schemeClr val="bg1"/>
                </a:solidFill>
                <a:effectLst>
                  <a:outerShdw blurRad="38100" dist="38100" dir="2700000" algn="tl">
                    <a:srgbClr val="000000">
                      <a:alpha val="43137"/>
                    </a:srgbClr>
                  </a:outerShdw>
                </a:effectLst>
              </a:rPr>
              <a:t>¿Qué aprendizajes significativos me llevé ayer?</a:t>
            </a:r>
          </a:p>
          <a:p>
            <a:r>
              <a:rPr lang="es-AR" sz="2400" dirty="0" smtClean="0">
                <a:solidFill>
                  <a:schemeClr val="bg1"/>
                </a:solidFill>
                <a:effectLst>
                  <a:outerShdw blurRad="38100" dist="38100" dir="2700000" algn="tl">
                    <a:srgbClr val="000000">
                      <a:alpha val="43137"/>
                    </a:srgbClr>
                  </a:outerShdw>
                </a:effectLst>
              </a:rPr>
              <a:t>¿Qué dudas me quedaron?</a:t>
            </a:r>
          </a:p>
          <a:p>
            <a:pPr marL="457200" indent="-457200">
              <a:buFont typeface="+mj-lt"/>
              <a:buAutoNum type="arabicPeriod"/>
            </a:pPr>
            <a:endParaRPr lang="es-AR" sz="2400" dirty="0" smtClean="0">
              <a:solidFill>
                <a:schemeClr val="bg1"/>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pPr>
              <a:defRPr/>
            </a:pPr>
            <a:r>
              <a:rPr lang="en-US" smtClean="0"/>
              <a:t>| </a:t>
            </a:r>
            <a:fld id="{475EB742-DF33-4CEA-9D9D-6226EB51D041}" type="slidenum">
              <a:rPr lang="en-US" smtClean="0">
                <a:solidFill>
                  <a:srgbClr val="B2B2B2"/>
                </a:solidFill>
              </a:rPr>
              <a:pPr>
                <a:defRPr/>
              </a:pPr>
              <a:t>89</a:t>
            </a:fld>
            <a:endParaRPr lang="en-US">
              <a:solidFill>
                <a:srgbClr val="B2B2B2"/>
              </a:solidFill>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80" name="3 Marcador de número de diapositiva"/>
          <p:cNvSpPr txBox="1">
            <a:spLocks noGrp="1"/>
          </p:cNvSpPr>
          <p:nvPr/>
        </p:nvSpPr>
        <p:spPr bwMode="auto">
          <a:xfrm>
            <a:off x="7010400" y="4943477"/>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65F6A7B8-F557-41E3-B724-B847672515D3}" type="slidenum">
              <a:rPr lang="en-US" sz="1000">
                <a:solidFill>
                  <a:srgbClr val="B2B2B2"/>
                </a:solidFill>
                <a:sym typeface="Trebuchet MS" pitchFamily="34" charset="0"/>
              </a:rPr>
              <a:pPr algn="r" eaLnBrk="1" hangingPunct="1">
                <a:spcBef>
                  <a:spcPct val="0"/>
                </a:spcBef>
              </a:pPr>
              <a:t>9</a:t>
            </a:fld>
            <a:endParaRPr lang="en-US" sz="1000">
              <a:solidFill>
                <a:srgbClr val="B2B2B2"/>
              </a:solidFill>
              <a:sym typeface="Trebuchet MS" pitchFamily="34" charset="0"/>
            </a:endParaRPr>
          </a:p>
        </p:txBody>
      </p:sp>
      <p:sp>
        <p:nvSpPr>
          <p:cNvPr id="22" name="Freeform 21"/>
          <p:cNvSpPr/>
          <p:nvPr/>
        </p:nvSpPr>
        <p:spPr>
          <a:xfrm>
            <a:off x="1331645" y="987574"/>
            <a:ext cx="6696743" cy="3582510"/>
          </a:xfrm>
          <a:custGeom>
            <a:avLst/>
            <a:gdLst>
              <a:gd name="connsiteX0" fmla="*/ 0 w 5114981"/>
              <a:gd name="connsiteY0" fmla="*/ 1980295 h 3960589"/>
              <a:gd name="connsiteX1" fmla="*/ 991717 w 5114981"/>
              <a:gd name="connsiteY1" fmla="*/ 414520 h 3960589"/>
              <a:gd name="connsiteX2" fmla="*/ 2557494 w 5114981"/>
              <a:gd name="connsiteY2" fmla="*/ 3 h 3960589"/>
              <a:gd name="connsiteX3" fmla="*/ 4123271 w 5114981"/>
              <a:gd name="connsiteY3" fmla="*/ 414523 h 3960589"/>
              <a:gd name="connsiteX4" fmla="*/ 5114982 w 5114981"/>
              <a:gd name="connsiteY4" fmla="*/ 1980302 h 3960589"/>
              <a:gd name="connsiteX5" fmla="*/ 4123267 w 5114981"/>
              <a:gd name="connsiteY5" fmla="*/ 3546079 h 3960589"/>
              <a:gd name="connsiteX6" fmla="*/ 2557490 w 5114981"/>
              <a:gd name="connsiteY6" fmla="*/ 3960597 h 3960589"/>
              <a:gd name="connsiteX7" fmla="*/ 991713 w 5114981"/>
              <a:gd name="connsiteY7" fmla="*/ 3546078 h 3960589"/>
              <a:gd name="connsiteX8" fmla="*/ 0 w 5114981"/>
              <a:gd name="connsiteY8" fmla="*/ 1980299 h 3960589"/>
              <a:gd name="connsiteX9" fmla="*/ 0 w 5114981"/>
              <a:gd name="connsiteY9" fmla="*/ 1980295 h 396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4981" h="3960589">
                <a:moveTo>
                  <a:pt x="0" y="1980295"/>
                </a:moveTo>
                <a:cubicBezTo>
                  <a:pt x="1" y="1367690"/>
                  <a:pt x="366163" y="789575"/>
                  <a:pt x="991717" y="414520"/>
                </a:cubicBezTo>
                <a:cubicBezTo>
                  <a:pt x="1439897" y="145811"/>
                  <a:pt x="1990665" y="3"/>
                  <a:pt x="2557494" y="3"/>
                </a:cubicBezTo>
                <a:cubicBezTo>
                  <a:pt x="3124323" y="3"/>
                  <a:pt x="3675092" y="145813"/>
                  <a:pt x="4123271" y="414523"/>
                </a:cubicBezTo>
                <a:cubicBezTo>
                  <a:pt x="4748825" y="789580"/>
                  <a:pt x="5114984" y="1367697"/>
                  <a:pt x="5114982" y="1980302"/>
                </a:cubicBezTo>
                <a:cubicBezTo>
                  <a:pt x="5114982" y="2592907"/>
                  <a:pt x="4748821" y="3171023"/>
                  <a:pt x="4123267" y="3546079"/>
                </a:cubicBezTo>
                <a:cubicBezTo>
                  <a:pt x="3675087" y="3814789"/>
                  <a:pt x="3124319" y="3960597"/>
                  <a:pt x="2557490" y="3960597"/>
                </a:cubicBezTo>
                <a:cubicBezTo>
                  <a:pt x="1990661" y="3960597"/>
                  <a:pt x="1439892" y="3814788"/>
                  <a:pt x="991713" y="3546078"/>
                </a:cubicBezTo>
                <a:cubicBezTo>
                  <a:pt x="366159" y="3171021"/>
                  <a:pt x="-1" y="2592905"/>
                  <a:pt x="0" y="1980299"/>
                </a:cubicBezTo>
                <a:lnTo>
                  <a:pt x="0" y="1980295"/>
                </a:lnTo>
                <a:close/>
              </a:path>
            </a:pathLst>
          </a:custGeom>
          <a:solidFill>
            <a:schemeClr val="tx1">
              <a:lumMod val="90000"/>
              <a:lumOff val="10000"/>
            </a:schemeClr>
          </a:solidFill>
        </p:spPr>
        <p:style>
          <a:lnRef idx="0">
            <a:schemeClr val="lt1">
              <a:hueOff val="0"/>
              <a:satOff val="0"/>
              <a:lumOff val="0"/>
              <a:alphaOff val="0"/>
            </a:schemeClr>
          </a:lnRef>
          <a:fillRef idx="3">
            <a:scrgbClr r="0" g="0" b="0"/>
          </a:fillRef>
          <a:effectRef idx="3">
            <a:schemeClr val="accent4">
              <a:shade val="80000"/>
              <a:hueOff val="0"/>
              <a:satOff val="0"/>
              <a:lumOff val="0"/>
              <a:alphaOff val="0"/>
            </a:schemeClr>
          </a:effectRef>
          <a:fontRef idx="minor">
            <a:schemeClr val="lt1"/>
          </a:fontRef>
        </p:style>
        <p:txBody>
          <a:bodyPr spcFirstLastPara="0" vert="horz" wrap="square" lIns="1791663" tIns="198029" rIns="1791664" bIns="3296488" numCol="1" spcCol="1270" anchor="ctr" anchorCtr="0">
            <a:noAutofit/>
          </a:bodyPr>
          <a:lstStyle/>
          <a:p>
            <a:pPr lvl="0" algn="ctr" defTabSz="800100">
              <a:lnSpc>
                <a:spcPct val="90000"/>
              </a:lnSpc>
              <a:spcBef>
                <a:spcPct val="0"/>
              </a:spcBef>
              <a:spcAft>
                <a:spcPct val="35000"/>
              </a:spcAft>
            </a:pPr>
            <a:endParaRPr lang="es-AR" sz="1800" b="1" kern="1200" dirty="0"/>
          </a:p>
        </p:txBody>
      </p:sp>
      <p:grpSp>
        <p:nvGrpSpPr>
          <p:cNvPr id="2" name="Group 24"/>
          <p:cNvGrpSpPr/>
          <p:nvPr/>
        </p:nvGrpSpPr>
        <p:grpSpPr>
          <a:xfrm>
            <a:off x="2267745" y="1851677"/>
            <a:ext cx="4680520" cy="2092719"/>
            <a:chOff x="3036358" y="3065644"/>
            <a:chExt cx="2710290" cy="2193552"/>
          </a:xfrm>
        </p:grpSpPr>
        <p:sp>
          <p:nvSpPr>
            <p:cNvPr id="23" name="Freeform 22"/>
            <p:cNvSpPr/>
            <p:nvPr/>
          </p:nvSpPr>
          <p:spPr>
            <a:xfrm>
              <a:off x="3036358" y="3065644"/>
              <a:ext cx="2710290" cy="2193552"/>
            </a:xfrm>
            <a:custGeom>
              <a:avLst/>
              <a:gdLst>
                <a:gd name="connsiteX0" fmla="*/ 0 w 2710290"/>
                <a:gd name="connsiteY0" fmla="*/ 1096776 h 2193552"/>
                <a:gd name="connsiteX1" fmla="*/ 502607 w 2710290"/>
                <a:gd name="connsiteY1" fmla="*/ 244237 h 2193552"/>
                <a:gd name="connsiteX2" fmla="*/ 1355147 w 2710290"/>
                <a:gd name="connsiteY2" fmla="*/ 1 h 2193552"/>
                <a:gd name="connsiteX3" fmla="*/ 2207686 w 2710290"/>
                <a:gd name="connsiteY3" fmla="*/ 244239 h 2193552"/>
                <a:gd name="connsiteX4" fmla="*/ 2710290 w 2710290"/>
                <a:gd name="connsiteY4" fmla="*/ 1096780 h 2193552"/>
                <a:gd name="connsiteX5" fmla="*/ 2207684 w 2710290"/>
                <a:gd name="connsiteY5" fmla="*/ 1949319 h 2193552"/>
                <a:gd name="connsiteX6" fmla="*/ 1355144 w 2710290"/>
                <a:gd name="connsiteY6" fmla="*/ 2193556 h 2193552"/>
                <a:gd name="connsiteX7" fmla="*/ 502604 w 2710290"/>
                <a:gd name="connsiteY7" fmla="*/ 1949319 h 2193552"/>
                <a:gd name="connsiteX8" fmla="*/ -1 w 2710290"/>
                <a:gd name="connsiteY8" fmla="*/ 1096779 h 2193552"/>
                <a:gd name="connsiteX9" fmla="*/ 0 w 2710290"/>
                <a:gd name="connsiteY9" fmla="*/ 1096776 h 219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0290" h="2193552">
                  <a:moveTo>
                    <a:pt x="0" y="1096776"/>
                  </a:moveTo>
                  <a:cubicBezTo>
                    <a:pt x="1" y="765773"/>
                    <a:pt x="184703" y="452475"/>
                    <a:pt x="502607" y="244237"/>
                  </a:cubicBezTo>
                  <a:cubicBezTo>
                    <a:pt x="743848" y="86216"/>
                    <a:pt x="1044795" y="1"/>
                    <a:pt x="1355147" y="1"/>
                  </a:cubicBezTo>
                  <a:cubicBezTo>
                    <a:pt x="1665498" y="1"/>
                    <a:pt x="1966446" y="86218"/>
                    <a:pt x="2207686" y="244239"/>
                  </a:cubicBezTo>
                  <a:cubicBezTo>
                    <a:pt x="2525590" y="452478"/>
                    <a:pt x="2710291" y="765777"/>
                    <a:pt x="2710290" y="1096780"/>
                  </a:cubicBezTo>
                  <a:cubicBezTo>
                    <a:pt x="2710290" y="1427783"/>
                    <a:pt x="2525588" y="1741081"/>
                    <a:pt x="2207684" y="1949319"/>
                  </a:cubicBezTo>
                  <a:cubicBezTo>
                    <a:pt x="1966444" y="2107340"/>
                    <a:pt x="1665496" y="2193556"/>
                    <a:pt x="1355144" y="2193556"/>
                  </a:cubicBezTo>
                  <a:cubicBezTo>
                    <a:pt x="1044793" y="2193556"/>
                    <a:pt x="743845" y="2107340"/>
                    <a:pt x="502604" y="1949319"/>
                  </a:cubicBezTo>
                  <a:cubicBezTo>
                    <a:pt x="184700" y="1741081"/>
                    <a:pt x="-1" y="1427782"/>
                    <a:pt x="-1" y="1096779"/>
                  </a:cubicBezTo>
                  <a:cubicBezTo>
                    <a:pt x="-1" y="1096778"/>
                    <a:pt x="0" y="1096777"/>
                    <a:pt x="0" y="1096776"/>
                  </a:cubicBezTo>
                  <a:close/>
                </a:path>
              </a:pathLst>
            </a:custGeom>
            <a:solidFill>
              <a:schemeClr val="tx1">
                <a:lumMod val="50000"/>
                <a:lumOff val="50000"/>
              </a:schemeClr>
            </a:solidFill>
          </p:spPr>
          <p:style>
            <a:lnRef idx="0">
              <a:schemeClr val="lt1">
                <a:hueOff val="0"/>
                <a:satOff val="0"/>
                <a:lumOff val="0"/>
                <a:alphaOff val="0"/>
              </a:schemeClr>
            </a:lnRef>
            <a:fillRef idx="3">
              <a:scrgbClr r="0" g="0" b="0"/>
            </a:fillRef>
            <a:effectRef idx="3">
              <a:schemeClr val="accent4">
                <a:shade val="80000"/>
                <a:hueOff val="0"/>
                <a:satOff val="-28108"/>
                <a:lumOff val="18498"/>
                <a:alphaOff val="0"/>
              </a:schemeClr>
            </a:effectRef>
            <a:fontRef idx="minor">
              <a:schemeClr val="lt1"/>
            </a:fontRef>
          </p:style>
          <p:txBody>
            <a:bodyPr spcFirstLastPara="0" vert="horz" wrap="square" lIns="723647" tIns="173097" rIns="723648" bIns="1753164" numCol="1" spcCol="1270" anchor="ctr" anchorCtr="0">
              <a:noAutofit/>
            </a:bodyPr>
            <a:lstStyle/>
            <a:p>
              <a:pPr lvl="0" algn="ctr" defTabSz="622300">
                <a:lnSpc>
                  <a:spcPct val="90000"/>
                </a:lnSpc>
                <a:spcBef>
                  <a:spcPct val="0"/>
                </a:spcBef>
                <a:spcAft>
                  <a:spcPct val="35000"/>
                </a:spcAft>
              </a:pPr>
              <a:endParaRPr lang="es-AR" sz="1400" b="1" kern="1200" dirty="0"/>
            </a:p>
          </p:txBody>
        </p:sp>
        <p:sp>
          <p:nvSpPr>
            <p:cNvPr id="15371" name="32 CuadroTexto"/>
            <p:cNvSpPr txBox="1">
              <a:spLocks noChangeArrowheads="1"/>
            </p:cNvSpPr>
            <p:nvPr/>
          </p:nvSpPr>
          <p:spPr bwMode="auto">
            <a:xfrm>
              <a:off x="3591941" y="3153896"/>
              <a:ext cx="1590587" cy="741994"/>
            </a:xfrm>
            <a:prstGeom prst="rect">
              <a:avLst/>
            </a:prstGeom>
            <a:noFill/>
            <a:ln w="9525">
              <a:noFill/>
              <a:miter lim="800000"/>
              <a:headEnd/>
              <a:tailEnd/>
            </a:ln>
          </p:spPr>
          <p:txBody>
            <a:bodyPr wrap="square">
              <a:spAutoFit/>
            </a:bodyPr>
            <a:lstStyle/>
            <a:p>
              <a:pPr algn="ctr">
                <a:defRPr/>
              </a:pPr>
              <a:r>
                <a:rPr lang="es-MX" sz="2000" dirty="0">
                  <a:latin typeface="Arial" pitchFamily="34" charset="0"/>
                  <a:cs typeface="Arial" pitchFamily="34" charset="0"/>
                </a:rPr>
                <a:t>ZONA DE ESTIRAMIENTO</a:t>
              </a:r>
              <a:endParaRPr lang="es-AR" sz="2000" dirty="0">
                <a:latin typeface="Arial" pitchFamily="34" charset="0"/>
                <a:cs typeface="Arial" pitchFamily="34" charset="0"/>
              </a:endParaRPr>
            </a:p>
          </p:txBody>
        </p:sp>
      </p:grpSp>
      <p:sp>
        <p:nvSpPr>
          <p:cNvPr id="24" name="Freeform 23"/>
          <p:cNvSpPr/>
          <p:nvPr/>
        </p:nvSpPr>
        <p:spPr>
          <a:xfrm>
            <a:off x="3491881" y="2787774"/>
            <a:ext cx="2232248" cy="864096"/>
          </a:xfrm>
          <a:custGeom>
            <a:avLst/>
            <a:gdLst>
              <a:gd name="connsiteX0" fmla="*/ 0 w 1582572"/>
              <a:gd name="connsiteY0" fmla="*/ 500945 h 1001890"/>
              <a:gd name="connsiteX1" fmla="*/ 368030 w 1582572"/>
              <a:gd name="connsiteY1" fmla="*/ 77689 h 1001890"/>
              <a:gd name="connsiteX2" fmla="*/ 791287 w 1582572"/>
              <a:gd name="connsiteY2" fmla="*/ 1 h 1001890"/>
              <a:gd name="connsiteX3" fmla="*/ 1214544 w 1582572"/>
              <a:gd name="connsiteY3" fmla="*/ 77689 h 1001890"/>
              <a:gd name="connsiteX4" fmla="*/ 1582572 w 1582572"/>
              <a:gd name="connsiteY4" fmla="*/ 500947 h 1001890"/>
              <a:gd name="connsiteX5" fmla="*/ 1214543 w 1582572"/>
              <a:gd name="connsiteY5" fmla="*/ 924204 h 1001890"/>
              <a:gd name="connsiteX6" fmla="*/ 791286 w 1582572"/>
              <a:gd name="connsiteY6" fmla="*/ 1001892 h 1001890"/>
              <a:gd name="connsiteX7" fmla="*/ 368029 w 1582572"/>
              <a:gd name="connsiteY7" fmla="*/ 924204 h 1001890"/>
              <a:gd name="connsiteX8" fmla="*/ 0 w 1582572"/>
              <a:gd name="connsiteY8" fmla="*/ 500946 h 1001890"/>
              <a:gd name="connsiteX9" fmla="*/ 0 w 1582572"/>
              <a:gd name="connsiteY9" fmla="*/ 500945 h 10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2572" h="1001890">
                <a:moveTo>
                  <a:pt x="0" y="500945"/>
                </a:moveTo>
                <a:cubicBezTo>
                  <a:pt x="0" y="329255"/>
                  <a:pt x="138889" y="169525"/>
                  <a:pt x="368030" y="77689"/>
                </a:cubicBezTo>
                <a:cubicBezTo>
                  <a:pt x="494649" y="26942"/>
                  <a:pt x="641427" y="1"/>
                  <a:pt x="791287" y="1"/>
                </a:cubicBezTo>
                <a:cubicBezTo>
                  <a:pt x="941147" y="1"/>
                  <a:pt x="1087925" y="26942"/>
                  <a:pt x="1214544" y="77689"/>
                </a:cubicBezTo>
                <a:cubicBezTo>
                  <a:pt x="1443685" y="169526"/>
                  <a:pt x="1582573" y="329256"/>
                  <a:pt x="1582572" y="500947"/>
                </a:cubicBezTo>
                <a:cubicBezTo>
                  <a:pt x="1582572" y="672637"/>
                  <a:pt x="1443684" y="832367"/>
                  <a:pt x="1214543" y="924204"/>
                </a:cubicBezTo>
                <a:cubicBezTo>
                  <a:pt x="1087924" y="974951"/>
                  <a:pt x="941145" y="1001892"/>
                  <a:pt x="791286" y="1001892"/>
                </a:cubicBezTo>
                <a:cubicBezTo>
                  <a:pt x="641426" y="1001892"/>
                  <a:pt x="494648" y="974951"/>
                  <a:pt x="368029" y="924204"/>
                </a:cubicBezTo>
                <a:cubicBezTo>
                  <a:pt x="138888" y="832367"/>
                  <a:pt x="0" y="672637"/>
                  <a:pt x="0" y="500946"/>
                </a:cubicBezTo>
                <a:lnTo>
                  <a:pt x="0" y="500945"/>
                </a:lnTo>
                <a:close/>
              </a:path>
            </a:pathLst>
          </a:custGeom>
          <a:solidFill>
            <a:schemeClr val="tx1">
              <a:lumMod val="10000"/>
              <a:lumOff val="90000"/>
            </a:schemeClr>
          </a:solidFill>
        </p:spPr>
        <p:style>
          <a:lnRef idx="0">
            <a:schemeClr val="lt1">
              <a:hueOff val="0"/>
              <a:satOff val="0"/>
              <a:lumOff val="0"/>
              <a:alphaOff val="0"/>
            </a:schemeClr>
          </a:lnRef>
          <a:fillRef idx="3">
            <a:scrgbClr r="0" g="0" b="0"/>
          </a:fillRef>
          <a:effectRef idx="3">
            <a:schemeClr val="accent4">
              <a:shade val="80000"/>
              <a:hueOff val="0"/>
              <a:satOff val="-56215"/>
              <a:lumOff val="36995"/>
              <a:alphaOff val="0"/>
            </a:schemeClr>
          </a:effectRef>
          <a:fontRef idx="minor">
            <a:schemeClr val="lt1"/>
          </a:fontRef>
        </p:style>
        <p:txBody>
          <a:bodyPr spcFirstLastPara="0" vert="horz" wrap="square" lIns="267762" tIns="357152" rIns="338443" bIns="357153" numCol="1" spcCol="1270" anchor="ctr" anchorCtr="0">
            <a:noAutofit/>
          </a:bodyPr>
          <a:lstStyle/>
          <a:p>
            <a:pPr lvl="0" algn="ctr" defTabSz="666750">
              <a:lnSpc>
                <a:spcPct val="90000"/>
              </a:lnSpc>
              <a:spcBef>
                <a:spcPct val="0"/>
              </a:spcBef>
              <a:spcAft>
                <a:spcPct val="35000"/>
              </a:spcAft>
            </a:pPr>
            <a:r>
              <a:rPr lang="en-US" sz="1500" b="1" kern="1200" noProof="0" dirty="0" smtClean="0">
                <a:solidFill>
                  <a:schemeClr val="tx1"/>
                </a:solidFill>
              </a:rPr>
              <a:t>ZONA DE CONFORT</a:t>
            </a:r>
            <a:endParaRPr lang="en-US" sz="1500" b="1" kern="1200" noProof="0" dirty="0">
              <a:solidFill>
                <a:schemeClr val="tx1"/>
              </a:solidFill>
            </a:endParaRPr>
          </a:p>
        </p:txBody>
      </p:sp>
      <p:sp>
        <p:nvSpPr>
          <p:cNvPr id="19" name="6 Rectángulo"/>
          <p:cNvSpPr>
            <a:spLocks noChangeArrowheads="1"/>
          </p:cNvSpPr>
          <p:nvPr/>
        </p:nvSpPr>
        <p:spPr bwMode="auto">
          <a:xfrm>
            <a:off x="258769" y="469107"/>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690178" name="Rectangle 2"/>
          <p:cNvSpPr>
            <a:spLocks noGrp="1" noChangeArrowheads="1"/>
          </p:cNvSpPr>
          <p:nvPr>
            <p:ph type="title"/>
          </p:nvPr>
        </p:nvSpPr>
        <p:spPr>
          <a:xfrm>
            <a:off x="323530" y="-20538"/>
            <a:ext cx="8640961" cy="992285"/>
          </a:xfrm>
          <a:solidFill>
            <a:schemeClr val="bg1"/>
          </a:solidFill>
        </p:spPr>
        <p:txBody>
          <a:bodyPr/>
          <a:lstStyle/>
          <a:p>
            <a:pPr eaLnBrk="1" hangingPunct="1"/>
            <a:r>
              <a:rPr lang="es-ES" sz="4400" dirty="0" smtClean="0"/>
              <a:t>desafío por elección</a:t>
            </a:r>
          </a:p>
        </p:txBody>
      </p:sp>
      <p:sp>
        <p:nvSpPr>
          <p:cNvPr id="10" name="Rectangle 9"/>
          <p:cNvSpPr/>
          <p:nvPr/>
        </p:nvSpPr>
        <p:spPr>
          <a:xfrm>
            <a:off x="3267949" y="1203599"/>
            <a:ext cx="2817823" cy="424732"/>
          </a:xfrm>
          <a:prstGeom prst="rect">
            <a:avLst/>
          </a:prstGeom>
        </p:spPr>
        <p:txBody>
          <a:bodyPr wrap="none">
            <a:spAutoFit/>
          </a:bodyPr>
          <a:lstStyle/>
          <a:p>
            <a:pPr lvl="0" algn="ctr" defTabSz="800100">
              <a:lnSpc>
                <a:spcPct val="90000"/>
              </a:lnSpc>
              <a:spcBef>
                <a:spcPct val="0"/>
              </a:spcBef>
              <a:spcAft>
                <a:spcPct val="35000"/>
              </a:spcAft>
            </a:pPr>
            <a:r>
              <a:rPr lang="es-MX" sz="2400" dirty="0" smtClean="0">
                <a:solidFill>
                  <a:schemeClr val="bg1"/>
                </a:solidFill>
              </a:rPr>
              <a:t>ZONA DE PANICO</a:t>
            </a:r>
            <a:endParaRPr lang="es-AR" sz="2400" dirty="0">
              <a:solidFill>
                <a:schemeClr val="bg1"/>
              </a:solidFill>
            </a:endParaRPr>
          </a:p>
        </p:txBody>
      </p:sp>
      <p:sp>
        <p:nvSpPr>
          <p:cNvPr id="11" name="3 Marcador de pie de página"/>
          <p:cNvSpPr>
            <a:spLocks noGrp="1"/>
          </p:cNvSpPr>
          <p:nvPr>
            <p:ph type="ftr" sz="quarter" idx="11"/>
          </p:nvPr>
        </p:nvSpPr>
        <p:spPr>
          <a:xfrm>
            <a:off x="1588" y="4943152"/>
            <a:ext cx="3312368" cy="195486"/>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900" dirty="0" smtClean="0">
                <a:sym typeface="Trebuchet MS" pitchFamily="34" charset="0"/>
              </a:rPr>
              <a:t>© 2017 Axialent, Inc. </a:t>
            </a:r>
            <a:r>
              <a:rPr lang="en-US" sz="900" dirty="0" err="1" smtClean="0">
                <a:sym typeface="Trebuchet MS" pitchFamily="34" charset="0"/>
              </a:rPr>
              <a:t>Todos</a:t>
            </a:r>
            <a:r>
              <a:rPr lang="en-US" sz="900" dirty="0" smtClean="0">
                <a:sym typeface="Trebuchet MS" pitchFamily="34" charset="0"/>
              </a:rPr>
              <a:t> los </a:t>
            </a:r>
            <a:r>
              <a:rPr lang="en-US" sz="900" dirty="0" err="1" smtClean="0">
                <a:sym typeface="Trebuchet MS" pitchFamily="34" charset="0"/>
              </a:rPr>
              <a:t>derechos</a:t>
            </a:r>
            <a:r>
              <a:rPr lang="en-US" sz="900" dirty="0" smtClean="0">
                <a:sym typeface="Trebuchet MS" pitchFamily="34" charset="0"/>
              </a:rPr>
              <a:t> </a:t>
            </a:r>
            <a:r>
              <a:rPr lang="en-US" sz="900" dirty="0" err="1" smtClean="0">
                <a:sym typeface="Trebuchet MS" pitchFamily="34" charset="0"/>
              </a:rPr>
              <a:t>reservados</a:t>
            </a:r>
            <a:r>
              <a:rPr lang="en-US" sz="9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28550"/>
            <a:ext cx="9144000" cy="5272050"/>
          </a:xfrm>
          <a:prstGeom prst="rect">
            <a:avLst/>
          </a:prstGeom>
          <a:solidFill>
            <a:schemeClr val="tx1">
              <a:lumMod val="90000"/>
              <a:lumOff val="1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spcBef>
                <a:spcPct val="50000"/>
              </a:spcBef>
            </a:pPr>
            <a:r>
              <a:rPr lang="es-AR" sz="6600" dirty="0" smtClean="0">
                <a:solidFill>
                  <a:schemeClr val="bg1"/>
                </a:solidFill>
                <a:latin typeface="Calibri"/>
              </a:rPr>
              <a:t>Confianza</a:t>
            </a:r>
          </a:p>
        </p:txBody>
      </p:sp>
      <p:sp>
        <p:nvSpPr>
          <p:cNvPr id="12294" name="Rectangle 9"/>
          <p:cNvSpPr>
            <a:spLocks noChangeArrowheads="1"/>
          </p:cNvSpPr>
          <p:nvPr/>
        </p:nvSpPr>
        <p:spPr bwMode="auto">
          <a:xfrm>
            <a:off x="1547814" y="2571750"/>
            <a:ext cx="2879725" cy="1134666"/>
          </a:xfrm>
          <a:prstGeom prst="rect">
            <a:avLst/>
          </a:prstGeom>
          <a:noFill/>
          <a:ln w="9525" algn="ctr">
            <a:noFill/>
            <a:miter lim="800000"/>
            <a:headEnd/>
            <a:tailEnd/>
          </a:ln>
        </p:spPr>
        <p:txBody>
          <a:bodyPr wrap="none" anchor="ctr"/>
          <a:lstStyle/>
          <a:p>
            <a:pPr fontAlgn="auto">
              <a:spcBef>
                <a:spcPts val="0"/>
              </a:spcBef>
              <a:spcAft>
                <a:spcPts val="0"/>
              </a:spcAft>
            </a:pPr>
            <a:endParaRPr lang="en-US" sz="1600" b="1">
              <a:solidFill>
                <a:srgbClr val="002D62"/>
              </a:solidFill>
              <a:latin typeface="Calibri"/>
            </a:endParaRP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 name="Slide Number Placeholder 3"/>
          <p:cNvSpPr>
            <a:spLocks noGrp="1"/>
          </p:cNvSpPr>
          <p:nvPr>
            <p:ph type="sldNum" sz="quarter" idx="10"/>
          </p:nvPr>
        </p:nvSpPr>
        <p:spPr>
          <a:xfrm>
            <a:off x="6948264" y="4876006"/>
            <a:ext cx="2133600" cy="200025"/>
          </a:xfrm>
        </p:spPr>
        <p:txBody>
          <a:bodyPr/>
          <a:lstStyle/>
          <a:p>
            <a:pPr>
              <a:defRPr/>
            </a:pPr>
            <a:r>
              <a:rPr lang="en-US" dirty="0"/>
              <a:t>| </a:t>
            </a:r>
            <a:fld id="{266089F8-ED8C-4A8B-A0B0-C889D01AC426}" type="slidenum">
              <a:rPr lang="en-US">
                <a:solidFill>
                  <a:srgbClr val="B2B2B2"/>
                </a:solidFill>
              </a:rPr>
              <a:pPr>
                <a:defRPr/>
              </a:pPr>
              <a:t>91</a:t>
            </a:fld>
            <a:endParaRPr lang="en-US" dirty="0">
              <a:solidFill>
                <a:srgbClr val="B2B2B2"/>
              </a:solidFill>
            </a:endParaRPr>
          </a:p>
        </p:txBody>
      </p:sp>
      <p:sp>
        <p:nvSpPr>
          <p:cNvPr id="62469" name="Rectangle 5"/>
          <p:cNvSpPr>
            <a:spLocks noChangeArrowheads="1"/>
          </p:cNvSpPr>
          <p:nvPr/>
        </p:nvSpPr>
        <p:spPr bwMode="auto">
          <a:xfrm>
            <a:off x="312738" y="51470"/>
            <a:ext cx="6419850" cy="430887"/>
          </a:xfrm>
          <a:prstGeom prst="rect">
            <a:avLst/>
          </a:prstGeom>
          <a:noFill/>
          <a:ln w="9525" algn="ctr">
            <a:noFill/>
            <a:miter lim="800000"/>
            <a:headEnd/>
            <a:tailEnd/>
          </a:ln>
        </p:spPr>
        <p:txBody>
          <a:bodyPr lIns="0" tIns="0" rIns="0" bIns="0">
            <a:spAutoFit/>
          </a:bodyPr>
          <a:lstStyle/>
          <a:p>
            <a:pPr algn="l"/>
            <a:r>
              <a:rPr lang="es-ES" sz="2800" b="1" dirty="0" smtClean="0">
                <a:solidFill>
                  <a:srgbClr val="002D62"/>
                </a:solidFill>
              </a:rPr>
              <a:t>confianza</a:t>
            </a:r>
            <a:endParaRPr lang="en-US" sz="2800" b="1" dirty="0">
              <a:solidFill>
                <a:srgbClr val="002D62"/>
              </a:solidFill>
            </a:endParaRP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pic>
        <p:nvPicPr>
          <p:cNvPr id="8" name="Picture 4" descr="http://www.jeremyjarrell.com/wp-content/uploads/2014/06/single-blue-post-it-770x512.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25527" t="11914" r="17528" b="5242"/>
          <a:stretch/>
        </p:blipFill>
        <p:spPr bwMode="auto">
          <a:xfrm rot="508492">
            <a:off x="688423" y="835309"/>
            <a:ext cx="4113940" cy="427950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http://www.jeremyjarrell.com/wp-content/uploads/2014/06/single-blue-post-it-770x512.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25527" t="11914" r="17528" b="5242"/>
          <a:stretch/>
        </p:blipFill>
        <p:spPr bwMode="auto">
          <a:xfrm rot="508492">
            <a:off x="4810005" y="829763"/>
            <a:ext cx="4032401" cy="4194685"/>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4"/>
          <p:cNvSpPr txBox="1">
            <a:spLocks noChangeArrowheads="1"/>
          </p:cNvSpPr>
          <p:nvPr/>
        </p:nvSpPr>
        <p:spPr bwMode="auto">
          <a:xfrm rot="21345264">
            <a:off x="5309604" y="1864631"/>
            <a:ext cx="2736304" cy="1019169"/>
          </a:xfrm>
          <a:prstGeom prst="rect">
            <a:avLst/>
          </a:prstGeom>
          <a:noFill/>
          <a:ln w="9525">
            <a:noFill/>
            <a:miter lim="800000"/>
            <a:headEnd/>
            <a:tailEnd/>
          </a:ln>
        </p:spPr>
        <p:txBody>
          <a:bodyPr vert="horz" wrap="square" lIns="93156" tIns="93176" rIns="93156" bIns="93176" numCol="1" anchor="t" anchorCtr="0" compatLnSpc="1">
            <a:prstTxWarp prst="textNoShape">
              <a:avLst/>
            </a:prstTxWarp>
            <a:spAutoFit/>
          </a:bodyPr>
          <a:lstStyle/>
          <a:p>
            <a:pPr marR="0" lvl="0" algn="ctr" defTabSz="895350" rtl="0" eaLnBrk="1" fontAlgn="base" latinLnBrk="0" hangingPunct="1">
              <a:lnSpc>
                <a:spcPct val="100000"/>
              </a:lnSpc>
              <a:spcBef>
                <a:spcPct val="60000"/>
              </a:spcBef>
              <a:spcAft>
                <a:spcPct val="0"/>
              </a:spcAft>
              <a:buClr>
                <a:srgbClr val="FFC000"/>
              </a:buClr>
              <a:buSzTx/>
              <a:tabLst/>
              <a:defRPr/>
            </a:pPr>
            <a:r>
              <a:rPr kumimoji="0" lang="es-CR" sz="1800" b="1" i="0" u="none" strike="noStrike" kern="0" cap="none" spc="0" normalizeH="0" baseline="0" noProof="0" dirty="0" smtClean="0">
                <a:ln>
                  <a:noFill/>
                </a:ln>
                <a:solidFill>
                  <a:srgbClr val="002D62"/>
                </a:solidFill>
                <a:effectLst/>
                <a:uLnTx/>
                <a:uFillTx/>
                <a:latin typeface="+mn-lt"/>
                <a:ea typeface="+mn-ea"/>
                <a:cs typeface="+mn-cs"/>
              </a:rPr>
              <a:t>¿Qué comportamientos la debilitan?</a:t>
            </a:r>
            <a:endParaRPr kumimoji="0" lang="es-CR" sz="3200" b="0" i="0" u="none" strike="noStrike" kern="0" cap="none" spc="0" normalizeH="0" baseline="0" noProof="0" dirty="0" smtClean="0">
              <a:ln>
                <a:noFill/>
              </a:ln>
              <a:solidFill>
                <a:srgbClr val="002D62"/>
              </a:solidFill>
              <a:effectLst/>
              <a:uLnTx/>
              <a:uFillTx/>
              <a:latin typeface="+mn-lt"/>
              <a:ea typeface="+mn-ea"/>
              <a:cs typeface="+mn-cs"/>
            </a:endParaRPr>
          </a:p>
        </p:txBody>
      </p:sp>
      <p:sp>
        <p:nvSpPr>
          <p:cNvPr id="1427460" name="Rectangle 4"/>
          <p:cNvSpPr>
            <a:spLocks noGrp="1" noChangeArrowheads="1"/>
          </p:cNvSpPr>
          <p:nvPr>
            <p:ph type="body" idx="1"/>
          </p:nvPr>
        </p:nvSpPr>
        <p:spPr>
          <a:xfrm rot="21208998">
            <a:off x="1292735" y="1894318"/>
            <a:ext cx="2564071" cy="1019169"/>
          </a:xfrm>
          <a:noFill/>
        </p:spPr>
        <p:txBody>
          <a:bodyPr wrap="square" lIns="93156" tIns="93176" rIns="93156" bIns="93176">
            <a:spAutoFit/>
          </a:bodyPr>
          <a:lstStyle/>
          <a:p>
            <a:pPr marL="0" indent="0" algn="ctr" defTabSz="895350" eaLnBrk="1" hangingPunct="1">
              <a:buClr>
                <a:srgbClr val="FFC000"/>
              </a:buClr>
              <a:buNone/>
            </a:pPr>
            <a:r>
              <a:rPr lang="es-CR" sz="1800" dirty="0" smtClean="0"/>
              <a:t>¿Qué comportamientos la fortalecen?</a:t>
            </a:r>
          </a:p>
        </p:txBody>
      </p:sp>
      <p:sp>
        <p:nvSpPr>
          <p:cNvPr id="11" name="Rectangle 4"/>
          <p:cNvSpPr txBox="1">
            <a:spLocks noChangeArrowheads="1"/>
          </p:cNvSpPr>
          <p:nvPr/>
        </p:nvSpPr>
        <p:spPr bwMode="auto">
          <a:xfrm rot="21208998">
            <a:off x="1364743" y="2959700"/>
            <a:ext cx="2564071" cy="1351567"/>
          </a:xfrm>
          <a:prstGeom prst="rect">
            <a:avLst/>
          </a:prstGeom>
          <a:noFill/>
          <a:ln w="9525">
            <a:noFill/>
            <a:miter lim="800000"/>
            <a:headEnd/>
            <a:tailEnd/>
          </a:ln>
        </p:spPr>
        <p:txBody>
          <a:bodyPr vert="horz" wrap="square" lIns="93156" tIns="93176" rIns="93156" bIns="93176" numCol="1" anchor="t" anchorCtr="0" compatLnSpc="1">
            <a:prstTxWarp prst="textNoShape">
              <a:avLst/>
            </a:prstTxWarp>
            <a:spAutoFit/>
          </a:bodyPr>
          <a:lstStyle/>
          <a:p>
            <a:pPr marL="174625" marR="0" lvl="0" indent="-174625" defTabSz="895350" rtl="0" eaLnBrk="1" fontAlgn="base" latinLnBrk="0" hangingPunct="1">
              <a:lnSpc>
                <a:spcPct val="100000"/>
              </a:lnSpc>
              <a:spcBef>
                <a:spcPct val="60000"/>
              </a:spcBef>
              <a:spcAft>
                <a:spcPct val="0"/>
              </a:spcAft>
              <a:buClr>
                <a:srgbClr val="FFC000"/>
              </a:buClr>
              <a:buSzTx/>
              <a:buFont typeface="Arial" pitchFamily="34" charset="0"/>
              <a:buChar char="•"/>
              <a:tabLst/>
              <a:defRPr/>
            </a:pPr>
            <a:r>
              <a:rPr kumimoji="0" lang="es-CR" sz="1800" b="1" i="0" u="none" strike="noStrike" kern="0" cap="none" spc="0" normalizeH="0" baseline="0" noProof="0" dirty="0" smtClean="0">
                <a:ln>
                  <a:noFill/>
                </a:ln>
                <a:solidFill>
                  <a:srgbClr val="002D62"/>
                </a:solidFill>
                <a:effectLst/>
                <a:uLnTx/>
                <a:uFillTx/>
                <a:latin typeface="+mn-lt"/>
                <a:ea typeface="+mn-ea"/>
                <a:cs typeface="+mn-cs"/>
              </a:rPr>
              <a:t> </a:t>
            </a:r>
          </a:p>
          <a:p>
            <a:pPr marL="174625" marR="0" lvl="0" indent="-174625" defTabSz="895350" rtl="0" eaLnBrk="1" fontAlgn="base" latinLnBrk="0" hangingPunct="1">
              <a:lnSpc>
                <a:spcPct val="100000"/>
              </a:lnSpc>
              <a:spcBef>
                <a:spcPct val="60000"/>
              </a:spcBef>
              <a:spcAft>
                <a:spcPct val="0"/>
              </a:spcAft>
              <a:buClr>
                <a:srgbClr val="FFC000"/>
              </a:buClr>
              <a:buSzTx/>
              <a:buFont typeface="Arial" pitchFamily="34" charset="0"/>
              <a:buChar char="•"/>
              <a:tabLst/>
              <a:defRPr/>
            </a:pPr>
            <a:r>
              <a:rPr lang="es-CR" sz="1800" kern="0" dirty="0" smtClean="0">
                <a:latin typeface="+mn-lt"/>
                <a:cs typeface="+mn-cs"/>
              </a:rPr>
              <a:t> </a:t>
            </a:r>
          </a:p>
          <a:p>
            <a:pPr marL="174625" marR="0" lvl="0" indent="-174625" defTabSz="895350" rtl="0" eaLnBrk="1" fontAlgn="base" latinLnBrk="0" hangingPunct="1">
              <a:lnSpc>
                <a:spcPct val="100000"/>
              </a:lnSpc>
              <a:spcBef>
                <a:spcPct val="60000"/>
              </a:spcBef>
              <a:spcAft>
                <a:spcPct val="0"/>
              </a:spcAft>
              <a:buClr>
                <a:srgbClr val="FFC000"/>
              </a:buClr>
              <a:buSzTx/>
              <a:buFont typeface="Arial" pitchFamily="34" charset="0"/>
              <a:buChar char="•"/>
              <a:tabLst/>
              <a:defRPr/>
            </a:pPr>
            <a:r>
              <a:rPr kumimoji="0" lang="es-CR" sz="1800" b="1" i="0" u="none" strike="noStrike" kern="0" cap="none" spc="0" normalizeH="0" baseline="0" noProof="0" dirty="0" smtClean="0">
                <a:ln>
                  <a:noFill/>
                </a:ln>
                <a:solidFill>
                  <a:srgbClr val="002D62"/>
                </a:solidFill>
                <a:effectLst/>
                <a:uLnTx/>
                <a:uFillTx/>
                <a:latin typeface="+mn-lt"/>
                <a:ea typeface="+mn-ea"/>
                <a:cs typeface="+mn-cs"/>
              </a:rPr>
              <a:t> </a:t>
            </a:r>
          </a:p>
        </p:txBody>
      </p:sp>
      <p:sp>
        <p:nvSpPr>
          <p:cNvPr id="12" name="Rectangle 4"/>
          <p:cNvSpPr txBox="1">
            <a:spLocks noChangeArrowheads="1"/>
          </p:cNvSpPr>
          <p:nvPr/>
        </p:nvSpPr>
        <p:spPr bwMode="auto">
          <a:xfrm rot="21208998">
            <a:off x="5523467" y="2908801"/>
            <a:ext cx="2564071" cy="1351567"/>
          </a:xfrm>
          <a:prstGeom prst="rect">
            <a:avLst/>
          </a:prstGeom>
          <a:noFill/>
          <a:ln w="9525">
            <a:noFill/>
            <a:miter lim="800000"/>
            <a:headEnd/>
            <a:tailEnd/>
          </a:ln>
        </p:spPr>
        <p:txBody>
          <a:bodyPr vert="horz" wrap="square" lIns="93156" tIns="93176" rIns="93156" bIns="93176" numCol="1" anchor="t" anchorCtr="0" compatLnSpc="1">
            <a:prstTxWarp prst="textNoShape">
              <a:avLst/>
            </a:prstTxWarp>
            <a:spAutoFit/>
          </a:bodyPr>
          <a:lstStyle/>
          <a:p>
            <a:pPr marL="174625" marR="0" lvl="0" indent="-174625" defTabSz="895350" rtl="0" eaLnBrk="1" fontAlgn="base" latinLnBrk="0" hangingPunct="1">
              <a:lnSpc>
                <a:spcPct val="100000"/>
              </a:lnSpc>
              <a:spcBef>
                <a:spcPct val="60000"/>
              </a:spcBef>
              <a:spcAft>
                <a:spcPct val="0"/>
              </a:spcAft>
              <a:buClr>
                <a:srgbClr val="FFC000"/>
              </a:buClr>
              <a:buSzTx/>
              <a:buFont typeface="Arial" pitchFamily="34" charset="0"/>
              <a:buChar char="•"/>
              <a:tabLst/>
              <a:defRPr/>
            </a:pPr>
            <a:r>
              <a:rPr kumimoji="0" lang="es-CR" sz="1800" b="1" i="0" u="none" strike="noStrike" kern="0" cap="none" spc="0" normalizeH="0" baseline="0" noProof="0" dirty="0" smtClean="0">
                <a:ln>
                  <a:noFill/>
                </a:ln>
                <a:solidFill>
                  <a:srgbClr val="002D62"/>
                </a:solidFill>
                <a:effectLst/>
                <a:uLnTx/>
                <a:uFillTx/>
                <a:latin typeface="+mn-lt"/>
                <a:ea typeface="+mn-ea"/>
                <a:cs typeface="+mn-cs"/>
              </a:rPr>
              <a:t> </a:t>
            </a:r>
          </a:p>
          <a:p>
            <a:pPr marL="174625" marR="0" lvl="0" indent="-174625" defTabSz="895350" rtl="0" eaLnBrk="1" fontAlgn="base" latinLnBrk="0" hangingPunct="1">
              <a:lnSpc>
                <a:spcPct val="100000"/>
              </a:lnSpc>
              <a:spcBef>
                <a:spcPct val="60000"/>
              </a:spcBef>
              <a:spcAft>
                <a:spcPct val="0"/>
              </a:spcAft>
              <a:buClr>
                <a:srgbClr val="FFC000"/>
              </a:buClr>
              <a:buSzTx/>
              <a:buFont typeface="Arial" pitchFamily="34" charset="0"/>
              <a:buChar char="•"/>
              <a:tabLst/>
              <a:defRPr/>
            </a:pPr>
            <a:r>
              <a:rPr lang="es-CR" sz="1800" kern="0" dirty="0" smtClean="0">
                <a:latin typeface="+mn-lt"/>
                <a:cs typeface="+mn-cs"/>
              </a:rPr>
              <a:t> </a:t>
            </a:r>
          </a:p>
          <a:p>
            <a:pPr marL="174625" marR="0" lvl="0" indent="-174625" defTabSz="895350" rtl="0" eaLnBrk="1" fontAlgn="base" latinLnBrk="0" hangingPunct="1">
              <a:lnSpc>
                <a:spcPct val="100000"/>
              </a:lnSpc>
              <a:spcBef>
                <a:spcPct val="60000"/>
              </a:spcBef>
              <a:spcAft>
                <a:spcPct val="0"/>
              </a:spcAft>
              <a:buClr>
                <a:srgbClr val="FFC000"/>
              </a:buClr>
              <a:buSzTx/>
              <a:buFont typeface="Arial" pitchFamily="34" charset="0"/>
              <a:buChar char="•"/>
              <a:tabLst/>
              <a:defRPr/>
            </a:pPr>
            <a:r>
              <a:rPr kumimoji="0" lang="es-CR" sz="1800" b="1" i="0" u="none" strike="noStrike" kern="0" cap="none" spc="0" normalizeH="0" baseline="0" noProof="0" dirty="0" smtClean="0">
                <a:ln>
                  <a:noFill/>
                </a:ln>
                <a:solidFill>
                  <a:srgbClr val="002D62"/>
                </a:solidFill>
                <a:effectLst/>
                <a:uLnTx/>
                <a:uFillTx/>
                <a:latin typeface="+mn-lt"/>
                <a:ea typeface="+mn-ea"/>
                <a:cs typeface="+mn-cs"/>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27460">
                                            <p:txEl>
                                              <p:pRg st="0" end="0"/>
                                            </p:txEl>
                                          </p:spTgt>
                                        </p:tgtEl>
                                        <p:attrNameLst>
                                          <p:attrName>style.visibility</p:attrName>
                                        </p:attrNameLst>
                                      </p:cBhvr>
                                      <p:to>
                                        <p:strVal val="visible"/>
                                      </p:to>
                                    </p:set>
                                    <p:animEffect transition="in" filter="box(in)">
                                      <p:cBhvr>
                                        <p:cTn id="7" dur="500"/>
                                        <p:tgtEl>
                                          <p:spTgt spid="14274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ox(in)">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27460"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encrypted-tbn2.gstatic.com/images?q=tbn:ANd9GcScVGRtBx3Q7YwFHlWJZPdqa9f6wDHTeZ5YCRk_4lqjQFU7UiebcQ"/>
          <p:cNvPicPr>
            <a:picLocks noChangeAspect="1" noChangeArrowheads="1"/>
          </p:cNvPicPr>
          <p:nvPr/>
        </p:nvPicPr>
        <p:blipFill>
          <a:blip r:embed="rId3" cstate="print"/>
          <a:srcRect/>
          <a:stretch>
            <a:fillRect/>
          </a:stretch>
        </p:blipFill>
        <p:spPr bwMode="auto">
          <a:xfrm>
            <a:off x="1979712" y="1300186"/>
            <a:ext cx="5183561" cy="2927748"/>
          </a:xfrm>
          <a:prstGeom prst="rect">
            <a:avLst/>
          </a:prstGeom>
          <a:noFill/>
        </p:spPr>
      </p:pic>
      <p:sp>
        <p:nvSpPr>
          <p:cNvPr id="5"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1 Título"/>
          <p:cNvSpPr>
            <a:spLocks noGrp="1"/>
          </p:cNvSpPr>
          <p:nvPr>
            <p:ph type="title"/>
          </p:nvPr>
        </p:nvSpPr>
        <p:spPr>
          <a:xfrm>
            <a:off x="458787" y="33468"/>
            <a:ext cx="8685213" cy="810090"/>
          </a:xfrm>
        </p:spPr>
        <p:txBody>
          <a:bodyPr/>
          <a:lstStyle/>
          <a:p>
            <a:r>
              <a:rPr lang="es-AR" dirty="0" err="1" smtClean="0">
                <a:solidFill>
                  <a:schemeClr val="tx1"/>
                </a:solidFill>
              </a:rPr>
              <a:t>Skippy</a:t>
            </a:r>
            <a:r>
              <a:rPr lang="es-AR" dirty="0" smtClean="0">
                <a:solidFill>
                  <a:schemeClr val="tx1"/>
                </a:solidFill>
              </a:rPr>
              <a:t> &amp; </a:t>
            </a:r>
            <a:r>
              <a:rPr lang="es-AR" dirty="0" err="1" smtClean="0">
                <a:solidFill>
                  <a:schemeClr val="tx1"/>
                </a:solidFill>
              </a:rPr>
              <a:t>Buffy</a:t>
            </a:r>
            <a:endParaRPr lang="es-ES" dirty="0">
              <a:solidFill>
                <a:schemeClr val="tx1"/>
              </a:solidFill>
            </a:endParaRPr>
          </a:p>
        </p:txBody>
      </p:sp>
      <p:sp>
        <p:nvSpPr>
          <p:cNvPr id="6"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extLst>
      <p:ext uri="{BB962C8B-B14F-4D97-AF65-F5344CB8AC3E}">
        <p14:creationId xmlns="" xmlns:p14="http://schemas.microsoft.com/office/powerpoint/2010/main" val="26972555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 name="3 Título"/>
          <p:cNvSpPr>
            <a:spLocks noGrp="1"/>
          </p:cNvSpPr>
          <p:nvPr>
            <p:ph type="title"/>
          </p:nvPr>
        </p:nvSpPr>
        <p:spPr>
          <a:xfrm>
            <a:off x="137094" y="19912"/>
            <a:ext cx="8685213" cy="434578"/>
          </a:xfrm>
        </p:spPr>
        <p:txBody>
          <a:bodyPr/>
          <a:lstStyle/>
          <a:p>
            <a:r>
              <a:rPr lang="pt-BR" dirty="0" smtClean="0"/>
              <a:t>caso: Skippy y Buffy – Actividad 1</a:t>
            </a:r>
            <a:endParaRPr lang="pt-BR" dirty="0"/>
          </a:p>
        </p:txBody>
      </p:sp>
      <p:sp>
        <p:nvSpPr>
          <p:cNvPr id="5" name="4 Marcador de contenido"/>
          <p:cNvSpPr>
            <a:spLocks noGrp="1"/>
          </p:cNvSpPr>
          <p:nvPr>
            <p:ph idx="1"/>
          </p:nvPr>
        </p:nvSpPr>
        <p:spPr>
          <a:xfrm>
            <a:off x="279400" y="844153"/>
            <a:ext cx="8540750" cy="1007517"/>
          </a:xfrm>
        </p:spPr>
        <p:txBody>
          <a:bodyPr/>
          <a:lstStyle/>
          <a:p>
            <a:r>
              <a:rPr lang="es-AR" sz="2000" u="sng" dirty="0" smtClean="0"/>
              <a:t>Individualmente</a:t>
            </a:r>
            <a:r>
              <a:rPr lang="es-AR" sz="2000" b="0" dirty="0" smtClean="0"/>
              <a:t>, arme un ranking forzado de “</a:t>
            </a:r>
            <a:r>
              <a:rPr lang="es-AR" sz="2000" b="0" dirty="0" err="1" smtClean="0"/>
              <a:t>despreciabilidad</a:t>
            </a:r>
            <a:r>
              <a:rPr lang="es-AR" sz="2000" b="0" dirty="0" smtClean="0"/>
              <a:t>” de los personajes de la historia, usando una escala de 1 a 5, donde  “5” es el personaje más despreciable y “1” es el menos despreciable.</a:t>
            </a:r>
            <a:endParaRPr lang="es-ES" sz="2000" b="0" dirty="0"/>
          </a:p>
          <a:p>
            <a:endParaRPr lang="pt-BR" b="0" dirty="0"/>
          </a:p>
          <a:p>
            <a:endParaRPr lang="es-ES" b="0" dirty="0"/>
          </a:p>
        </p:txBody>
      </p:sp>
      <p:sp>
        <p:nvSpPr>
          <p:cNvPr id="3" name="2 Marcador de número de diapositiva"/>
          <p:cNvSpPr>
            <a:spLocks noGrp="1"/>
          </p:cNvSpPr>
          <p:nvPr>
            <p:ph type="sldNum" sz="quarter" idx="10"/>
          </p:nvPr>
        </p:nvSpPr>
        <p:spPr/>
        <p:txBody>
          <a:bodyPr/>
          <a:lstStyle/>
          <a:p>
            <a:pPr>
              <a:defRPr/>
            </a:pPr>
            <a:r>
              <a:rPr lang="en-US"/>
              <a:t> </a:t>
            </a:r>
            <a:r>
              <a:rPr lang="en-US">
                <a:solidFill>
                  <a:schemeClr val="bg1"/>
                </a:solidFill>
              </a:rPr>
              <a:t>PSA Corporate University </a:t>
            </a:r>
            <a:r>
              <a:rPr lang="en-US">
                <a:solidFill>
                  <a:schemeClr val="accent4">
                    <a:lumMod val="60000"/>
                    <a:lumOff val="40000"/>
                  </a:schemeClr>
                </a:solidFill>
              </a:rPr>
              <a:t>| </a:t>
            </a:r>
            <a:fld id="{4D52DFD2-B7A4-41A9-9FCB-56323FD606DD}" type="slidenum">
              <a:rPr lang="en-US" smtClean="0">
                <a:solidFill>
                  <a:srgbClr val="B2B2B2"/>
                </a:solidFill>
              </a:rPr>
              <a:pPr>
                <a:defRPr/>
              </a:pPr>
              <a:t>93</a:t>
            </a:fld>
            <a:endParaRPr lang="en-US" dirty="0">
              <a:solidFill>
                <a:srgbClr val="B2B2B2"/>
              </a:solidFill>
            </a:endParaRPr>
          </a:p>
        </p:txBody>
      </p:sp>
      <p:graphicFrame>
        <p:nvGraphicFramePr>
          <p:cNvPr id="6" name="Group 59"/>
          <p:cNvGraphicFramePr>
            <a:graphicFrameLocks noGrp="1"/>
          </p:cNvGraphicFramePr>
          <p:nvPr>
            <p:extLst>
              <p:ext uri="{D42A27DB-BD31-4B8C-83A1-F6EECF244321}">
                <p14:modId xmlns="" xmlns:p14="http://schemas.microsoft.com/office/powerpoint/2010/main" val="1540380878"/>
              </p:ext>
            </p:extLst>
          </p:nvPr>
        </p:nvGraphicFramePr>
        <p:xfrm>
          <a:off x="2195736" y="2067694"/>
          <a:ext cx="4680520" cy="2520280"/>
        </p:xfrm>
        <a:graphic>
          <a:graphicData uri="http://schemas.openxmlformats.org/drawingml/2006/table">
            <a:tbl>
              <a:tblPr/>
              <a:tblGrid>
                <a:gridCol w="3096344">
                  <a:extLst>
                    <a:ext uri="{9D8B030D-6E8A-4147-A177-3AD203B41FA5}">
                      <a16:colId xmlns:a16="http://schemas.microsoft.com/office/drawing/2014/main" xmlns="" val="20000"/>
                    </a:ext>
                  </a:extLst>
                </a:gridCol>
                <a:gridCol w="1584176">
                  <a:extLst>
                    <a:ext uri="{9D8B030D-6E8A-4147-A177-3AD203B41FA5}">
                      <a16:colId xmlns:a16="http://schemas.microsoft.com/office/drawing/2014/main" xmlns="" val="20001"/>
                    </a:ext>
                  </a:extLst>
                </a:gridCol>
              </a:tblGrid>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Buffy</a:t>
                      </a:r>
                      <a:endParaRPr kumimoji="0" lang="en-US" sz="2000" b="0" i="0" u="none" strike="noStrike" cap="none" normalizeH="0" baseline="0" dirty="0">
                        <a:ln>
                          <a:noFill/>
                        </a:ln>
                        <a:solidFill>
                          <a:schemeClr val="tx1"/>
                        </a:solidFill>
                        <a:effectLst/>
                        <a:latin typeface="Arial" charset="0"/>
                        <a:cs typeface="Arial" charset="0"/>
                      </a:endParaRPr>
                    </a:p>
                  </a:txBody>
                  <a:tcPr marL="83454" marR="83454" marT="36740" marB="3674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83454" marR="83454" marT="36740" marB="3674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pt-BR" sz="2000" b="0" i="0" u="none" strike="noStrike" cap="none" normalizeH="0" baseline="0" noProof="0" dirty="0" err="1" smtClean="0">
                          <a:ln>
                            <a:noFill/>
                          </a:ln>
                          <a:solidFill>
                            <a:schemeClr val="tx1"/>
                          </a:solidFill>
                          <a:effectLst/>
                          <a:latin typeface="Arial" charset="0"/>
                          <a:cs typeface="Arial" charset="0"/>
                        </a:rPr>
                        <a:t>Skippy</a:t>
                      </a:r>
                      <a:endParaRPr kumimoji="0" lang="pt-BR" sz="2000" b="0" i="0" u="none" strike="noStrike" cap="none" normalizeH="0" baseline="0" noProof="0" dirty="0">
                        <a:ln>
                          <a:noFill/>
                        </a:ln>
                        <a:solidFill>
                          <a:schemeClr val="tx1"/>
                        </a:solidFill>
                        <a:effectLst/>
                        <a:latin typeface="Arial" charset="0"/>
                        <a:cs typeface="Arial" charset="0"/>
                      </a:endParaRPr>
                    </a:p>
                  </a:txBody>
                  <a:tcPr marL="83454" marR="83454" marT="36740" marB="3674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83454" marR="83454" marT="36740" marB="3674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err="1">
                          <a:ln>
                            <a:noFill/>
                          </a:ln>
                          <a:solidFill>
                            <a:schemeClr val="tx1"/>
                          </a:solidFill>
                          <a:effectLst/>
                          <a:latin typeface="Arial" charset="0"/>
                          <a:cs typeface="Arial" charset="0"/>
                        </a:rPr>
                        <a:t>Simbad</a:t>
                      </a:r>
                      <a:endParaRPr kumimoji="0" lang="en-US" sz="2000" b="0" i="0" u="none" strike="noStrike" cap="none" normalizeH="0" baseline="0" dirty="0">
                        <a:ln>
                          <a:noFill/>
                        </a:ln>
                        <a:solidFill>
                          <a:schemeClr val="tx1"/>
                        </a:solidFill>
                        <a:effectLst/>
                        <a:latin typeface="Arial" charset="0"/>
                        <a:cs typeface="Arial" charset="0"/>
                      </a:endParaRPr>
                    </a:p>
                  </a:txBody>
                  <a:tcPr marL="83454" marR="83454" marT="36740" marB="3674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83454" marR="83454" marT="36740" marB="3674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Norma</a:t>
                      </a:r>
                    </a:p>
                  </a:txBody>
                  <a:tcPr marL="83454" marR="83454" marT="36740" marB="3674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83454" marR="83454" marT="36740" marB="3674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err="1">
                          <a:ln>
                            <a:noFill/>
                          </a:ln>
                          <a:solidFill>
                            <a:schemeClr val="tx1"/>
                          </a:solidFill>
                          <a:effectLst/>
                          <a:latin typeface="Arial" charset="0"/>
                          <a:cs typeface="Arial" charset="0"/>
                        </a:rPr>
                        <a:t>Sluggo</a:t>
                      </a:r>
                      <a:endParaRPr kumimoji="0" lang="en-US" sz="2000" b="0" i="0" u="none" strike="noStrike" cap="none" normalizeH="0" baseline="0" dirty="0">
                        <a:ln>
                          <a:noFill/>
                        </a:ln>
                        <a:solidFill>
                          <a:schemeClr val="tx1"/>
                        </a:solidFill>
                        <a:effectLst/>
                        <a:latin typeface="Arial" charset="0"/>
                        <a:cs typeface="Arial" charset="0"/>
                      </a:endParaRPr>
                    </a:p>
                  </a:txBody>
                  <a:tcPr marL="83454" marR="83454" marT="36740" marB="3674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83454" marR="83454" marT="36740" marB="3674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extLst>
      <p:ext uri="{BB962C8B-B14F-4D97-AF65-F5344CB8AC3E}">
        <p14:creationId xmlns="" xmlns:p14="http://schemas.microsoft.com/office/powerpoint/2010/main" val="3587772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 name="Slide Number Placeholder 3"/>
          <p:cNvSpPr>
            <a:spLocks noGrp="1"/>
          </p:cNvSpPr>
          <p:nvPr>
            <p:ph type="sldNum" sz="quarter" idx="10"/>
          </p:nvPr>
        </p:nvSpPr>
        <p:spPr>
          <a:xfrm>
            <a:off x="6974904" y="4876006"/>
            <a:ext cx="2133600" cy="200025"/>
          </a:xfrm>
        </p:spPr>
        <p:txBody>
          <a:bodyPr/>
          <a:lstStyle/>
          <a:p>
            <a:pPr>
              <a:defRPr/>
            </a:pPr>
            <a:r>
              <a:rPr lang="en-US" dirty="0"/>
              <a:t>| </a:t>
            </a:r>
            <a:fld id="{266089F8-ED8C-4A8B-A0B0-C889D01AC426}" type="slidenum">
              <a:rPr lang="en-US">
                <a:solidFill>
                  <a:srgbClr val="B2B2B2"/>
                </a:solidFill>
              </a:rPr>
              <a:pPr>
                <a:defRPr/>
              </a:pPr>
              <a:t>94</a:t>
            </a:fld>
            <a:endParaRPr lang="en-US" dirty="0">
              <a:solidFill>
                <a:srgbClr val="B2B2B2"/>
              </a:solidFill>
            </a:endParaRPr>
          </a:p>
        </p:txBody>
      </p:sp>
      <p:sp>
        <p:nvSpPr>
          <p:cNvPr id="1427460" name="Rectangle 4"/>
          <p:cNvSpPr>
            <a:spLocks noGrp="1" noChangeArrowheads="1"/>
          </p:cNvSpPr>
          <p:nvPr>
            <p:ph type="body" idx="1"/>
          </p:nvPr>
        </p:nvSpPr>
        <p:spPr>
          <a:xfrm>
            <a:off x="574674" y="1279065"/>
            <a:ext cx="8101781" cy="2588829"/>
          </a:xfrm>
          <a:noFill/>
        </p:spPr>
        <p:txBody>
          <a:bodyPr wrap="square" lIns="93156" tIns="93176" rIns="93156" bIns="93176">
            <a:spAutoFit/>
          </a:bodyPr>
          <a:lstStyle/>
          <a:p>
            <a:pPr marL="290513" indent="-290513" defTabSz="895350" eaLnBrk="1" hangingPunct="1">
              <a:buClr>
                <a:srgbClr val="FFC000"/>
              </a:buClr>
            </a:pPr>
            <a:r>
              <a:rPr lang="es-CR" sz="2000" u="sng" dirty="0" smtClean="0"/>
              <a:t>Grupalmente</a:t>
            </a:r>
            <a:r>
              <a:rPr lang="es-CR" sz="2000" dirty="0" smtClean="0"/>
              <a:t>, </a:t>
            </a:r>
            <a:r>
              <a:rPr lang="es-CR" sz="2000" b="0" dirty="0" smtClean="0"/>
              <a:t>compartan sus rankings en grupos de 4. Al hacerlo, cada integrante expone:</a:t>
            </a:r>
          </a:p>
          <a:p>
            <a:pPr marL="625476" lvl="1" indent="-290513" defTabSz="895350" eaLnBrk="1" hangingPunct="1">
              <a:buClr>
                <a:srgbClr val="FFC000"/>
              </a:buClr>
            </a:pPr>
            <a:r>
              <a:rPr lang="es-CR" sz="2000" b="0" dirty="0" smtClean="0"/>
              <a:t>Los </a:t>
            </a:r>
            <a:r>
              <a:rPr lang="es-CR" sz="2000" u="sng" dirty="0" smtClean="0"/>
              <a:t>hechos </a:t>
            </a:r>
            <a:r>
              <a:rPr lang="es-CR" sz="2000" b="0" dirty="0" smtClean="0"/>
              <a:t>que tuvo en cuenta en su calificación;</a:t>
            </a:r>
          </a:p>
          <a:p>
            <a:pPr marL="625476" lvl="1" indent="-290513" defTabSz="895350" eaLnBrk="1" hangingPunct="1">
              <a:buClr>
                <a:srgbClr val="FFC000"/>
              </a:buClr>
            </a:pPr>
            <a:r>
              <a:rPr lang="es-CR" sz="2000" b="0" dirty="0" smtClean="0"/>
              <a:t>El o los </a:t>
            </a:r>
            <a:r>
              <a:rPr lang="es-CR" sz="2000" u="sng" dirty="0" smtClean="0"/>
              <a:t>valores</a:t>
            </a:r>
            <a:r>
              <a:rPr lang="es-CR" sz="2000" b="0" dirty="0" smtClean="0"/>
              <a:t> que están afectados por la situación planteada y que lo llevan a calificar de ese modo.</a:t>
            </a:r>
            <a:endParaRPr lang="es-CR" sz="2000" u="sng" dirty="0" smtClean="0"/>
          </a:p>
          <a:p>
            <a:pPr marL="625476" lvl="1" indent="-290513" defTabSz="895350" eaLnBrk="1" hangingPunct="1">
              <a:buClr>
                <a:srgbClr val="FFC000"/>
              </a:buClr>
            </a:pPr>
            <a:r>
              <a:rPr lang="es-CR" sz="2000" b="0" dirty="0" smtClean="0"/>
              <a:t>Su </a:t>
            </a:r>
            <a:r>
              <a:rPr lang="es-CR" sz="2000" u="sng" dirty="0" smtClean="0"/>
              <a:t>interpretación</a:t>
            </a:r>
            <a:r>
              <a:rPr lang="es-CR" sz="2000" b="0" dirty="0" smtClean="0"/>
              <a:t> acerca de lo ocurrido.</a:t>
            </a:r>
          </a:p>
        </p:txBody>
      </p:sp>
      <p:sp>
        <p:nvSpPr>
          <p:cNvPr id="62469" name="Rectangle 5"/>
          <p:cNvSpPr>
            <a:spLocks noChangeArrowheads="1"/>
          </p:cNvSpPr>
          <p:nvPr/>
        </p:nvSpPr>
        <p:spPr bwMode="auto">
          <a:xfrm>
            <a:off x="312738" y="51470"/>
            <a:ext cx="6419850" cy="430887"/>
          </a:xfrm>
          <a:prstGeom prst="rect">
            <a:avLst/>
          </a:prstGeom>
          <a:noFill/>
          <a:ln w="9525" algn="ctr">
            <a:noFill/>
            <a:miter lim="800000"/>
            <a:headEnd/>
            <a:tailEnd/>
          </a:ln>
        </p:spPr>
        <p:txBody>
          <a:bodyPr lIns="0" tIns="0" rIns="0" bIns="0">
            <a:spAutoFit/>
          </a:bodyPr>
          <a:lstStyle/>
          <a:p>
            <a:pPr algn="l"/>
            <a:r>
              <a:rPr lang="es-ES" sz="2800" b="1" dirty="0">
                <a:solidFill>
                  <a:srgbClr val="002D62"/>
                </a:solidFill>
              </a:rPr>
              <a:t>caso: </a:t>
            </a:r>
            <a:r>
              <a:rPr lang="es-ES" sz="2800" b="1" dirty="0" err="1" smtClean="0">
                <a:solidFill>
                  <a:srgbClr val="002D62"/>
                </a:solidFill>
              </a:rPr>
              <a:t>Skippy</a:t>
            </a:r>
            <a:r>
              <a:rPr lang="es-ES" sz="2800" b="1" dirty="0" smtClean="0">
                <a:solidFill>
                  <a:srgbClr val="002D62"/>
                </a:solidFill>
              </a:rPr>
              <a:t> &amp; </a:t>
            </a:r>
            <a:r>
              <a:rPr lang="es-ES" sz="2800" b="1" dirty="0" err="1" smtClean="0">
                <a:solidFill>
                  <a:srgbClr val="002D62"/>
                </a:solidFill>
              </a:rPr>
              <a:t>Buffy</a:t>
            </a:r>
            <a:r>
              <a:rPr lang="es-ES" sz="2800" b="1" dirty="0" smtClean="0">
                <a:solidFill>
                  <a:srgbClr val="002D62"/>
                </a:solidFill>
              </a:rPr>
              <a:t> – Actividad 2</a:t>
            </a:r>
            <a:endParaRPr lang="en-US" sz="2800" b="1" dirty="0">
              <a:solidFill>
                <a:srgbClr val="002D62"/>
              </a:solidFill>
            </a:endParaRPr>
          </a:p>
        </p:txBody>
      </p:sp>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7460">
                                            <p:txEl>
                                              <p:pRg st="0" end="0"/>
                                            </p:txEl>
                                          </p:spTgt>
                                        </p:tgtEl>
                                        <p:attrNameLst>
                                          <p:attrName>style.visibility</p:attrName>
                                        </p:attrNameLst>
                                      </p:cBhvr>
                                      <p:to>
                                        <p:strVal val="visible"/>
                                      </p:to>
                                    </p:set>
                                    <p:animEffect transition="in" filter="fade">
                                      <p:cBhvr>
                                        <p:cTn id="7" dur="500"/>
                                        <p:tgtEl>
                                          <p:spTgt spid="14274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27460">
                                            <p:txEl>
                                              <p:pRg st="1" end="1"/>
                                            </p:txEl>
                                          </p:spTgt>
                                        </p:tgtEl>
                                        <p:attrNameLst>
                                          <p:attrName>style.visibility</p:attrName>
                                        </p:attrNameLst>
                                      </p:cBhvr>
                                      <p:to>
                                        <p:strVal val="visible"/>
                                      </p:to>
                                    </p:set>
                                    <p:animEffect transition="in" filter="fade">
                                      <p:cBhvr>
                                        <p:cTn id="12" dur="500"/>
                                        <p:tgtEl>
                                          <p:spTgt spid="14274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27460">
                                            <p:txEl>
                                              <p:pRg st="2" end="2"/>
                                            </p:txEl>
                                          </p:spTgt>
                                        </p:tgtEl>
                                        <p:attrNameLst>
                                          <p:attrName>style.visibility</p:attrName>
                                        </p:attrNameLst>
                                      </p:cBhvr>
                                      <p:to>
                                        <p:strVal val="visible"/>
                                      </p:to>
                                    </p:set>
                                    <p:animEffect transition="in" filter="fade">
                                      <p:cBhvr>
                                        <p:cTn id="17" dur="500"/>
                                        <p:tgtEl>
                                          <p:spTgt spid="14274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27460">
                                            <p:txEl>
                                              <p:pRg st="3" end="3"/>
                                            </p:txEl>
                                          </p:spTgt>
                                        </p:tgtEl>
                                        <p:attrNameLst>
                                          <p:attrName>style.visibility</p:attrName>
                                        </p:attrNameLst>
                                      </p:cBhvr>
                                      <p:to>
                                        <p:strVal val="visible"/>
                                      </p:to>
                                    </p:set>
                                    <p:animEffect transition="in" filter="fade">
                                      <p:cBhvr>
                                        <p:cTn id="22" dur="500"/>
                                        <p:tgtEl>
                                          <p:spTgt spid="14274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7460" grpId="0" build="p" bldLvl="5"/>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 name="2 Título"/>
          <p:cNvSpPr>
            <a:spLocks noGrp="1"/>
          </p:cNvSpPr>
          <p:nvPr>
            <p:ph type="title"/>
          </p:nvPr>
        </p:nvSpPr>
        <p:spPr>
          <a:xfrm>
            <a:off x="279407" y="51470"/>
            <a:ext cx="8685213" cy="434578"/>
          </a:xfrm>
        </p:spPr>
        <p:txBody>
          <a:bodyPr/>
          <a:lstStyle/>
          <a:p>
            <a:r>
              <a:rPr lang="es-AR" dirty="0" smtClean="0"/>
              <a:t>caso: </a:t>
            </a:r>
            <a:r>
              <a:rPr lang="es-AR" dirty="0" err="1" smtClean="0"/>
              <a:t>Skippy</a:t>
            </a:r>
            <a:r>
              <a:rPr lang="es-AR" dirty="0" smtClean="0"/>
              <a:t> y </a:t>
            </a:r>
            <a:r>
              <a:rPr lang="es-AR" dirty="0" err="1" smtClean="0"/>
              <a:t>Buffy</a:t>
            </a:r>
            <a:r>
              <a:rPr lang="es-AR" dirty="0" smtClean="0"/>
              <a:t> – Actividad 3 (entrevistas)</a:t>
            </a:r>
            <a:endParaRPr lang="es-ES" dirty="0"/>
          </a:p>
        </p:txBody>
      </p:sp>
      <p:sp>
        <p:nvSpPr>
          <p:cNvPr id="2" name="1 Marcador de número de diapositiva"/>
          <p:cNvSpPr>
            <a:spLocks noGrp="1"/>
          </p:cNvSpPr>
          <p:nvPr>
            <p:ph type="sldNum" sz="quarter" idx="10"/>
          </p:nvPr>
        </p:nvSpPr>
        <p:spPr>
          <a:xfrm>
            <a:off x="7010400" y="4876006"/>
            <a:ext cx="2133600" cy="200025"/>
          </a:xfrm>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95</a:t>
            </a:fld>
            <a:endParaRPr lang="en-US" dirty="0">
              <a:solidFill>
                <a:srgbClr val="B2B2B2"/>
              </a:solidFill>
            </a:endParaRPr>
          </a:p>
        </p:txBody>
      </p:sp>
      <p:pic>
        <p:nvPicPr>
          <p:cNvPr id="20482" name="Picture 2" descr="Resultado de imagen para press conference"/>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03" y="771550"/>
            <a:ext cx="8268925" cy="436346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8903043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 name="3 Título"/>
          <p:cNvSpPr>
            <a:spLocks noGrp="1"/>
          </p:cNvSpPr>
          <p:nvPr>
            <p:ph type="title"/>
          </p:nvPr>
        </p:nvSpPr>
        <p:spPr>
          <a:xfrm>
            <a:off x="137094" y="51470"/>
            <a:ext cx="8685213" cy="434578"/>
          </a:xfrm>
        </p:spPr>
        <p:txBody>
          <a:bodyPr/>
          <a:lstStyle/>
          <a:p>
            <a:r>
              <a:rPr lang="pt-BR" dirty="0" smtClean="0"/>
              <a:t>caso: Skippy y Buffy – Actividad 4</a:t>
            </a:r>
            <a:endParaRPr lang="pt-BR" dirty="0"/>
          </a:p>
        </p:txBody>
      </p:sp>
      <p:sp>
        <p:nvSpPr>
          <p:cNvPr id="5" name="4 Marcador de contenido"/>
          <p:cNvSpPr>
            <a:spLocks noGrp="1"/>
          </p:cNvSpPr>
          <p:nvPr>
            <p:ph idx="1"/>
          </p:nvPr>
        </p:nvSpPr>
        <p:spPr>
          <a:xfrm>
            <a:off x="279400" y="844153"/>
            <a:ext cx="8540750" cy="1007517"/>
          </a:xfrm>
        </p:spPr>
        <p:txBody>
          <a:bodyPr/>
          <a:lstStyle/>
          <a:p>
            <a:r>
              <a:rPr lang="es-AR" sz="2000" u="sng" dirty="0" smtClean="0"/>
              <a:t>Nuevamente</a:t>
            </a:r>
            <a:r>
              <a:rPr lang="es-AR" sz="2000" b="0" dirty="0" smtClean="0"/>
              <a:t>, arme </a:t>
            </a:r>
            <a:r>
              <a:rPr lang="es-AR" sz="2000" dirty="0" smtClean="0"/>
              <a:t>individualmente</a:t>
            </a:r>
            <a:r>
              <a:rPr lang="es-AR" sz="2000" b="0" dirty="0" smtClean="0"/>
              <a:t>, un ranking forzado de “</a:t>
            </a:r>
            <a:r>
              <a:rPr lang="es-AR" sz="2000" b="0" dirty="0" err="1" smtClean="0"/>
              <a:t>despreciabilidad</a:t>
            </a:r>
            <a:r>
              <a:rPr lang="es-AR" sz="2000" b="0" dirty="0" smtClean="0"/>
              <a:t>” de los personajes de la historia, usando una escala de 1 a 5, donde  “5” es el personaje más despreciable y “1” es el menos despreciable.</a:t>
            </a:r>
            <a:endParaRPr lang="es-ES" sz="2000" b="0" dirty="0"/>
          </a:p>
          <a:p>
            <a:endParaRPr lang="pt-BR" b="0" dirty="0"/>
          </a:p>
          <a:p>
            <a:endParaRPr lang="es-ES" b="0" dirty="0"/>
          </a:p>
        </p:txBody>
      </p:sp>
      <p:sp>
        <p:nvSpPr>
          <p:cNvPr id="3" name="2 Marcador de número de diapositiva"/>
          <p:cNvSpPr>
            <a:spLocks noGrp="1"/>
          </p:cNvSpPr>
          <p:nvPr>
            <p:ph type="sldNum" sz="quarter" idx="10"/>
          </p:nvPr>
        </p:nvSpPr>
        <p:spPr>
          <a:xfrm>
            <a:off x="6948264" y="4876006"/>
            <a:ext cx="2133600" cy="200025"/>
          </a:xfrm>
        </p:spPr>
        <p:txBody>
          <a:bodyPr/>
          <a:lstStyle/>
          <a:p>
            <a:pPr>
              <a:defRPr/>
            </a:pPr>
            <a:r>
              <a:rPr lang="en-US" dirty="0"/>
              <a:t> </a:t>
            </a:r>
            <a:r>
              <a:rPr lang="en-US" dirty="0">
                <a:solidFill>
                  <a:schemeClr val="bg1"/>
                </a:solidFill>
              </a:rPr>
              <a:t>PSA Corporate University </a:t>
            </a:r>
            <a:r>
              <a:rPr lang="en-US" dirty="0">
                <a:solidFill>
                  <a:schemeClr val="accent4">
                    <a:lumMod val="60000"/>
                    <a:lumOff val="40000"/>
                  </a:schemeClr>
                </a:solidFill>
              </a:rPr>
              <a:t>| </a:t>
            </a:r>
            <a:fld id="{4D52DFD2-B7A4-41A9-9FCB-56323FD606DD}" type="slidenum">
              <a:rPr lang="en-US" smtClean="0">
                <a:solidFill>
                  <a:srgbClr val="B2B2B2"/>
                </a:solidFill>
              </a:rPr>
              <a:pPr>
                <a:defRPr/>
              </a:pPr>
              <a:t>96</a:t>
            </a:fld>
            <a:endParaRPr lang="en-US" dirty="0">
              <a:solidFill>
                <a:srgbClr val="B2B2B2"/>
              </a:solidFill>
            </a:endParaRPr>
          </a:p>
        </p:txBody>
      </p:sp>
      <p:graphicFrame>
        <p:nvGraphicFramePr>
          <p:cNvPr id="6" name="Group 59"/>
          <p:cNvGraphicFramePr>
            <a:graphicFrameLocks noGrp="1"/>
          </p:cNvGraphicFramePr>
          <p:nvPr>
            <p:extLst>
              <p:ext uri="{D42A27DB-BD31-4B8C-83A1-F6EECF244321}">
                <p14:modId xmlns="" xmlns:p14="http://schemas.microsoft.com/office/powerpoint/2010/main" val="1540380878"/>
              </p:ext>
            </p:extLst>
          </p:nvPr>
        </p:nvGraphicFramePr>
        <p:xfrm>
          <a:off x="2195736" y="2283718"/>
          <a:ext cx="4680520" cy="2520280"/>
        </p:xfrm>
        <a:graphic>
          <a:graphicData uri="http://schemas.openxmlformats.org/drawingml/2006/table">
            <a:tbl>
              <a:tblPr/>
              <a:tblGrid>
                <a:gridCol w="3096344">
                  <a:extLst>
                    <a:ext uri="{9D8B030D-6E8A-4147-A177-3AD203B41FA5}">
                      <a16:colId xmlns:a16="http://schemas.microsoft.com/office/drawing/2014/main" xmlns="" val="20000"/>
                    </a:ext>
                  </a:extLst>
                </a:gridCol>
                <a:gridCol w="1584176">
                  <a:extLst>
                    <a:ext uri="{9D8B030D-6E8A-4147-A177-3AD203B41FA5}">
                      <a16:colId xmlns:a16="http://schemas.microsoft.com/office/drawing/2014/main" xmlns="" val="20001"/>
                    </a:ext>
                  </a:extLst>
                </a:gridCol>
              </a:tblGrid>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Buffy</a:t>
                      </a:r>
                      <a:endParaRPr kumimoji="0" lang="en-US" sz="2000" b="0" i="0" u="none" strike="noStrike" cap="none" normalizeH="0" baseline="0" dirty="0">
                        <a:ln>
                          <a:noFill/>
                        </a:ln>
                        <a:solidFill>
                          <a:schemeClr val="tx1"/>
                        </a:solidFill>
                        <a:effectLst/>
                        <a:latin typeface="Arial" charset="0"/>
                        <a:cs typeface="Arial" charset="0"/>
                      </a:endParaRPr>
                    </a:p>
                  </a:txBody>
                  <a:tcPr marL="83454" marR="83454" marT="36740" marB="3674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83454" marR="83454" marT="36740" marB="3674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pt-BR" sz="2000" b="0" i="0" u="none" strike="noStrike" cap="none" normalizeH="0" baseline="0" noProof="0" dirty="0" err="1" smtClean="0">
                          <a:ln>
                            <a:noFill/>
                          </a:ln>
                          <a:solidFill>
                            <a:schemeClr val="tx1"/>
                          </a:solidFill>
                          <a:effectLst/>
                          <a:latin typeface="Arial" charset="0"/>
                          <a:cs typeface="Arial" charset="0"/>
                        </a:rPr>
                        <a:t>Skippy</a:t>
                      </a:r>
                      <a:endParaRPr kumimoji="0" lang="pt-BR" sz="2000" b="0" i="0" u="none" strike="noStrike" cap="none" normalizeH="0" baseline="0" noProof="0" dirty="0">
                        <a:ln>
                          <a:noFill/>
                        </a:ln>
                        <a:solidFill>
                          <a:schemeClr val="tx1"/>
                        </a:solidFill>
                        <a:effectLst/>
                        <a:latin typeface="Arial" charset="0"/>
                        <a:cs typeface="Arial" charset="0"/>
                      </a:endParaRPr>
                    </a:p>
                  </a:txBody>
                  <a:tcPr marL="83454" marR="83454" marT="36740" marB="3674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83454" marR="83454" marT="36740" marB="3674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err="1">
                          <a:ln>
                            <a:noFill/>
                          </a:ln>
                          <a:solidFill>
                            <a:schemeClr val="tx1"/>
                          </a:solidFill>
                          <a:effectLst/>
                          <a:latin typeface="Arial" charset="0"/>
                          <a:cs typeface="Arial" charset="0"/>
                        </a:rPr>
                        <a:t>Simbad</a:t>
                      </a:r>
                      <a:endParaRPr kumimoji="0" lang="en-US" sz="2000" b="0" i="0" u="none" strike="noStrike" cap="none" normalizeH="0" baseline="0" dirty="0">
                        <a:ln>
                          <a:noFill/>
                        </a:ln>
                        <a:solidFill>
                          <a:schemeClr val="tx1"/>
                        </a:solidFill>
                        <a:effectLst/>
                        <a:latin typeface="Arial" charset="0"/>
                        <a:cs typeface="Arial" charset="0"/>
                      </a:endParaRPr>
                    </a:p>
                  </a:txBody>
                  <a:tcPr marL="83454" marR="83454" marT="36740" marB="3674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83454" marR="83454" marT="36740" marB="3674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a:ln>
                            <a:noFill/>
                          </a:ln>
                          <a:solidFill>
                            <a:schemeClr val="tx1"/>
                          </a:solidFill>
                          <a:effectLst/>
                          <a:latin typeface="Arial" charset="0"/>
                          <a:cs typeface="Arial" charset="0"/>
                        </a:rPr>
                        <a:t>Norma</a:t>
                      </a:r>
                    </a:p>
                  </a:txBody>
                  <a:tcPr marL="83454" marR="83454" marT="36740" marB="3674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83454" marR="83454" marT="36740" marB="3674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0405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err="1">
                          <a:ln>
                            <a:noFill/>
                          </a:ln>
                          <a:solidFill>
                            <a:schemeClr val="tx1"/>
                          </a:solidFill>
                          <a:effectLst/>
                          <a:latin typeface="Arial" charset="0"/>
                          <a:cs typeface="Arial" charset="0"/>
                        </a:rPr>
                        <a:t>Sluggo</a:t>
                      </a:r>
                      <a:endParaRPr kumimoji="0" lang="en-US" sz="2000" b="0" i="0" u="none" strike="noStrike" cap="none" normalizeH="0" baseline="0" dirty="0">
                        <a:ln>
                          <a:noFill/>
                        </a:ln>
                        <a:solidFill>
                          <a:schemeClr val="tx1"/>
                        </a:solidFill>
                        <a:effectLst/>
                        <a:latin typeface="Arial" charset="0"/>
                        <a:cs typeface="Arial" charset="0"/>
                      </a:endParaRPr>
                    </a:p>
                  </a:txBody>
                  <a:tcPr marL="83454" marR="83454" marT="36740" marB="36740"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cs typeface="Arial" charset="0"/>
                      </a:endParaRPr>
                    </a:p>
                  </a:txBody>
                  <a:tcPr marL="83454" marR="83454" marT="36740" marB="3674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7"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extLst>
      <p:ext uri="{BB962C8B-B14F-4D97-AF65-F5344CB8AC3E}">
        <p14:creationId xmlns="" xmlns:p14="http://schemas.microsoft.com/office/powerpoint/2010/main" val="3587772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 name="Slide Number Placeholder 1"/>
          <p:cNvSpPr>
            <a:spLocks noGrp="1"/>
          </p:cNvSpPr>
          <p:nvPr>
            <p:ph type="sldNum" sz="quarter" idx="10"/>
          </p:nvPr>
        </p:nvSpPr>
        <p:spPr/>
        <p:txBody>
          <a:bodyPr/>
          <a:lstStyle/>
          <a:p>
            <a:pPr>
              <a:defRPr/>
            </a:pPr>
            <a:r>
              <a:rPr lang="en-US"/>
              <a:t>| </a:t>
            </a:r>
            <a:fld id="{2B3BCF01-62E5-4511-AF57-B47AE673D963}" type="slidenum">
              <a:rPr lang="en-US">
                <a:solidFill>
                  <a:srgbClr val="B2B2B2"/>
                </a:solidFill>
              </a:rPr>
              <a:pPr>
                <a:defRPr/>
              </a:pPr>
              <a:t>97</a:t>
            </a:fld>
            <a:endParaRPr lang="en-US">
              <a:solidFill>
                <a:srgbClr val="B2B2B2"/>
              </a:solidFill>
            </a:endParaRPr>
          </a:p>
        </p:txBody>
      </p:sp>
      <p:sp>
        <p:nvSpPr>
          <p:cNvPr id="482306" name="Text Box 2"/>
          <p:cNvSpPr txBox="1">
            <a:spLocks noChangeArrowheads="1"/>
          </p:cNvSpPr>
          <p:nvPr/>
        </p:nvSpPr>
        <p:spPr bwMode="auto">
          <a:xfrm>
            <a:off x="467544" y="1491630"/>
            <a:ext cx="8090876" cy="2554218"/>
          </a:xfrm>
          <a:prstGeom prst="rect">
            <a:avLst/>
          </a:prstGeom>
          <a:noFill/>
          <a:ln w="44450" cap="sq">
            <a:noFill/>
            <a:miter lim="800000"/>
            <a:headEnd type="none" w="sm" len="sm"/>
            <a:tailEnd type="none" w="sm" len="sm"/>
          </a:ln>
        </p:spPr>
        <p:txBody>
          <a:bodyPr wrap="square" lIns="91111" tIns="45558" rIns="91111" bIns="45558">
            <a:spAutoFit/>
          </a:bodyPr>
          <a:lstStyle/>
          <a:p>
            <a:pPr algn="ctr" defTabSz="912813"/>
            <a:r>
              <a:rPr lang="es-ES_tradnl" sz="4000" b="1" dirty="0">
                <a:latin typeface="Berlin Sans FB Demi" pitchFamily="34" charset="0"/>
              </a:rPr>
              <a:t>“HECHOS </a:t>
            </a:r>
            <a:r>
              <a:rPr lang="es-ES_tradnl" sz="4000" b="1" dirty="0">
                <a:solidFill>
                  <a:srgbClr val="FF0000"/>
                </a:solidFill>
                <a:latin typeface="Berlin Sans FB Demi" pitchFamily="34" charset="0"/>
              </a:rPr>
              <a:t>SUPUESTOS</a:t>
            </a:r>
            <a:r>
              <a:rPr lang="es-ES_tradnl" sz="4000" b="1" dirty="0">
                <a:latin typeface="Berlin Sans FB Demi" pitchFamily="34" charset="0"/>
              </a:rPr>
              <a:t> QUE LLENAN ESPACIOS </a:t>
            </a:r>
            <a:r>
              <a:rPr lang="es-ES_tradnl" sz="4000" b="1" dirty="0" smtClean="0">
                <a:latin typeface="Berlin Sans FB Demi" pitchFamily="34" charset="0"/>
              </a:rPr>
              <a:t>DE INCERTIDUMBRE DENTRO </a:t>
            </a:r>
            <a:r>
              <a:rPr lang="es-ES_tradnl" sz="4000" b="1" dirty="0">
                <a:latin typeface="Berlin Sans FB Demi" pitchFamily="34" charset="0"/>
              </a:rPr>
              <a:t>DE UNA HISTORIA </a:t>
            </a:r>
            <a:r>
              <a:rPr lang="es-ES_tradnl" sz="4000" b="1" dirty="0" smtClean="0">
                <a:latin typeface="Berlin Sans FB Demi" pitchFamily="34" charset="0"/>
              </a:rPr>
              <a:t>INTERPRETATIVA</a:t>
            </a:r>
            <a:r>
              <a:rPr lang="es-ES_tradnl" sz="4000" b="1" dirty="0">
                <a:latin typeface="Berlin Sans FB Demi" pitchFamily="34" charset="0"/>
              </a:rPr>
              <a:t>”</a:t>
            </a:r>
            <a:endParaRPr lang="es-ES" sz="4000" b="1" dirty="0">
              <a:latin typeface="Berlin Sans FB Demi" pitchFamily="34" charset="0"/>
            </a:endParaRPr>
          </a:p>
        </p:txBody>
      </p:sp>
      <p:sp>
        <p:nvSpPr>
          <p:cNvPr id="63492" name="Rectangle 4"/>
          <p:cNvSpPr>
            <a:spLocks noChangeArrowheads="1"/>
          </p:cNvSpPr>
          <p:nvPr/>
        </p:nvSpPr>
        <p:spPr bwMode="auto">
          <a:xfrm>
            <a:off x="179512" y="80498"/>
            <a:ext cx="6419850" cy="430887"/>
          </a:xfrm>
          <a:prstGeom prst="rect">
            <a:avLst/>
          </a:prstGeom>
          <a:noFill/>
          <a:ln w="9525" algn="ctr">
            <a:noFill/>
            <a:miter lim="800000"/>
            <a:headEnd/>
            <a:tailEnd/>
          </a:ln>
        </p:spPr>
        <p:txBody>
          <a:bodyPr lIns="0" tIns="0" rIns="0" bIns="0">
            <a:spAutoFit/>
          </a:bodyPr>
          <a:lstStyle/>
          <a:p>
            <a:pPr algn="l"/>
            <a:r>
              <a:rPr lang="es-ES" sz="2800" b="1" dirty="0" smtClean="0">
                <a:solidFill>
                  <a:srgbClr val="002D62"/>
                </a:solidFill>
              </a:rPr>
              <a:t>inferencias</a:t>
            </a:r>
            <a:endParaRPr lang="en-US" sz="2800" b="1" dirty="0">
              <a:solidFill>
                <a:srgbClr val="002D62"/>
              </a:solidFill>
            </a:endParaRPr>
          </a:p>
        </p:txBody>
      </p:sp>
      <p:sp>
        <p:nvSpPr>
          <p:cNvPr id="5" name="3 Marcador de pie de página"/>
          <p:cNvSpPr>
            <a:spLocks noGrp="1"/>
          </p:cNvSpPr>
          <p:nvPr>
            <p:ph type="ftr" sz="quarter" idx="11"/>
          </p:nvPr>
        </p:nvSpPr>
        <p:spPr>
          <a:xfrm>
            <a:off x="0" y="4855468"/>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smtClean="0">
                <a:sym typeface="Trebuchet MS" pitchFamily="34" charset="0"/>
              </a:rPr>
              <a:t>© 2017 Axialent, Inc. </a:t>
            </a:r>
            <a:r>
              <a:rPr lang="en-US" sz="1000" dirty="0" err="1" smtClean="0">
                <a:sym typeface="Trebuchet MS" pitchFamily="34" charset="0"/>
              </a:rPr>
              <a:t>Todos</a:t>
            </a:r>
            <a:r>
              <a:rPr lang="en-US" sz="1000" dirty="0" smtClean="0">
                <a:sym typeface="Trebuchet MS" pitchFamily="34" charset="0"/>
              </a:rPr>
              <a:t> los </a:t>
            </a:r>
            <a:r>
              <a:rPr lang="en-US" sz="1000" dirty="0" err="1" smtClean="0">
                <a:sym typeface="Trebuchet MS" pitchFamily="34" charset="0"/>
              </a:rPr>
              <a:t>derechos</a:t>
            </a:r>
            <a:r>
              <a:rPr lang="en-US" sz="1000" dirty="0" smtClean="0">
                <a:sym typeface="Trebuchet MS" pitchFamily="34" charset="0"/>
              </a:rPr>
              <a:t> </a:t>
            </a:r>
            <a:r>
              <a:rPr lang="en-US" sz="1000" dirty="0" err="1" smtClean="0">
                <a:sym typeface="Trebuchet MS" pitchFamily="34" charset="0"/>
              </a:rPr>
              <a:t>reservados</a:t>
            </a:r>
            <a:r>
              <a:rPr lang="en-US" sz="1000" dirty="0" smtClean="0">
                <a:sym typeface="Trebuchet MS" pitchFamily="34" charset="0"/>
              </a:rPr>
              <a:t>.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482306"/>
                                        </p:tgtEl>
                                        <p:attrNameLst>
                                          <p:attrName>style.visibility</p:attrName>
                                        </p:attrNameLst>
                                      </p:cBhvr>
                                      <p:to>
                                        <p:strVal val="visible"/>
                                      </p:to>
                                    </p:set>
                                    <p:anim calcmode="lin" valueType="num">
                                      <p:cBhvr>
                                        <p:cTn id="7" dur="1000" fill="hold"/>
                                        <p:tgtEl>
                                          <p:spTgt spid="482306"/>
                                        </p:tgtEl>
                                        <p:attrNameLst>
                                          <p:attrName>ppt_w</p:attrName>
                                        </p:attrNameLst>
                                      </p:cBhvr>
                                      <p:tavLst>
                                        <p:tav tm="0">
                                          <p:val>
                                            <p:fltVal val="0"/>
                                          </p:val>
                                        </p:tav>
                                        <p:tav tm="100000">
                                          <p:val>
                                            <p:strVal val="#ppt_w"/>
                                          </p:val>
                                        </p:tav>
                                      </p:tavLst>
                                    </p:anim>
                                    <p:anim calcmode="lin" valueType="num">
                                      <p:cBhvr>
                                        <p:cTn id="8" dur="1000" fill="hold"/>
                                        <p:tgtEl>
                                          <p:spTgt spid="482306"/>
                                        </p:tgtEl>
                                        <p:attrNameLst>
                                          <p:attrName>ppt_h</p:attrName>
                                        </p:attrNameLst>
                                      </p:cBhvr>
                                      <p:tavLst>
                                        <p:tav tm="0">
                                          <p:val>
                                            <p:fltVal val="0"/>
                                          </p:val>
                                        </p:tav>
                                        <p:tav tm="100000">
                                          <p:val>
                                            <p:strVal val="#ppt_h"/>
                                          </p:val>
                                        </p:tav>
                                      </p:tavLst>
                                    </p:anim>
                                    <p:anim calcmode="lin" valueType="num">
                                      <p:cBhvr>
                                        <p:cTn id="9" dur="1000" fill="hold"/>
                                        <p:tgtEl>
                                          <p:spTgt spid="48230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8230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6"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6370" name="Picture 8" descr="302302_9926"/>
          <p:cNvPicPr>
            <a:picLocks noChangeAspect="1" noChangeArrowheads="1"/>
          </p:cNvPicPr>
          <p:nvPr/>
        </p:nvPicPr>
        <p:blipFill>
          <a:blip r:embed="rId3" cstate="print"/>
          <a:srcRect/>
          <a:stretch>
            <a:fillRect/>
          </a:stretch>
        </p:blipFill>
        <p:spPr bwMode="auto">
          <a:xfrm>
            <a:off x="-116882" y="-380578"/>
            <a:ext cx="9254414" cy="6202213"/>
          </a:xfrm>
          <a:prstGeom prst="rect">
            <a:avLst/>
          </a:prstGeom>
          <a:noFill/>
          <a:ln w="9525">
            <a:noFill/>
            <a:miter lim="800000"/>
            <a:headEnd/>
            <a:tailEnd/>
          </a:ln>
        </p:spPr>
      </p:pic>
      <p:sp>
        <p:nvSpPr>
          <p:cNvPr id="1039364" name="Rectangle 4"/>
          <p:cNvSpPr>
            <a:spLocks noChangeArrowheads="1"/>
          </p:cNvSpPr>
          <p:nvPr/>
        </p:nvSpPr>
        <p:spPr bwMode="auto">
          <a:xfrm>
            <a:off x="323850" y="573882"/>
            <a:ext cx="6985000" cy="965597"/>
          </a:xfrm>
          <a:prstGeom prst="rect">
            <a:avLst/>
          </a:prstGeom>
          <a:noFill/>
          <a:ln w="28575" algn="ctr">
            <a:noFill/>
            <a:miter lim="800000"/>
            <a:headEnd/>
            <a:tailEnd/>
          </a:ln>
        </p:spPr>
        <p:txBody>
          <a:bodyPr lIns="46628" tIns="46628" rIns="46628" bIns="46628" anchor="ctr"/>
          <a:lstStyle/>
          <a:p>
            <a:pPr marL="623888" indent="-623888" defTabSz="911225" eaLnBrk="1" hangingPunct="1">
              <a:spcBef>
                <a:spcPct val="30000"/>
              </a:spcBef>
              <a:buClr>
                <a:schemeClr val="hlink"/>
              </a:buClr>
              <a:buSzPct val="200000"/>
              <a:buFont typeface="Wingdings" pitchFamily="2" charset="2"/>
              <a:buNone/>
              <a:defRPr/>
            </a:pPr>
            <a:r>
              <a:rPr lang="es-ES" sz="4800" dirty="0">
                <a:solidFill>
                  <a:schemeClr val="bg1"/>
                </a:solidFill>
                <a:latin typeface="+mj-lt"/>
                <a:cs typeface="+mn-cs"/>
              </a:rPr>
              <a:t>Son necesarias </a:t>
            </a:r>
          </a:p>
        </p:txBody>
      </p:sp>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8418" name="Picture 4" descr="1241299_28864441"/>
          <p:cNvPicPr>
            <a:picLocks noChangeAspect="1" noChangeArrowheads="1"/>
          </p:cNvPicPr>
          <p:nvPr/>
        </p:nvPicPr>
        <p:blipFill>
          <a:blip r:embed="rId3" cstate="print"/>
          <a:srcRect/>
          <a:stretch>
            <a:fillRect/>
          </a:stretch>
        </p:blipFill>
        <p:spPr bwMode="auto">
          <a:xfrm>
            <a:off x="-1836738" y="-8335"/>
            <a:ext cx="10980738" cy="5200651"/>
          </a:xfrm>
          <a:prstGeom prst="rect">
            <a:avLst/>
          </a:prstGeom>
          <a:noFill/>
          <a:ln w="9525">
            <a:noFill/>
            <a:miter lim="800000"/>
            <a:headEnd/>
            <a:tailEnd/>
          </a:ln>
        </p:spPr>
      </p:pic>
      <p:sp>
        <p:nvSpPr>
          <p:cNvPr id="1039364" name="Rectangle 4"/>
          <p:cNvSpPr>
            <a:spLocks noChangeArrowheads="1"/>
          </p:cNvSpPr>
          <p:nvPr/>
        </p:nvSpPr>
        <p:spPr bwMode="auto">
          <a:xfrm>
            <a:off x="395288" y="1869282"/>
            <a:ext cx="5105400" cy="965597"/>
          </a:xfrm>
          <a:prstGeom prst="rect">
            <a:avLst/>
          </a:prstGeom>
          <a:noFill/>
          <a:ln w="28575" algn="ctr">
            <a:noFill/>
            <a:miter lim="800000"/>
            <a:headEnd/>
            <a:tailEnd/>
          </a:ln>
        </p:spPr>
        <p:txBody>
          <a:bodyPr lIns="46628" tIns="46628" rIns="46628" bIns="46628" anchor="ctr"/>
          <a:lstStyle/>
          <a:p>
            <a:pPr marL="623888" indent="-623888" defTabSz="911225" eaLnBrk="1" hangingPunct="1">
              <a:spcBef>
                <a:spcPct val="30000"/>
              </a:spcBef>
              <a:buClr>
                <a:schemeClr val="hlink"/>
              </a:buClr>
              <a:buSzPct val="200000"/>
              <a:buFont typeface="Wingdings" pitchFamily="2" charset="2"/>
              <a:buNone/>
              <a:defRPr/>
            </a:pPr>
            <a:r>
              <a:rPr lang="es-ES" sz="4800" dirty="0">
                <a:solidFill>
                  <a:schemeClr val="tx1"/>
                </a:solidFill>
                <a:latin typeface="+mj-lt"/>
                <a:cs typeface="+mn-cs"/>
              </a:rPr>
              <a:t>Ahorran tiempo y energía  </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mplate ppt 2010 - simple cover 1.0">
  <a:themeElements>
    <a:clrScheme name="Personalizado 4">
      <a:dk1>
        <a:srgbClr val="002D62"/>
      </a:dk1>
      <a:lt1>
        <a:srgbClr val="FFFFFF"/>
      </a:lt1>
      <a:dk2>
        <a:srgbClr val="60007A"/>
      </a:dk2>
      <a:lt2>
        <a:srgbClr val="A6A6A6"/>
      </a:lt2>
      <a:accent1>
        <a:srgbClr val="FFFFFF"/>
      </a:accent1>
      <a:accent2>
        <a:srgbClr val="FBB03F"/>
      </a:accent2>
      <a:accent3>
        <a:srgbClr val="32A063"/>
      </a:accent3>
      <a:accent4>
        <a:srgbClr val="C00000"/>
      </a:accent4>
      <a:accent5>
        <a:srgbClr val="46509C"/>
      </a:accent5>
      <a:accent6>
        <a:srgbClr val="FFCC00"/>
      </a:accent6>
      <a:hlink>
        <a:srgbClr val="32A063"/>
      </a:hlink>
      <a:folHlink>
        <a:srgbClr val="C00000"/>
      </a:folHlink>
    </a:clrScheme>
    <a:fontScheme name="Template ppt 2010 - simple cover 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s-ES"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s-ES"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Template ppt 2010 - simple cover 1.0 1">
        <a:dk1>
          <a:srgbClr val="002D62"/>
        </a:dk1>
        <a:lt1>
          <a:srgbClr val="FFFFFF"/>
        </a:lt1>
        <a:dk2>
          <a:srgbClr val="002D62"/>
        </a:dk2>
        <a:lt2>
          <a:srgbClr val="EAEAEA"/>
        </a:lt2>
        <a:accent1>
          <a:srgbClr val="002D62"/>
        </a:accent1>
        <a:accent2>
          <a:srgbClr val="FBB03F"/>
        </a:accent2>
        <a:accent3>
          <a:srgbClr val="FFFFFF"/>
        </a:accent3>
        <a:accent4>
          <a:srgbClr val="002553"/>
        </a:accent4>
        <a:accent5>
          <a:srgbClr val="AAADB7"/>
        </a:accent5>
        <a:accent6>
          <a:srgbClr val="E39F38"/>
        </a:accent6>
        <a:hlink>
          <a:srgbClr val="0050B0"/>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2">
        <a:dk1>
          <a:srgbClr val="002D62"/>
        </a:dk1>
        <a:lt1>
          <a:srgbClr val="FFFFFF"/>
        </a:lt1>
        <a:dk2>
          <a:srgbClr val="002D62"/>
        </a:dk2>
        <a:lt2>
          <a:srgbClr val="C0C0C0"/>
        </a:lt2>
        <a:accent1>
          <a:srgbClr val="002D62"/>
        </a:accent1>
        <a:accent2>
          <a:srgbClr val="FBB03F"/>
        </a:accent2>
        <a:accent3>
          <a:srgbClr val="FFFFFF"/>
        </a:accent3>
        <a:accent4>
          <a:srgbClr val="002553"/>
        </a:accent4>
        <a:accent5>
          <a:srgbClr val="AAADB7"/>
        </a:accent5>
        <a:accent6>
          <a:srgbClr val="E39F38"/>
        </a:accent6>
        <a:hlink>
          <a:srgbClr val="0050B0"/>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3">
        <a:dk1>
          <a:srgbClr val="002D62"/>
        </a:dk1>
        <a:lt1>
          <a:srgbClr val="FFFFFF"/>
        </a:lt1>
        <a:dk2>
          <a:srgbClr val="002D62"/>
        </a:dk2>
        <a:lt2>
          <a:srgbClr val="C0C0C0"/>
        </a:lt2>
        <a:accent1>
          <a:srgbClr val="FFFFFF"/>
        </a:accent1>
        <a:accent2>
          <a:srgbClr val="FBB03F"/>
        </a:accent2>
        <a:accent3>
          <a:srgbClr val="FFFFFF"/>
        </a:accent3>
        <a:accent4>
          <a:srgbClr val="002553"/>
        </a:accent4>
        <a:accent5>
          <a:srgbClr val="FFFFFF"/>
        </a:accent5>
        <a:accent6>
          <a:srgbClr val="E39F38"/>
        </a:accent6>
        <a:hlink>
          <a:srgbClr val="0050B0"/>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4">
        <a:dk1>
          <a:srgbClr val="002D62"/>
        </a:dk1>
        <a:lt1>
          <a:srgbClr val="FFFFFF"/>
        </a:lt1>
        <a:dk2>
          <a:srgbClr val="60007A"/>
        </a:dk2>
        <a:lt2>
          <a:srgbClr val="A6A6A6"/>
        </a:lt2>
        <a:accent1>
          <a:srgbClr val="FFFFFF"/>
        </a:accent1>
        <a:accent2>
          <a:srgbClr val="FBB03F"/>
        </a:accent2>
        <a:accent3>
          <a:srgbClr val="FFFFFF"/>
        </a:accent3>
        <a:accent4>
          <a:srgbClr val="002553"/>
        </a:accent4>
        <a:accent5>
          <a:srgbClr val="FFFFFF"/>
        </a:accent5>
        <a:accent6>
          <a:srgbClr val="E39F38"/>
        </a:accent6>
        <a:hlink>
          <a:srgbClr val="32A063"/>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1">
        <a:dk1>
          <a:srgbClr val="002D62"/>
        </a:dk1>
        <a:lt1>
          <a:srgbClr val="FFFFFF"/>
        </a:lt1>
        <a:dk2>
          <a:srgbClr val="60007A"/>
        </a:dk2>
        <a:lt2>
          <a:srgbClr val="A6A6A6"/>
        </a:lt2>
        <a:accent1>
          <a:srgbClr val="FFFFFF"/>
        </a:accent1>
        <a:accent2>
          <a:srgbClr val="FBB03F"/>
        </a:accent2>
        <a:accent3>
          <a:srgbClr val="FFFFFF"/>
        </a:accent3>
        <a:accent4>
          <a:srgbClr val="002553"/>
        </a:accent4>
        <a:accent5>
          <a:srgbClr val="FFFFFF"/>
        </a:accent5>
        <a:accent6>
          <a:srgbClr val="E39F38"/>
        </a:accent6>
        <a:hlink>
          <a:srgbClr val="32A063"/>
        </a:hlink>
        <a:folHlink>
          <a:srgbClr val="C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6948</TotalTime>
  <Words>11532</Words>
  <Application>Microsoft Office PowerPoint</Application>
  <PresentationFormat>On-screen Show (16:9)</PresentationFormat>
  <Paragraphs>1878</Paragraphs>
  <Slides>197</Slides>
  <Notes>151</Notes>
  <HiddenSlides>19</HiddenSlides>
  <MMClips>0</MMClips>
  <ScaleCrop>false</ScaleCrop>
  <HeadingPairs>
    <vt:vector size="4" baseType="variant">
      <vt:variant>
        <vt:lpstr>Theme</vt:lpstr>
      </vt:variant>
      <vt:variant>
        <vt:i4>1</vt:i4>
      </vt:variant>
      <vt:variant>
        <vt:lpstr>Slide Titles</vt:lpstr>
      </vt:variant>
      <vt:variant>
        <vt:i4>197</vt:i4>
      </vt:variant>
    </vt:vector>
  </HeadingPairs>
  <TitlesOfParts>
    <vt:vector size="198" baseType="lpstr">
      <vt:lpstr>Template ppt 2010 - simple cover 1.0</vt:lpstr>
      <vt:lpstr>Slide 1</vt:lpstr>
      <vt:lpstr>Slide 2</vt:lpstr>
      <vt:lpstr>objetivos del taller</vt:lpstr>
      <vt:lpstr>check in (preparación)</vt:lpstr>
      <vt:lpstr>check in</vt:lpstr>
      <vt:lpstr>agenda día 1</vt:lpstr>
      <vt:lpstr>agenda día 2</vt:lpstr>
      <vt:lpstr>Acuerdos operativos</vt:lpstr>
      <vt:lpstr>desafío por elección</vt:lpstr>
      <vt:lpstr>Slide 10</vt:lpstr>
      <vt:lpstr>Slide 11</vt:lpstr>
      <vt:lpstr>Slide 12</vt:lpstr>
      <vt:lpstr>Slide 13</vt:lpstr>
      <vt:lpstr>Slide 14</vt:lpstr>
      <vt:lpstr>Slide 15</vt:lpstr>
      <vt:lpstr>Slide 16</vt:lpstr>
      <vt:lpstr>Slide 17</vt:lpstr>
      <vt:lpstr>Slide 18</vt:lpstr>
      <vt:lpstr>acuerdos operativos</vt:lpstr>
      <vt:lpstr>Slide 20</vt:lpstr>
      <vt:lpstr>estilos actuales vs. cultura deseada del MT</vt:lpstr>
      <vt:lpstr>Slide 22</vt:lpstr>
      <vt:lpstr>Slide 23</vt:lpstr>
      <vt:lpstr>Slide 24</vt:lpstr>
      <vt:lpstr>Slide 25</vt:lpstr>
      <vt:lpstr>Slide 26</vt:lpstr>
      <vt:lpstr>Slide 27</vt:lpstr>
      <vt:lpstr>Slide 28</vt:lpstr>
      <vt:lpstr>Slide 29</vt:lpstr>
      <vt:lpstr>Slide 30</vt:lpstr>
      <vt:lpstr>Slide 31</vt:lpstr>
      <vt:lpstr>la información que nos dan nuestros sentidos </vt:lpstr>
      <vt:lpstr>la información que nos dan nuestros sentidos</vt:lpstr>
      <vt:lpstr>la información que nos dan nuestros sentidos</vt:lpstr>
      <vt:lpstr>Slide 35</vt:lpstr>
      <vt:lpstr>Slide 36</vt:lpstr>
      <vt:lpstr>Slide 37</vt:lpstr>
      <vt:lpstr>Slide 38</vt:lpstr>
      <vt:lpstr>Slide 39</vt:lpstr>
      <vt:lpstr>Estacas inhibidoras</vt:lpstr>
      <vt:lpstr>Slide 41</vt:lpstr>
      <vt:lpstr>Slide 42</vt:lpstr>
      <vt:lpstr>Slide 43</vt:lpstr>
      <vt:lpstr>Slide 44</vt:lpstr>
      <vt:lpstr>ejercicio: identificación de estacas</vt:lpstr>
      <vt:lpstr>Slide 46</vt:lpstr>
      <vt:lpstr>Slide 47</vt:lpstr>
      <vt:lpstr>Slide 48</vt:lpstr>
      <vt:lpstr>Slide 49</vt:lpstr>
      <vt:lpstr>Slide 50</vt:lpstr>
      <vt:lpstr>Slide 51</vt:lpstr>
      <vt:lpstr>Slide 52</vt:lpstr>
      <vt:lpstr>Slide 53</vt:lpstr>
      <vt:lpstr>la trampa de la certeza</vt:lpstr>
      <vt:lpstr>de la certeza a la curiosidad</vt:lpstr>
      <vt:lpstr>aplicación: indagación productiva</vt:lpstr>
      <vt:lpstr>aplicación: indagación productiva</vt:lpstr>
      <vt:lpstr>aplicación: escucha activa</vt:lpstr>
      <vt:lpstr>ejercicio: “mi problema es…”</vt:lpstr>
      <vt:lpstr>MM de “Aprendiz” y cultura deseada del MT</vt:lpstr>
      <vt:lpstr>Slide 61</vt:lpstr>
      <vt:lpstr>Slide 62</vt:lpstr>
      <vt:lpstr>Slide 63</vt:lpstr>
      <vt:lpstr>Slide 64</vt:lpstr>
      <vt:lpstr>Slide 65</vt:lpstr>
      <vt:lpstr>Slide 66</vt:lpstr>
      <vt:lpstr>Slide 67</vt:lpstr>
      <vt:lpstr>explicaciones tranquilizadoras</vt:lpstr>
      <vt:lpstr>Slide 69</vt:lpstr>
      <vt:lpstr>Slide 70</vt:lpstr>
      <vt:lpstr>Slide 71</vt:lpstr>
      <vt:lpstr>Slide 72</vt:lpstr>
      <vt:lpstr>explicaciones generativas</vt:lpstr>
      <vt:lpstr>Slide 74</vt:lpstr>
      <vt:lpstr>Slide 75</vt:lpstr>
      <vt:lpstr>ejercicio: alimentando al protagonista</vt:lpstr>
      <vt:lpstr>Slide 77</vt:lpstr>
      <vt:lpstr>¿víctima o protagonista?</vt:lpstr>
      <vt:lpstr>Slide 79</vt:lpstr>
      <vt:lpstr>ejercicio: explicaciones tranquilizadoras de su organización</vt:lpstr>
      <vt:lpstr>Slide 81</vt:lpstr>
      <vt:lpstr>la pregunta esencial</vt:lpstr>
      <vt:lpstr>Slide 83</vt:lpstr>
      <vt:lpstr>ejercicio: replanteo y remoción de estacas</vt:lpstr>
      <vt:lpstr>ayudando a la victima a hacerse protagonista</vt:lpstr>
      <vt:lpstr>MM de “Protagonista” y cultura deseada del MT</vt:lpstr>
      <vt:lpstr>Slide 87</vt:lpstr>
      <vt:lpstr>Slide 88</vt:lpstr>
      <vt:lpstr>check in</vt:lpstr>
      <vt:lpstr>Slide 90</vt:lpstr>
      <vt:lpstr>Slide 91</vt:lpstr>
      <vt:lpstr>Skippy &amp; Buffy</vt:lpstr>
      <vt:lpstr>caso: Skippy y Buffy – Actividad 1</vt:lpstr>
      <vt:lpstr>Slide 94</vt:lpstr>
      <vt:lpstr>caso: Skippy y Buffy – Actividad 3 (entrevistas)</vt:lpstr>
      <vt:lpstr>caso: Skippy y Buffy – Actividad 4</vt:lpstr>
      <vt:lpstr>Slide 97</vt:lpstr>
      <vt:lpstr>Slide 98</vt:lpstr>
      <vt:lpstr>Slide 99</vt:lpstr>
      <vt:lpstr>Slide 100</vt:lpstr>
      <vt:lpstr>Slide 101</vt:lpstr>
      <vt:lpstr>Inferencias = riesgos</vt:lpstr>
      <vt:lpstr>Slide 103</vt:lpstr>
      <vt:lpstr>Slide 104</vt:lpstr>
      <vt:lpstr>Slide 105</vt:lpstr>
      <vt:lpstr>Slide 106</vt:lpstr>
      <vt:lpstr>no se puede vivir con ellas, no se puede vivir sin ellas</vt:lpstr>
      <vt:lpstr>Slide 108</vt:lpstr>
      <vt:lpstr>distinciones del lenguaje</vt:lpstr>
      <vt:lpstr>“hechos” vs. “inferencias”</vt:lpstr>
      <vt:lpstr>“hechos” vs. “juicios”</vt:lpstr>
      <vt:lpstr>comunicación auténtica</vt:lpstr>
      <vt:lpstr>ejemplo de interacción difícil</vt:lpstr>
      <vt:lpstr>Slide 114</vt:lpstr>
      <vt:lpstr>ejercicio de la columna izquierda</vt:lpstr>
      <vt:lpstr>Slide 116</vt:lpstr>
      <vt:lpstr>ejercicio: análisis de la columna izquierda</vt:lpstr>
      <vt:lpstr>Slide 118</vt:lpstr>
      <vt:lpstr>Slide 119</vt:lpstr>
      <vt:lpstr>Slide 120</vt:lpstr>
      <vt:lpstr>Slide 121</vt:lpstr>
      <vt:lpstr>el cuatrilema de la  Columna Izquierda Tóxica (CIT)</vt:lpstr>
      <vt:lpstr>Slide 123</vt:lpstr>
      <vt:lpstr>Slide 124</vt:lpstr>
      <vt:lpstr>Slide 125</vt:lpstr>
      <vt:lpstr>Slide 126</vt:lpstr>
      <vt:lpstr>el cuatrilema de la columna izquierda</vt:lpstr>
      <vt:lpstr>el cuatrilema de la columna izquierda tóxica (CIT)</vt:lpstr>
      <vt:lpstr>3 “capas” de verdad</vt:lpstr>
      <vt:lpstr>Slide 130</vt:lpstr>
      <vt:lpstr>Slide 131</vt:lpstr>
      <vt:lpstr>Slide 132</vt:lpstr>
      <vt:lpstr>Slide 133</vt:lpstr>
      <vt:lpstr>Slide 134</vt:lpstr>
      <vt:lpstr>Slide 135</vt:lpstr>
      <vt:lpstr>expresando una “verdad” más profunda</vt:lpstr>
      <vt:lpstr>preguntas de indagación de la verdad profunda</vt:lpstr>
      <vt:lpstr>ejercicio: “destilación” y expresión productiva de la columna izquierda</vt:lpstr>
      <vt:lpstr>Slide 139</vt:lpstr>
      <vt:lpstr>exposición productiva</vt:lpstr>
      <vt:lpstr>Slide 141</vt:lpstr>
      <vt:lpstr>Slide 142</vt:lpstr>
      <vt:lpstr>Slide 143</vt:lpstr>
      <vt:lpstr>Slide 144</vt:lpstr>
      <vt:lpstr>Slide 145</vt:lpstr>
      <vt:lpstr>Respuesta constructiva a los conflictos</vt:lpstr>
      <vt:lpstr>Impacto de los conflictos en la efectividad</vt:lpstr>
      <vt:lpstr>no todos los conflictos son del mismo tipo…</vt:lpstr>
      <vt:lpstr>estructura de los conflictos</vt:lpstr>
      <vt:lpstr>tres componentes de los conflictos</vt:lpstr>
      <vt:lpstr>componentes del conflicto</vt:lpstr>
      <vt:lpstr>Slide 152</vt:lpstr>
      <vt:lpstr>Slide 153</vt:lpstr>
      <vt:lpstr>Slide 154</vt:lpstr>
      <vt:lpstr>proceso macro para resolver conflictos</vt:lpstr>
      <vt:lpstr>ejercicio: “mi problema es…”</vt:lpstr>
      <vt:lpstr>ejercicio: temas controversiales</vt:lpstr>
      <vt:lpstr>disolución de conflictos personales</vt:lpstr>
      <vt:lpstr>derechos de decisión en los conflictos</vt:lpstr>
      <vt:lpstr>mecanismos de decisión alternativos: elevación </vt:lpstr>
      <vt:lpstr>Pasar de posiciones a intereses</vt:lpstr>
      <vt:lpstr>resolución de conflictos operativos </vt:lpstr>
      <vt:lpstr>Slide 163</vt:lpstr>
      <vt:lpstr>Slide 164</vt:lpstr>
      <vt:lpstr>¿Qué criterios usará este equipo para decidir? </vt:lpstr>
      <vt:lpstr>Slide 166</vt:lpstr>
      <vt:lpstr>Slide 167</vt:lpstr>
      <vt:lpstr>Slide 168</vt:lpstr>
      <vt:lpstr>Slide 169</vt:lpstr>
      <vt:lpstr>Check-out</vt:lpstr>
      <vt:lpstr>check out</vt:lpstr>
      <vt:lpstr>Slide 172</vt:lpstr>
      <vt:lpstr>Slide 173</vt:lpstr>
      <vt:lpstr>Slide 174</vt:lpstr>
      <vt:lpstr>Slide 175</vt:lpstr>
      <vt:lpstr>ciclo del compromiso</vt:lpstr>
      <vt:lpstr>Slide 177</vt:lpstr>
      <vt:lpstr>ejercicio: indagación sobre compromiso quebrado</vt:lpstr>
      <vt:lpstr>Slide 179</vt:lpstr>
      <vt:lpstr>elementos de un pedido efectivo</vt:lpstr>
      <vt:lpstr>características de los pedidos</vt:lpstr>
      <vt:lpstr>respuestas aceptables a un pedido</vt:lpstr>
      <vt:lpstr>Slide 183</vt:lpstr>
      <vt:lpstr>contexto de confianza en los compromisos</vt:lpstr>
      <vt:lpstr>integridad en los compromisos</vt:lpstr>
      <vt:lpstr>integridad en los compromisos</vt:lpstr>
      <vt:lpstr>Slide 187</vt:lpstr>
      <vt:lpstr>Slide 188</vt:lpstr>
      <vt:lpstr>Slide 189</vt:lpstr>
      <vt:lpstr>Slide 190</vt:lpstr>
      <vt:lpstr>honorabilidad</vt:lpstr>
      <vt:lpstr>Slide 192</vt:lpstr>
      <vt:lpstr>recompromisos conversacionales</vt:lpstr>
      <vt:lpstr>quejas y lamentos (inefectivos)</vt:lpstr>
      <vt:lpstr>recompromisos conversacionales</vt:lpstr>
      <vt:lpstr>ejercicio:  conversaciones de recompromiso</vt:lpstr>
      <vt:lpstr>Slide 197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Luciana Vaccotti</dc:creator>
  <cp:lastModifiedBy>horacio.rieznik</cp:lastModifiedBy>
  <cp:revision>415</cp:revision>
  <dcterms:created xsi:type="dcterms:W3CDTF">2008-11-17T16:21:38Z</dcterms:created>
  <dcterms:modified xsi:type="dcterms:W3CDTF">2017-08-14T19:11:45Z</dcterms:modified>
</cp:coreProperties>
</file>